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79" r:id="rId3"/>
    <p:sldId id="380" r:id="rId4"/>
    <p:sldId id="259" r:id="rId5"/>
    <p:sldId id="301" r:id="rId6"/>
    <p:sldId id="382" r:id="rId7"/>
    <p:sldId id="383" r:id="rId8"/>
    <p:sldId id="384" r:id="rId9"/>
    <p:sldId id="372" r:id="rId10"/>
    <p:sldId id="373" r:id="rId11"/>
    <p:sldId id="374" r:id="rId12"/>
    <p:sldId id="378" r:id="rId13"/>
    <p:sldId id="375" r:id="rId14"/>
    <p:sldId id="411" r:id="rId15"/>
    <p:sldId id="376" r:id="rId16"/>
    <p:sldId id="381" r:id="rId17"/>
    <p:sldId id="385" r:id="rId18"/>
    <p:sldId id="395" r:id="rId19"/>
    <p:sldId id="392" r:id="rId20"/>
    <p:sldId id="391" r:id="rId21"/>
    <p:sldId id="393" r:id="rId22"/>
    <p:sldId id="394" r:id="rId23"/>
    <p:sldId id="396" r:id="rId24"/>
    <p:sldId id="397" r:id="rId25"/>
    <p:sldId id="386" r:id="rId26"/>
    <p:sldId id="387" r:id="rId27"/>
    <p:sldId id="388" r:id="rId28"/>
    <p:sldId id="389" r:id="rId29"/>
    <p:sldId id="390" r:id="rId30"/>
    <p:sldId id="401" r:id="rId31"/>
    <p:sldId id="402" r:id="rId32"/>
    <p:sldId id="403" r:id="rId33"/>
    <p:sldId id="404" r:id="rId34"/>
    <p:sldId id="409" r:id="rId35"/>
    <p:sldId id="405" r:id="rId36"/>
    <p:sldId id="406" r:id="rId37"/>
    <p:sldId id="407" r:id="rId38"/>
    <p:sldId id="410" r:id="rId39"/>
    <p:sldId id="419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00" r:id="rId48"/>
    <p:sldId id="398" r:id="rId49"/>
    <p:sldId id="399" r:id="rId50"/>
    <p:sldId id="408" r:id="rId51"/>
    <p:sldId id="420" r:id="rId52"/>
    <p:sldId id="421" r:id="rId53"/>
    <p:sldId id="422" r:id="rId54"/>
    <p:sldId id="423" r:id="rId55"/>
    <p:sldId id="424" r:id="rId56"/>
    <p:sldId id="267" r:id="rId57"/>
    <p:sldId id="268" r:id="rId58"/>
    <p:sldId id="363" r:id="rId59"/>
    <p:sldId id="270" r:id="rId60"/>
    <p:sldId id="361" r:id="rId61"/>
    <p:sldId id="272" r:id="rId62"/>
    <p:sldId id="362" r:id="rId63"/>
    <p:sldId id="364" r:id="rId64"/>
    <p:sldId id="365" r:id="rId65"/>
    <p:sldId id="366" r:id="rId66"/>
    <p:sldId id="283" r:id="rId67"/>
    <p:sldId id="284" r:id="rId68"/>
    <p:sldId id="285" r:id="rId69"/>
    <p:sldId id="287" r:id="rId70"/>
    <p:sldId id="298" r:id="rId71"/>
    <p:sldId id="356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DB17D-6CBA-4243-BE78-309FA551A25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8C5F8B3-6909-4419-BA67-5AE0907F7AF7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chemeClr val="tx2">
                  <a:lumMod val="50000"/>
                </a:schemeClr>
              </a:solidFill>
            </a:rPr>
            <a:t>Sanayide Verimlilik ve Rekabetçilik</a:t>
          </a:r>
          <a:endParaRPr lang="tr-TR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D6C71F47-98C9-48BD-B8B3-CC67719A64A3}" type="parTrans" cxnId="{7EA59ECE-D8DE-48A5-9016-E0E1B4B9F5E4}">
      <dgm:prSet/>
      <dgm:spPr/>
      <dgm:t>
        <a:bodyPr/>
        <a:lstStyle/>
        <a:p>
          <a:endParaRPr lang="tr-TR"/>
        </a:p>
      </dgm:t>
    </dgm:pt>
    <dgm:pt modelId="{E3CE84E8-3AE7-4B77-9F61-D06A439D64E8}" type="sibTrans" cxnId="{7EA59ECE-D8DE-48A5-9016-E0E1B4B9F5E4}">
      <dgm:prSet/>
      <dgm:spPr/>
      <dgm:t>
        <a:bodyPr/>
        <a:lstStyle/>
        <a:p>
          <a:endParaRPr lang="tr-TR"/>
        </a:p>
      </dgm:t>
    </dgm:pt>
    <dgm:pt modelId="{81B9098E-B624-4C7C-91D7-6BBAFBD73988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chemeClr val="accent3">
                  <a:lumMod val="75000"/>
                </a:schemeClr>
              </a:solidFill>
            </a:rPr>
            <a:t>Tarımda Verimlilik ve Kırsal Kalkınma</a:t>
          </a:r>
          <a:endParaRPr lang="tr-TR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0BD6B9DB-19F7-4CA0-9E83-15E76E763EE6}" type="parTrans" cxnId="{870579EB-2D21-4774-9494-0F888AB861DB}">
      <dgm:prSet/>
      <dgm:spPr/>
      <dgm:t>
        <a:bodyPr/>
        <a:lstStyle/>
        <a:p>
          <a:endParaRPr lang="tr-TR"/>
        </a:p>
      </dgm:t>
    </dgm:pt>
    <dgm:pt modelId="{EA721CA9-2F1F-42FD-8322-3FBD54DBD5F0}" type="sibTrans" cxnId="{870579EB-2D21-4774-9494-0F888AB861DB}">
      <dgm:prSet/>
      <dgm:spPr/>
      <dgm:t>
        <a:bodyPr/>
        <a:lstStyle/>
        <a:p>
          <a:endParaRPr lang="tr-TR"/>
        </a:p>
      </dgm:t>
    </dgm:pt>
    <dgm:pt modelId="{2D941143-F4DB-4A6B-A255-667BC3FE1E20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chemeClr val="accent6">
                  <a:lumMod val="75000"/>
                </a:schemeClr>
              </a:solidFill>
            </a:rPr>
            <a:t>Turizmde Çeşitlilik</a:t>
          </a:r>
          <a:endParaRPr lang="tr-TR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B4CBF924-E263-41A4-A4CF-AA7B2FB49A72}" type="parTrans" cxnId="{21594D91-83A8-4CE9-A63F-96B51FA4298C}">
      <dgm:prSet/>
      <dgm:spPr/>
      <dgm:t>
        <a:bodyPr/>
        <a:lstStyle/>
        <a:p>
          <a:endParaRPr lang="tr-TR"/>
        </a:p>
      </dgm:t>
    </dgm:pt>
    <dgm:pt modelId="{52885394-0D8D-465B-9B03-68046990E90D}" type="sibTrans" cxnId="{21594D91-83A8-4CE9-A63F-96B51FA4298C}">
      <dgm:prSet/>
      <dgm:spPr/>
      <dgm:t>
        <a:bodyPr/>
        <a:lstStyle/>
        <a:p>
          <a:endParaRPr lang="tr-TR"/>
        </a:p>
      </dgm:t>
    </dgm:pt>
    <dgm:pt modelId="{77D5864B-E68E-42C5-B886-7E49005FF525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rgbClr val="7030A0"/>
              </a:solidFill>
            </a:rPr>
            <a:t>Sosyal Kalkınma ve İstihdam</a:t>
          </a:r>
          <a:endParaRPr lang="tr-TR" sz="1600" b="1" dirty="0">
            <a:solidFill>
              <a:srgbClr val="7030A0"/>
            </a:solidFill>
          </a:endParaRPr>
        </a:p>
      </dgm:t>
    </dgm:pt>
    <dgm:pt modelId="{2A2436E3-29E3-4465-AB96-7915E318B817}" type="parTrans" cxnId="{06EF5E81-E24A-48BE-9B2F-A39E41BAB98A}">
      <dgm:prSet/>
      <dgm:spPr/>
      <dgm:t>
        <a:bodyPr/>
        <a:lstStyle/>
        <a:p>
          <a:endParaRPr lang="tr-TR"/>
        </a:p>
      </dgm:t>
    </dgm:pt>
    <dgm:pt modelId="{1E3B08EA-5D8A-4500-9595-9622137D67FE}" type="sibTrans" cxnId="{06EF5E81-E24A-48BE-9B2F-A39E41BAB98A}">
      <dgm:prSet/>
      <dgm:spPr/>
      <dgm:t>
        <a:bodyPr/>
        <a:lstStyle/>
        <a:p>
          <a:endParaRPr lang="tr-TR"/>
        </a:p>
      </dgm:t>
    </dgm:pt>
    <dgm:pt modelId="{15E52D95-22D6-494C-8E93-7C2636A570A8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rgbClr val="00B050"/>
              </a:solidFill>
            </a:rPr>
            <a:t>Sürdürülebilir Çevre ve Enerji</a:t>
          </a:r>
          <a:endParaRPr lang="tr-TR" sz="1600" b="1" dirty="0">
            <a:solidFill>
              <a:srgbClr val="00B050"/>
            </a:solidFill>
          </a:endParaRPr>
        </a:p>
      </dgm:t>
    </dgm:pt>
    <dgm:pt modelId="{8E662580-3C9D-4353-BC81-BE259B9C3861}" type="parTrans" cxnId="{83C9A8AB-26A4-4020-A5D7-50FC138587AA}">
      <dgm:prSet/>
      <dgm:spPr/>
      <dgm:t>
        <a:bodyPr/>
        <a:lstStyle/>
        <a:p>
          <a:endParaRPr lang="tr-TR"/>
        </a:p>
      </dgm:t>
    </dgm:pt>
    <dgm:pt modelId="{9BB27571-8553-4F41-BAE8-05F82328C2E1}" type="sibTrans" cxnId="{83C9A8AB-26A4-4020-A5D7-50FC138587AA}">
      <dgm:prSet/>
      <dgm:spPr/>
      <dgm:t>
        <a:bodyPr/>
        <a:lstStyle/>
        <a:p>
          <a:endParaRPr lang="tr-TR"/>
        </a:p>
      </dgm:t>
    </dgm:pt>
    <dgm:pt modelId="{2E97150F-9FFF-4EDF-9CB5-07B8398DD63B}">
      <dgm:prSet custT="1"/>
      <dgm:spPr/>
      <dgm:t>
        <a:bodyPr/>
        <a:lstStyle/>
        <a:p>
          <a:pPr rtl="0"/>
          <a:r>
            <a:rPr lang="tr-TR" sz="1600" b="1" dirty="0" smtClean="0">
              <a:solidFill>
                <a:schemeClr val="accent2">
                  <a:lumMod val="75000"/>
                </a:schemeClr>
              </a:solidFill>
            </a:rPr>
            <a:t>Ulaşım ve Lojistik</a:t>
          </a:r>
          <a:endParaRPr lang="tr-TR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A3B6B5F1-0C5D-4427-9164-2F997836BDDF}" type="parTrans" cxnId="{39CBE905-073F-470C-B4D0-EDE52CF85721}">
      <dgm:prSet/>
      <dgm:spPr/>
      <dgm:t>
        <a:bodyPr/>
        <a:lstStyle/>
        <a:p>
          <a:endParaRPr lang="tr-TR"/>
        </a:p>
      </dgm:t>
    </dgm:pt>
    <dgm:pt modelId="{C80DDC93-F94D-4C1E-A2BB-B128C9C17F5A}" type="sibTrans" cxnId="{39CBE905-073F-470C-B4D0-EDE52CF85721}">
      <dgm:prSet/>
      <dgm:spPr/>
      <dgm:t>
        <a:bodyPr/>
        <a:lstStyle/>
        <a:p>
          <a:endParaRPr lang="tr-TR"/>
        </a:p>
      </dgm:t>
    </dgm:pt>
    <dgm:pt modelId="{CDC388F0-640D-4786-AC3F-3FCD93548DC8}" type="pres">
      <dgm:prSet presAssocID="{475DB17D-6CBA-4243-BE78-309FA551A250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F64C2B-B747-49C8-BE73-591CD3990B33}" type="pres">
      <dgm:prSet presAssocID="{68C5F8B3-6909-4419-BA67-5AE0907F7AF7}" presName="circ1" presStyleLbl="vennNode1" presStyleIdx="0" presStyleCnt="6"/>
      <dgm:spPr/>
    </dgm:pt>
    <dgm:pt modelId="{18A23C05-CF7C-41DC-9395-5F84FFFE1031}" type="pres">
      <dgm:prSet presAssocID="{68C5F8B3-6909-4419-BA67-5AE0907F7A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554FF3-0470-447F-8579-B3F2A1C424AC}" type="pres">
      <dgm:prSet presAssocID="{2E97150F-9FFF-4EDF-9CB5-07B8398DD63B}" presName="circ2" presStyleLbl="vennNode1" presStyleIdx="1" presStyleCnt="6"/>
      <dgm:spPr/>
    </dgm:pt>
    <dgm:pt modelId="{46D66A86-4671-4326-B21C-59ADB8B9617D}" type="pres">
      <dgm:prSet presAssocID="{2E97150F-9FFF-4EDF-9CB5-07B8398DD63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5B4293-B981-46AD-B0CF-680BEB5871B9}" type="pres">
      <dgm:prSet presAssocID="{2D941143-F4DB-4A6B-A255-667BC3FE1E20}" presName="circ3" presStyleLbl="vennNode1" presStyleIdx="2" presStyleCnt="6"/>
      <dgm:spPr/>
    </dgm:pt>
    <dgm:pt modelId="{66A5AC0E-C794-48DA-83A5-20707CB31335}" type="pres">
      <dgm:prSet presAssocID="{2D941143-F4DB-4A6B-A255-667BC3FE1E20}" presName="circ3Tx" presStyleLbl="revTx" presStyleIdx="0" presStyleCnt="0" custScaleX="133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225C2E-55F9-4B0B-9DE0-95B5E9497E04}" type="pres">
      <dgm:prSet presAssocID="{81B9098E-B624-4C7C-91D7-6BBAFBD73988}" presName="circ4" presStyleLbl="vennNode1" presStyleIdx="3" presStyleCnt="6"/>
      <dgm:spPr/>
    </dgm:pt>
    <dgm:pt modelId="{10BC8A78-7A08-4264-B412-221B59EF6AD7}" type="pres">
      <dgm:prSet presAssocID="{81B9098E-B624-4C7C-91D7-6BBAFBD73988}" presName="circ4Tx" presStyleLbl="revTx" presStyleIdx="0" presStyleCnt="0" custScaleX="136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28ACFB-FE66-41A0-AC78-EF5931170A6A}" type="pres">
      <dgm:prSet presAssocID="{15E52D95-22D6-494C-8E93-7C2636A570A8}" presName="circ5" presStyleLbl="vennNode1" presStyleIdx="4" presStyleCnt="6"/>
      <dgm:spPr/>
    </dgm:pt>
    <dgm:pt modelId="{9DCE556E-CF7A-46CF-993F-C011C746CB2B}" type="pres">
      <dgm:prSet presAssocID="{15E52D95-22D6-494C-8E93-7C2636A570A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02FC1-06B6-4335-BF3C-BDBBE1EA5921}" type="pres">
      <dgm:prSet presAssocID="{77D5864B-E68E-42C5-B886-7E49005FF525}" presName="circ6" presStyleLbl="vennNode1" presStyleIdx="5" presStyleCnt="6"/>
      <dgm:spPr/>
    </dgm:pt>
    <dgm:pt modelId="{C9FB1B7A-7F31-4B26-91F8-B4FE9120E6A0}" type="pres">
      <dgm:prSet presAssocID="{77D5864B-E68E-42C5-B886-7E49005FF52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A59ECE-D8DE-48A5-9016-E0E1B4B9F5E4}" srcId="{475DB17D-6CBA-4243-BE78-309FA551A250}" destId="{68C5F8B3-6909-4419-BA67-5AE0907F7AF7}" srcOrd="0" destOrd="0" parTransId="{D6C71F47-98C9-48BD-B8B3-CC67719A64A3}" sibTransId="{E3CE84E8-3AE7-4B77-9F61-D06A439D64E8}"/>
    <dgm:cxn modelId="{A91F7E66-047B-491A-BC64-265FBA67757C}" type="presOf" srcId="{2E97150F-9FFF-4EDF-9CB5-07B8398DD63B}" destId="{C9FB1B7A-7F31-4B26-91F8-B4FE9120E6A0}" srcOrd="0" destOrd="0" presId="urn:microsoft.com/office/officeart/2005/8/layout/venn1"/>
    <dgm:cxn modelId="{21594D91-83A8-4CE9-A63F-96B51FA4298C}" srcId="{475DB17D-6CBA-4243-BE78-309FA551A250}" destId="{2D941143-F4DB-4A6B-A255-667BC3FE1E20}" srcOrd="2" destOrd="0" parTransId="{B4CBF924-E263-41A4-A4CF-AA7B2FB49A72}" sibTransId="{52885394-0D8D-465B-9B03-68046990E90D}"/>
    <dgm:cxn modelId="{39CBE905-073F-470C-B4D0-EDE52CF85721}" srcId="{475DB17D-6CBA-4243-BE78-309FA551A250}" destId="{2E97150F-9FFF-4EDF-9CB5-07B8398DD63B}" srcOrd="1" destOrd="0" parTransId="{A3B6B5F1-0C5D-4427-9164-2F997836BDDF}" sibTransId="{C80DDC93-F94D-4C1E-A2BB-B128C9C17F5A}"/>
    <dgm:cxn modelId="{E63B00A9-DD2D-4780-A71F-F24776FB3B5D}" type="presOf" srcId="{2D941143-F4DB-4A6B-A255-667BC3FE1E20}" destId="{9DCE556E-CF7A-46CF-993F-C011C746CB2B}" srcOrd="0" destOrd="0" presId="urn:microsoft.com/office/officeart/2005/8/layout/venn1"/>
    <dgm:cxn modelId="{3D035B0A-FDF4-4682-8657-B4F95150C5F4}" type="presOf" srcId="{475DB17D-6CBA-4243-BE78-309FA551A250}" destId="{CDC388F0-640D-4786-AC3F-3FCD93548DC8}" srcOrd="0" destOrd="0" presId="urn:microsoft.com/office/officeart/2005/8/layout/venn1"/>
    <dgm:cxn modelId="{06EF5E81-E24A-48BE-9B2F-A39E41BAB98A}" srcId="{475DB17D-6CBA-4243-BE78-309FA551A250}" destId="{77D5864B-E68E-42C5-B886-7E49005FF525}" srcOrd="5" destOrd="0" parTransId="{2A2436E3-29E3-4465-AB96-7915E318B817}" sibTransId="{1E3B08EA-5D8A-4500-9595-9622137D67FE}"/>
    <dgm:cxn modelId="{DF360745-D1ED-4E30-8720-8F82FC144F99}" type="presOf" srcId="{77D5864B-E68E-42C5-B886-7E49005FF525}" destId="{46D66A86-4671-4326-B21C-59ADB8B9617D}" srcOrd="0" destOrd="0" presId="urn:microsoft.com/office/officeart/2005/8/layout/venn1"/>
    <dgm:cxn modelId="{83C9A8AB-26A4-4020-A5D7-50FC138587AA}" srcId="{475DB17D-6CBA-4243-BE78-309FA551A250}" destId="{15E52D95-22D6-494C-8E93-7C2636A570A8}" srcOrd="4" destOrd="0" parTransId="{8E662580-3C9D-4353-BC81-BE259B9C3861}" sibTransId="{9BB27571-8553-4F41-BAE8-05F82328C2E1}"/>
    <dgm:cxn modelId="{62F54190-C8C2-49EE-9BC5-D4BD68FAFBB4}" type="presOf" srcId="{68C5F8B3-6909-4419-BA67-5AE0907F7AF7}" destId="{18A23C05-CF7C-41DC-9395-5F84FFFE1031}" srcOrd="0" destOrd="0" presId="urn:microsoft.com/office/officeart/2005/8/layout/venn1"/>
    <dgm:cxn modelId="{870579EB-2D21-4774-9494-0F888AB861DB}" srcId="{475DB17D-6CBA-4243-BE78-309FA551A250}" destId="{81B9098E-B624-4C7C-91D7-6BBAFBD73988}" srcOrd="3" destOrd="0" parTransId="{0BD6B9DB-19F7-4CA0-9E83-15E76E763EE6}" sibTransId="{EA721CA9-2F1F-42FD-8322-3FBD54DBD5F0}"/>
    <dgm:cxn modelId="{563A1A8C-80B5-442C-829F-87399F525B10}" type="presOf" srcId="{15E52D95-22D6-494C-8E93-7C2636A570A8}" destId="{66A5AC0E-C794-48DA-83A5-20707CB31335}" srcOrd="0" destOrd="0" presId="urn:microsoft.com/office/officeart/2005/8/layout/venn1"/>
    <dgm:cxn modelId="{A4A2DF0B-EAC1-4377-965F-51EF26C32945}" type="presOf" srcId="{81B9098E-B624-4C7C-91D7-6BBAFBD73988}" destId="{10BC8A78-7A08-4264-B412-221B59EF6AD7}" srcOrd="0" destOrd="0" presId="urn:microsoft.com/office/officeart/2005/8/layout/venn1"/>
    <dgm:cxn modelId="{454DD310-1201-4C14-849A-AEE7A8C5949D}" type="presParOf" srcId="{CDC388F0-640D-4786-AC3F-3FCD93548DC8}" destId="{5DF64C2B-B747-49C8-BE73-591CD3990B33}" srcOrd="0" destOrd="0" presId="urn:microsoft.com/office/officeart/2005/8/layout/venn1"/>
    <dgm:cxn modelId="{CBCF7AC9-9D38-4875-A898-9C1E7BD23D4D}" type="presParOf" srcId="{CDC388F0-640D-4786-AC3F-3FCD93548DC8}" destId="{18A23C05-CF7C-41DC-9395-5F84FFFE1031}" srcOrd="1" destOrd="0" presId="urn:microsoft.com/office/officeart/2005/8/layout/venn1"/>
    <dgm:cxn modelId="{3DBF3C4F-C4E6-4E38-95AC-CE68486742E3}" type="presParOf" srcId="{CDC388F0-640D-4786-AC3F-3FCD93548DC8}" destId="{EE554FF3-0470-447F-8579-B3F2A1C424AC}" srcOrd="2" destOrd="0" presId="urn:microsoft.com/office/officeart/2005/8/layout/venn1"/>
    <dgm:cxn modelId="{F99F886B-D3C2-4C65-AD80-1D4CCBEEE8A5}" type="presParOf" srcId="{CDC388F0-640D-4786-AC3F-3FCD93548DC8}" destId="{46D66A86-4671-4326-B21C-59ADB8B9617D}" srcOrd="3" destOrd="0" presId="urn:microsoft.com/office/officeart/2005/8/layout/venn1"/>
    <dgm:cxn modelId="{CFCC169E-8141-4B8F-BBC3-46F491577FB0}" type="presParOf" srcId="{CDC388F0-640D-4786-AC3F-3FCD93548DC8}" destId="{105B4293-B981-46AD-B0CF-680BEB5871B9}" srcOrd="4" destOrd="0" presId="urn:microsoft.com/office/officeart/2005/8/layout/venn1"/>
    <dgm:cxn modelId="{EBFD0C56-B413-4F51-B966-7C0256653518}" type="presParOf" srcId="{CDC388F0-640D-4786-AC3F-3FCD93548DC8}" destId="{66A5AC0E-C794-48DA-83A5-20707CB31335}" srcOrd="5" destOrd="0" presId="urn:microsoft.com/office/officeart/2005/8/layout/venn1"/>
    <dgm:cxn modelId="{A546F488-0774-4B2E-9DFF-82CD78A57F85}" type="presParOf" srcId="{CDC388F0-640D-4786-AC3F-3FCD93548DC8}" destId="{8A225C2E-55F9-4B0B-9DE0-95B5E9497E04}" srcOrd="6" destOrd="0" presId="urn:microsoft.com/office/officeart/2005/8/layout/venn1"/>
    <dgm:cxn modelId="{C1EBA0C3-80B8-4069-B82B-4FAAEE6E8CDA}" type="presParOf" srcId="{CDC388F0-640D-4786-AC3F-3FCD93548DC8}" destId="{10BC8A78-7A08-4264-B412-221B59EF6AD7}" srcOrd="7" destOrd="0" presId="urn:microsoft.com/office/officeart/2005/8/layout/venn1"/>
    <dgm:cxn modelId="{04992789-5EDD-48D9-807A-8D0CC9963584}" type="presParOf" srcId="{CDC388F0-640D-4786-AC3F-3FCD93548DC8}" destId="{5028ACFB-FE66-41A0-AC78-EF5931170A6A}" srcOrd="8" destOrd="0" presId="urn:microsoft.com/office/officeart/2005/8/layout/venn1"/>
    <dgm:cxn modelId="{3B7D7E93-1F63-4884-82BC-F6585781D3DB}" type="presParOf" srcId="{CDC388F0-640D-4786-AC3F-3FCD93548DC8}" destId="{9DCE556E-CF7A-46CF-993F-C011C746CB2B}" srcOrd="9" destOrd="0" presId="urn:microsoft.com/office/officeart/2005/8/layout/venn1"/>
    <dgm:cxn modelId="{CAA7D097-C6BB-4AD8-8CE4-B730948784DF}" type="presParOf" srcId="{CDC388F0-640D-4786-AC3F-3FCD93548DC8}" destId="{53202FC1-06B6-4335-BF3C-BDBBE1EA5921}" srcOrd="10" destOrd="0" presId="urn:microsoft.com/office/officeart/2005/8/layout/venn1"/>
    <dgm:cxn modelId="{E36803BB-8B06-4FF6-A6C9-BEA6AAA3FD2E}" type="presParOf" srcId="{CDC388F0-640D-4786-AC3F-3FCD93548DC8}" destId="{C9FB1B7A-7F31-4B26-91F8-B4FE9120E6A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354B7-ADED-4C4D-A96A-7899E6A5F10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E7A4538-1275-4D68-AB2A-4A16E18628DC}">
      <dgm:prSet phldrT="[Text]" custT="1"/>
      <dgm:spPr>
        <a:xfrm>
          <a:off x="2294915" y="2238481"/>
          <a:ext cx="1635633" cy="817816"/>
        </a:xfrm>
      </dgm:spPr>
      <dgm:t>
        <a:bodyPr/>
        <a:lstStyle/>
        <a:p>
          <a:r>
            <a:rPr lang="tr-TR" sz="2400" b="1" dirty="0" smtClean="0">
              <a:latin typeface="Calibri"/>
              <a:ea typeface="+mn-ea"/>
              <a:cs typeface="+mn-cs"/>
            </a:rPr>
            <a:t>Mali Destekler</a:t>
          </a:r>
          <a:endParaRPr lang="tr-TR" sz="2400" b="1" dirty="0">
            <a:latin typeface="Calibri"/>
            <a:ea typeface="+mn-ea"/>
            <a:cs typeface="+mn-cs"/>
          </a:endParaRPr>
        </a:p>
      </dgm:t>
    </dgm:pt>
    <dgm:pt modelId="{D085D289-5026-4245-B968-CA790F76C849}" type="parTrans" cxnId="{B3116B14-7972-4023-B7F6-3F8B862DE4E3}">
      <dgm:prSet custT="1"/>
      <dgm:spPr>
        <a:xfrm rot="19457599">
          <a:off x="1564930" y="2867256"/>
          <a:ext cx="805715" cy="30512"/>
        </a:xfrm>
      </dgm:spPr>
      <dgm:t>
        <a:bodyPr/>
        <a:lstStyle/>
        <a:p>
          <a:endParaRPr lang="tr-T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AF0612-59AD-49CE-907A-5FCBE4211487}" type="sibTrans" cxnId="{B3116B14-7972-4023-B7F6-3F8B862DE4E3}">
      <dgm:prSet/>
      <dgm:spPr/>
      <dgm:t>
        <a:bodyPr/>
        <a:lstStyle/>
        <a:p>
          <a:endParaRPr lang="tr-TR" sz="2000" b="1"/>
        </a:p>
      </dgm:t>
    </dgm:pt>
    <dgm:pt modelId="{EE08AC3E-765D-455B-B616-D43F627E1B40}">
      <dgm:prSet phldrT="[Text]" custT="1"/>
      <dgm:spPr>
        <a:xfrm>
          <a:off x="4584802" y="2708726"/>
          <a:ext cx="1635633" cy="817816"/>
        </a:xfrm>
      </dgm:spPr>
      <dgm:t>
        <a:bodyPr/>
        <a:lstStyle/>
        <a:p>
          <a:r>
            <a:rPr lang="tr-TR" sz="2000" b="1" smtClean="0">
              <a:latin typeface="Calibri"/>
              <a:ea typeface="+mn-ea"/>
              <a:cs typeface="+mn-cs"/>
            </a:rPr>
            <a:t>Faiz ve Faizsiz Kredi Desteği</a:t>
          </a:r>
          <a:endParaRPr lang="tr-TR" sz="2000" b="1" dirty="0">
            <a:latin typeface="Calibri"/>
            <a:ea typeface="+mn-ea"/>
            <a:cs typeface="+mn-cs"/>
          </a:endParaRPr>
        </a:p>
      </dgm:t>
    </dgm:pt>
    <dgm:pt modelId="{4B4D3178-470B-463F-B374-9E3FD03CE8D6}" type="parTrans" cxnId="{966A5F36-4B93-4503-80A9-21618E5BA772}">
      <dgm:prSet custT="1"/>
      <dgm:spPr>
        <a:xfrm rot="2142401">
          <a:off x="3854818" y="2867256"/>
          <a:ext cx="805715" cy="30512"/>
        </a:xfrm>
      </dgm:spPr>
      <dgm:t>
        <a:bodyPr/>
        <a:lstStyle/>
        <a:p>
          <a:endParaRPr lang="tr-T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FBCF0B0-A7E9-4D10-A153-B9974CB13C28}" type="sibTrans" cxnId="{966A5F36-4B93-4503-80A9-21618E5BA772}">
      <dgm:prSet/>
      <dgm:spPr/>
      <dgm:t>
        <a:bodyPr/>
        <a:lstStyle/>
        <a:p>
          <a:endParaRPr lang="tr-TR" sz="2000" b="1"/>
        </a:p>
      </dgm:t>
    </dgm:pt>
    <dgm:pt modelId="{5B9791E3-B75D-4024-AC73-C45DE28A8A48}">
      <dgm:prSet custT="1"/>
      <dgm:spPr>
        <a:xfrm>
          <a:off x="6874690" y="827747"/>
          <a:ext cx="1635633" cy="817816"/>
        </a:xfrm>
      </dgm:spPr>
      <dgm:t>
        <a:bodyPr/>
        <a:lstStyle/>
        <a:p>
          <a:r>
            <a:rPr lang="tr-TR" sz="2000" b="1" smtClean="0">
              <a:latin typeface="Calibri"/>
              <a:ea typeface="+mn-ea"/>
              <a:cs typeface="+mn-cs"/>
            </a:rPr>
            <a:t>Proje Teklif Çağrısı</a:t>
          </a:r>
          <a:endParaRPr lang="tr-TR" sz="2000" b="1" dirty="0">
            <a:latin typeface="Calibri"/>
            <a:ea typeface="+mn-ea"/>
            <a:cs typeface="+mn-cs"/>
          </a:endParaRPr>
        </a:p>
      </dgm:t>
    </dgm:pt>
    <dgm:pt modelId="{162D3A72-84DA-43EF-A23A-ACEF64F11AFA}" type="parTrans" cxnId="{D618690C-CB44-43F6-9E6B-2BE5F2BC3A30}">
      <dgm:prSet custT="1"/>
      <dgm:spPr>
        <a:xfrm rot="18289469">
          <a:off x="5974726" y="1691644"/>
          <a:ext cx="1145673" cy="30512"/>
        </a:xfrm>
      </dgm:spPr>
      <dgm:t>
        <a:bodyPr/>
        <a:lstStyle/>
        <a:p>
          <a:endParaRPr lang="tr-T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E074D23-8A24-45A0-B542-3788E930B4A9}" type="sibTrans" cxnId="{D618690C-CB44-43F6-9E6B-2BE5F2BC3A30}">
      <dgm:prSet/>
      <dgm:spPr/>
      <dgm:t>
        <a:bodyPr/>
        <a:lstStyle/>
        <a:p>
          <a:endParaRPr lang="tr-TR" sz="2000" b="1"/>
        </a:p>
      </dgm:t>
    </dgm:pt>
    <dgm:pt modelId="{F48431BB-4CF4-4049-BC25-F2EF912C7C80}">
      <dgm:prSet custT="1"/>
      <dgm:spPr>
        <a:xfrm>
          <a:off x="6874690" y="1768237"/>
          <a:ext cx="1635633" cy="817816"/>
        </a:xfrm>
      </dgm:spPr>
      <dgm:t>
        <a:bodyPr/>
        <a:lstStyle/>
        <a:p>
          <a:r>
            <a:rPr lang="tr-TR" sz="2000" b="1" dirty="0" smtClean="0">
              <a:latin typeface="Calibri"/>
              <a:ea typeface="+mn-ea"/>
              <a:cs typeface="+mn-cs"/>
            </a:rPr>
            <a:t>Doğrudan Faaliyet Desteği</a:t>
          </a:r>
          <a:endParaRPr lang="tr-TR" sz="2000" b="1" dirty="0">
            <a:latin typeface="Calibri"/>
            <a:ea typeface="+mn-ea"/>
            <a:cs typeface="+mn-cs"/>
          </a:endParaRPr>
        </a:p>
      </dgm:t>
    </dgm:pt>
    <dgm:pt modelId="{B2C878D0-0578-4260-8769-B2B10F3C47CD}" type="parTrans" cxnId="{D1DE5830-70A6-4749-AF97-0379FC6D9B48}">
      <dgm:prSet custT="1"/>
      <dgm:spPr>
        <a:xfrm>
          <a:off x="6220436" y="2161889"/>
          <a:ext cx="654253" cy="30512"/>
        </a:xfrm>
      </dgm:spPr>
      <dgm:t>
        <a:bodyPr/>
        <a:lstStyle/>
        <a:p>
          <a:endParaRPr lang="tr-T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977D08E-D3AC-4F9B-91DA-824E8A3341F5}" type="sibTrans" cxnId="{D1DE5830-70A6-4749-AF97-0379FC6D9B48}">
      <dgm:prSet/>
      <dgm:spPr/>
      <dgm:t>
        <a:bodyPr/>
        <a:lstStyle/>
        <a:p>
          <a:endParaRPr lang="tr-TR" sz="2000" b="1"/>
        </a:p>
      </dgm:t>
    </dgm:pt>
    <dgm:pt modelId="{E4D758FC-9B24-436C-8AA6-BCF7F158A3AA}">
      <dgm:prSet custT="1"/>
      <dgm:spPr>
        <a:xfrm>
          <a:off x="6874690" y="2708726"/>
          <a:ext cx="1635633" cy="817816"/>
        </a:xfrm>
      </dgm:spPr>
      <dgm:t>
        <a:bodyPr/>
        <a:lstStyle/>
        <a:p>
          <a:r>
            <a:rPr lang="tr-TR" sz="2000" b="1" dirty="0" smtClean="0">
              <a:latin typeface="Calibri"/>
              <a:ea typeface="+mn-ea"/>
              <a:cs typeface="+mn-cs"/>
            </a:rPr>
            <a:t>Güdümlü Proje Desteği</a:t>
          </a:r>
          <a:endParaRPr lang="tr-TR" sz="2000" b="1" dirty="0">
            <a:latin typeface="Calibri"/>
            <a:ea typeface="+mn-ea"/>
            <a:cs typeface="+mn-cs"/>
          </a:endParaRPr>
        </a:p>
      </dgm:t>
    </dgm:pt>
    <dgm:pt modelId="{C90F140B-1422-4B86-ACD6-320D36E84687}" type="parTrans" cxnId="{400E8EC8-9590-44E6-A1AD-0A2C49A8D173}">
      <dgm:prSet custT="1"/>
      <dgm:spPr>
        <a:xfrm rot="3310531">
          <a:off x="5974726" y="2632134"/>
          <a:ext cx="1145673" cy="30512"/>
        </a:xfrm>
      </dgm:spPr>
      <dgm:t>
        <a:bodyPr/>
        <a:lstStyle/>
        <a:p>
          <a:endParaRPr lang="tr-T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A50185-9C40-419F-812E-27B05E772339}" type="sibTrans" cxnId="{400E8EC8-9590-44E6-A1AD-0A2C49A8D173}">
      <dgm:prSet/>
      <dgm:spPr/>
      <dgm:t>
        <a:bodyPr/>
        <a:lstStyle/>
        <a:p>
          <a:endParaRPr lang="tr-TR" sz="2000" b="1"/>
        </a:p>
      </dgm:t>
    </dgm:pt>
    <dgm:pt modelId="{ED2B1B34-89D8-486C-92C8-A24A8103186A}">
      <dgm:prSet custT="1"/>
      <dgm:spPr>
        <a:xfrm>
          <a:off x="5028" y="2708726"/>
          <a:ext cx="1635633" cy="817816"/>
        </a:xfrm>
      </dgm:spPr>
      <dgm:t>
        <a:bodyPr/>
        <a:lstStyle/>
        <a:p>
          <a:r>
            <a:rPr lang="tr-TR" sz="4000" b="1" dirty="0" smtClean="0">
              <a:latin typeface="Calibri"/>
              <a:ea typeface="+mn-ea"/>
              <a:cs typeface="+mn-cs"/>
            </a:rPr>
            <a:t>DESTEKLER</a:t>
          </a:r>
          <a:endParaRPr lang="tr-TR" sz="4000" b="1" dirty="0">
            <a:latin typeface="Calibri"/>
            <a:ea typeface="+mn-ea"/>
            <a:cs typeface="+mn-cs"/>
          </a:endParaRPr>
        </a:p>
      </dgm:t>
    </dgm:pt>
    <dgm:pt modelId="{E69B5A42-C939-4D52-9118-4C9CCE168234}" type="parTrans" cxnId="{85015642-6D0E-4D14-9B98-1F345A8299D6}">
      <dgm:prSet/>
      <dgm:spPr/>
      <dgm:t>
        <a:bodyPr/>
        <a:lstStyle/>
        <a:p>
          <a:endParaRPr lang="tr-TR" sz="2000" b="1"/>
        </a:p>
      </dgm:t>
    </dgm:pt>
    <dgm:pt modelId="{221C8B45-BF3D-48F9-8505-E8F4CAD5C4E7}" type="sibTrans" cxnId="{85015642-6D0E-4D14-9B98-1F345A8299D6}">
      <dgm:prSet/>
      <dgm:spPr/>
      <dgm:t>
        <a:bodyPr/>
        <a:lstStyle/>
        <a:p>
          <a:endParaRPr lang="tr-TR" sz="2000" b="1"/>
        </a:p>
      </dgm:t>
    </dgm:pt>
    <dgm:pt modelId="{C405A21C-C0DE-45F7-8BD7-FBF09DEC9B8B}">
      <dgm:prSet custT="1"/>
      <dgm:spPr>
        <a:xfrm>
          <a:off x="2294915" y="3178971"/>
          <a:ext cx="1635633" cy="817816"/>
        </a:xfrm>
      </dgm:spPr>
      <dgm:t>
        <a:bodyPr/>
        <a:lstStyle/>
        <a:p>
          <a:r>
            <a:rPr lang="tr-TR" sz="2400" b="1" dirty="0" smtClean="0">
              <a:latin typeface="Calibri"/>
              <a:ea typeface="+mn-ea"/>
              <a:cs typeface="+mn-cs"/>
            </a:rPr>
            <a:t>Teknik Destekler</a:t>
          </a:r>
          <a:endParaRPr lang="tr-TR" sz="2400" b="1" dirty="0">
            <a:latin typeface="Calibri"/>
            <a:ea typeface="+mn-ea"/>
            <a:cs typeface="+mn-cs"/>
          </a:endParaRPr>
        </a:p>
      </dgm:t>
    </dgm:pt>
    <dgm:pt modelId="{3753A46E-6A5E-4E08-943A-704DF1A1BF1C}" type="parTrans" cxnId="{256FB29A-10F9-423E-BDDD-62EA56B3CA86}">
      <dgm:prSet custT="1"/>
      <dgm:spPr>
        <a:xfrm rot="2142401">
          <a:off x="1564930" y="3337501"/>
          <a:ext cx="805715" cy="30512"/>
        </a:xfrm>
      </dgm:spPr>
      <dgm:t>
        <a:bodyPr/>
        <a:lstStyle/>
        <a:p>
          <a:endParaRPr lang="tr-TR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23DC05-8892-4D6E-8548-1F55FDFB7F0A}" type="sibTrans" cxnId="{256FB29A-10F9-423E-BDDD-62EA56B3CA86}">
      <dgm:prSet/>
      <dgm:spPr/>
      <dgm:t>
        <a:bodyPr/>
        <a:lstStyle/>
        <a:p>
          <a:endParaRPr lang="tr-TR" sz="2000" b="1"/>
        </a:p>
      </dgm:t>
    </dgm:pt>
    <dgm:pt modelId="{3B747D4B-F0AD-47C5-B8B8-90B3A13FB048}" type="pres">
      <dgm:prSet presAssocID="{CA2354B7-ADED-4C4D-A96A-7899E6A5F1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01A4181-274B-4443-BBFE-E551E23BCC8D}" type="pres">
      <dgm:prSet presAssocID="{ED2B1B34-89D8-486C-92C8-A24A8103186A}" presName="vertOne" presStyleCnt="0"/>
      <dgm:spPr/>
      <dgm:t>
        <a:bodyPr/>
        <a:lstStyle/>
        <a:p>
          <a:endParaRPr lang="tr-TR"/>
        </a:p>
      </dgm:t>
    </dgm:pt>
    <dgm:pt modelId="{7F53EBB3-1E1B-4AC9-AA36-2D2DA18294C5}" type="pres">
      <dgm:prSet presAssocID="{ED2B1B34-89D8-486C-92C8-A24A8103186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DC0625B-E0F9-49D6-AF7B-75E91BE7B851}" type="pres">
      <dgm:prSet presAssocID="{ED2B1B34-89D8-486C-92C8-A24A8103186A}" presName="parTransOne" presStyleCnt="0"/>
      <dgm:spPr/>
      <dgm:t>
        <a:bodyPr/>
        <a:lstStyle/>
        <a:p>
          <a:endParaRPr lang="tr-TR"/>
        </a:p>
      </dgm:t>
    </dgm:pt>
    <dgm:pt modelId="{9F78B654-F0BC-493D-B813-0C3DD0E4740C}" type="pres">
      <dgm:prSet presAssocID="{ED2B1B34-89D8-486C-92C8-A24A8103186A}" presName="horzOne" presStyleCnt="0"/>
      <dgm:spPr/>
      <dgm:t>
        <a:bodyPr/>
        <a:lstStyle/>
        <a:p>
          <a:endParaRPr lang="tr-TR"/>
        </a:p>
      </dgm:t>
    </dgm:pt>
    <dgm:pt modelId="{7BDE0DB4-1AA3-4DDB-8725-F04CAF7CBEA4}" type="pres">
      <dgm:prSet presAssocID="{8E7A4538-1275-4D68-AB2A-4A16E18628DC}" presName="vertTwo" presStyleCnt="0"/>
      <dgm:spPr/>
      <dgm:t>
        <a:bodyPr/>
        <a:lstStyle/>
        <a:p>
          <a:endParaRPr lang="tr-TR"/>
        </a:p>
      </dgm:t>
    </dgm:pt>
    <dgm:pt modelId="{E2ED15A4-16AF-425F-94C3-20B189388389}" type="pres">
      <dgm:prSet presAssocID="{8E7A4538-1275-4D68-AB2A-4A16E18628D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43A4D51-5F6B-4EDC-BA86-99874AF91633}" type="pres">
      <dgm:prSet presAssocID="{8E7A4538-1275-4D68-AB2A-4A16E18628DC}" presName="parTransTwo" presStyleCnt="0"/>
      <dgm:spPr/>
      <dgm:t>
        <a:bodyPr/>
        <a:lstStyle/>
        <a:p>
          <a:endParaRPr lang="tr-TR"/>
        </a:p>
      </dgm:t>
    </dgm:pt>
    <dgm:pt modelId="{8F16A679-1733-43B5-A1AF-835FB51F6068}" type="pres">
      <dgm:prSet presAssocID="{8E7A4538-1275-4D68-AB2A-4A16E18628DC}" presName="horzTwo" presStyleCnt="0"/>
      <dgm:spPr/>
      <dgm:t>
        <a:bodyPr/>
        <a:lstStyle/>
        <a:p>
          <a:endParaRPr lang="tr-TR"/>
        </a:p>
      </dgm:t>
    </dgm:pt>
    <dgm:pt modelId="{405CCC0A-BB17-47AD-9C8C-26A20B80C59A}" type="pres">
      <dgm:prSet presAssocID="{5B9791E3-B75D-4024-AC73-C45DE28A8A48}" presName="vertThree" presStyleCnt="0"/>
      <dgm:spPr/>
    </dgm:pt>
    <dgm:pt modelId="{EB588ED5-CCB7-4AFA-ACEE-F0E02CBC5204}" type="pres">
      <dgm:prSet presAssocID="{5B9791E3-B75D-4024-AC73-C45DE28A8A4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B9A0136-C0E1-4F13-BD7C-F636ED547667}" type="pres">
      <dgm:prSet presAssocID="{5B9791E3-B75D-4024-AC73-C45DE28A8A48}" presName="horzThree" presStyleCnt="0"/>
      <dgm:spPr/>
    </dgm:pt>
    <dgm:pt modelId="{8F459EA6-486B-4CA9-B1DC-0E54B6788B74}" type="pres">
      <dgm:prSet presAssocID="{2E074D23-8A24-45A0-B542-3788E930B4A9}" presName="sibSpaceThree" presStyleCnt="0"/>
      <dgm:spPr/>
    </dgm:pt>
    <dgm:pt modelId="{D7F1BD04-24AD-45D3-AEE1-D8AE6FE1312A}" type="pres">
      <dgm:prSet presAssocID="{F48431BB-4CF4-4049-BC25-F2EF912C7C80}" presName="vertThree" presStyleCnt="0"/>
      <dgm:spPr/>
    </dgm:pt>
    <dgm:pt modelId="{3F6B7EDB-88DE-4DA7-A319-713F8E01C8DA}" type="pres">
      <dgm:prSet presAssocID="{F48431BB-4CF4-4049-BC25-F2EF912C7C8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FDE2E0F-AAB7-4754-AC53-32381DF94CEB}" type="pres">
      <dgm:prSet presAssocID="{F48431BB-4CF4-4049-BC25-F2EF912C7C80}" presName="horzThree" presStyleCnt="0"/>
      <dgm:spPr/>
    </dgm:pt>
    <dgm:pt modelId="{FF08FDF8-E738-4B13-B756-F163C9AB0986}" type="pres">
      <dgm:prSet presAssocID="{F977D08E-D3AC-4F9B-91DA-824E8A3341F5}" presName="sibSpaceThree" presStyleCnt="0"/>
      <dgm:spPr/>
    </dgm:pt>
    <dgm:pt modelId="{B31A5F70-B00D-44B9-9338-777B9519A533}" type="pres">
      <dgm:prSet presAssocID="{E4D758FC-9B24-436C-8AA6-BCF7F158A3AA}" presName="vertThree" presStyleCnt="0"/>
      <dgm:spPr/>
    </dgm:pt>
    <dgm:pt modelId="{C61B062D-2A54-4FC9-90A9-D0A80CA73F36}" type="pres">
      <dgm:prSet presAssocID="{E4D758FC-9B24-436C-8AA6-BCF7F158A3A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F0B00B-8D21-458B-895A-06E7CCDA5051}" type="pres">
      <dgm:prSet presAssocID="{E4D758FC-9B24-436C-8AA6-BCF7F158A3AA}" presName="horzThree" presStyleCnt="0"/>
      <dgm:spPr/>
    </dgm:pt>
    <dgm:pt modelId="{0BD6F87A-8D53-498B-B043-E7D661B7AD01}" type="pres">
      <dgm:prSet presAssocID="{8EA50185-9C40-419F-812E-27B05E772339}" presName="sibSpaceThree" presStyleCnt="0"/>
      <dgm:spPr/>
    </dgm:pt>
    <dgm:pt modelId="{44A8F6ED-A345-4F7D-AB8F-32264C3D0A15}" type="pres">
      <dgm:prSet presAssocID="{EE08AC3E-765D-455B-B616-D43F627E1B40}" presName="vertThree" presStyleCnt="0"/>
      <dgm:spPr/>
      <dgm:t>
        <a:bodyPr/>
        <a:lstStyle/>
        <a:p>
          <a:endParaRPr lang="tr-TR"/>
        </a:p>
      </dgm:t>
    </dgm:pt>
    <dgm:pt modelId="{0E2C3DAD-3E64-42F1-8018-944B9CE79EA2}" type="pres">
      <dgm:prSet presAssocID="{EE08AC3E-765D-455B-B616-D43F627E1B4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80D94F-6AA4-4D53-8D29-05C5132721B2}" type="pres">
      <dgm:prSet presAssocID="{EE08AC3E-765D-455B-B616-D43F627E1B40}" presName="horzThree" presStyleCnt="0"/>
      <dgm:spPr/>
      <dgm:t>
        <a:bodyPr/>
        <a:lstStyle/>
        <a:p>
          <a:endParaRPr lang="tr-TR"/>
        </a:p>
      </dgm:t>
    </dgm:pt>
    <dgm:pt modelId="{142C1EEA-B4E2-47AB-93C1-487018C0E27E}" type="pres">
      <dgm:prSet presAssocID="{B0AF0612-59AD-49CE-907A-5FCBE4211487}" presName="sibSpaceTwo" presStyleCnt="0"/>
      <dgm:spPr/>
      <dgm:t>
        <a:bodyPr/>
        <a:lstStyle/>
        <a:p>
          <a:endParaRPr lang="tr-TR"/>
        </a:p>
      </dgm:t>
    </dgm:pt>
    <dgm:pt modelId="{410D9A8C-FACF-4FBD-BDE3-9572118A95BD}" type="pres">
      <dgm:prSet presAssocID="{C405A21C-C0DE-45F7-8BD7-FBF09DEC9B8B}" presName="vertTwo" presStyleCnt="0"/>
      <dgm:spPr/>
      <dgm:t>
        <a:bodyPr/>
        <a:lstStyle/>
        <a:p>
          <a:endParaRPr lang="tr-TR"/>
        </a:p>
      </dgm:t>
    </dgm:pt>
    <dgm:pt modelId="{CF2A8213-A889-4028-BFD8-B5CDE33E5A5D}" type="pres">
      <dgm:prSet presAssocID="{C405A21C-C0DE-45F7-8BD7-FBF09DEC9B8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73A3E9-D10A-4A7C-B097-8B9B7BC418F7}" type="pres">
      <dgm:prSet presAssocID="{C405A21C-C0DE-45F7-8BD7-FBF09DEC9B8B}" presName="horzTwo" presStyleCnt="0"/>
      <dgm:spPr/>
      <dgm:t>
        <a:bodyPr/>
        <a:lstStyle/>
        <a:p>
          <a:endParaRPr lang="tr-TR"/>
        </a:p>
      </dgm:t>
    </dgm:pt>
  </dgm:ptLst>
  <dgm:cxnLst>
    <dgm:cxn modelId="{9E7B9556-6AB3-469A-9121-265D3CBF5491}" type="presOf" srcId="{C405A21C-C0DE-45F7-8BD7-FBF09DEC9B8B}" destId="{CF2A8213-A889-4028-BFD8-B5CDE33E5A5D}" srcOrd="0" destOrd="0" presId="urn:microsoft.com/office/officeart/2005/8/layout/hierarchy4"/>
    <dgm:cxn modelId="{08B4CB92-9063-415A-905E-155AFC9BBC6F}" type="presOf" srcId="{CA2354B7-ADED-4C4D-A96A-7899E6A5F100}" destId="{3B747D4B-F0AD-47C5-B8B8-90B3A13FB048}" srcOrd="0" destOrd="0" presId="urn:microsoft.com/office/officeart/2005/8/layout/hierarchy4"/>
    <dgm:cxn modelId="{D548D3AE-D8FB-4123-A7CC-298350BA3288}" type="presOf" srcId="{ED2B1B34-89D8-486C-92C8-A24A8103186A}" destId="{7F53EBB3-1E1B-4AC9-AA36-2D2DA18294C5}" srcOrd="0" destOrd="0" presId="urn:microsoft.com/office/officeart/2005/8/layout/hierarchy4"/>
    <dgm:cxn modelId="{2E1A4196-4436-444B-AAA6-241F176F9E32}" type="presOf" srcId="{EE08AC3E-765D-455B-B616-D43F627E1B40}" destId="{0E2C3DAD-3E64-42F1-8018-944B9CE79EA2}" srcOrd="0" destOrd="0" presId="urn:microsoft.com/office/officeart/2005/8/layout/hierarchy4"/>
    <dgm:cxn modelId="{04DB17CE-DD33-411D-A72F-52FB402E0D0A}" type="presOf" srcId="{F48431BB-4CF4-4049-BC25-F2EF912C7C80}" destId="{3F6B7EDB-88DE-4DA7-A319-713F8E01C8DA}" srcOrd="0" destOrd="0" presId="urn:microsoft.com/office/officeart/2005/8/layout/hierarchy4"/>
    <dgm:cxn modelId="{400E8EC8-9590-44E6-A1AD-0A2C49A8D173}" srcId="{8E7A4538-1275-4D68-AB2A-4A16E18628DC}" destId="{E4D758FC-9B24-436C-8AA6-BCF7F158A3AA}" srcOrd="2" destOrd="0" parTransId="{C90F140B-1422-4B86-ACD6-320D36E84687}" sibTransId="{8EA50185-9C40-419F-812E-27B05E772339}"/>
    <dgm:cxn modelId="{6399C1C9-0B44-4557-9C14-71F2BB92D050}" type="presOf" srcId="{8E7A4538-1275-4D68-AB2A-4A16E18628DC}" destId="{E2ED15A4-16AF-425F-94C3-20B189388389}" srcOrd="0" destOrd="0" presId="urn:microsoft.com/office/officeart/2005/8/layout/hierarchy4"/>
    <dgm:cxn modelId="{DC44D834-4A70-44AC-96AB-2C6463278082}" type="presOf" srcId="{5B9791E3-B75D-4024-AC73-C45DE28A8A48}" destId="{EB588ED5-CCB7-4AFA-ACEE-F0E02CBC5204}" srcOrd="0" destOrd="0" presId="urn:microsoft.com/office/officeart/2005/8/layout/hierarchy4"/>
    <dgm:cxn modelId="{4397A679-0956-4061-943D-E396BD903434}" type="presOf" srcId="{E4D758FC-9B24-436C-8AA6-BCF7F158A3AA}" destId="{C61B062D-2A54-4FC9-90A9-D0A80CA73F36}" srcOrd="0" destOrd="0" presId="urn:microsoft.com/office/officeart/2005/8/layout/hierarchy4"/>
    <dgm:cxn modelId="{256FB29A-10F9-423E-BDDD-62EA56B3CA86}" srcId="{ED2B1B34-89D8-486C-92C8-A24A8103186A}" destId="{C405A21C-C0DE-45F7-8BD7-FBF09DEC9B8B}" srcOrd="1" destOrd="0" parTransId="{3753A46E-6A5E-4E08-943A-704DF1A1BF1C}" sibTransId="{AA23DC05-8892-4D6E-8548-1F55FDFB7F0A}"/>
    <dgm:cxn modelId="{B3116B14-7972-4023-B7F6-3F8B862DE4E3}" srcId="{ED2B1B34-89D8-486C-92C8-A24A8103186A}" destId="{8E7A4538-1275-4D68-AB2A-4A16E18628DC}" srcOrd="0" destOrd="0" parTransId="{D085D289-5026-4245-B968-CA790F76C849}" sibTransId="{B0AF0612-59AD-49CE-907A-5FCBE4211487}"/>
    <dgm:cxn modelId="{D1DE5830-70A6-4749-AF97-0379FC6D9B48}" srcId="{8E7A4538-1275-4D68-AB2A-4A16E18628DC}" destId="{F48431BB-4CF4-4049-BC25-F2EF912C7C80}" srcOrd="1" destOrd="0" parTransId="{B2C878D0-0578-4260-8769-B2B10F3C47CD}" sibTransId="{F977D08E-D3AC-4F9B-91DA-824E8A3341F5}"/>
    <dgm:cxn modelId="{966A5F36-4B93-4503-80A9-21618E5BA772}" srcId="{8E7A4538-1275-4D68-AB2A-4A16E18628DC}" destId="{EE08AC3E-765D-455B-B616-D43F627E1B40}" srcOrd="3" destOrd="0" parTransId="{4B4D3178-470B-463F-B374-9E3FD03CE8D6}" sibTransId="{DFBCF0B0-A7E9-4D10-A153-B9974CB13C28}"/>
    <dgm:cxn modelId="{D618690C-CB44-43F6-9E6B-2BE5F2BC3A30}" srcId="{8E7A4538-1275-4D68-AB2A-4A16E18628DC}" destId="{5B9791E3-B75D-4024-AC73-C45DE28A8A48}" srcOrd="0" destOrd="0" parTransId="{162D3A72-84DA-43EF-A23A-ACEF64F11AFA}" sibTransId="{2E074D23-8A24-45A0-B542-3788E930B4A9}"/>
    <dgm:cxn modelId="{85015642-6D0E-4D14-9B98-1F345A8299D6}" srcId="{CA2354B7-ADED-4C4D-A96A-7899E6A5F100}" destId="{ED2B1B34-89D8-486C-92C8-A24A8103186A}" srcOrd="0" destOrd="0" parTransId="{E69B5A42-C939-4D52-9118-4C9CCE168234}" sibTransId="{221C8B45-BF3D-48F9-8505-E8F4CAD5C4E7}"/>
    <dgm:cxn modelId="{7E1D5903-296E-4EC6-A77E-485409D3198C}" type="presParOf" srcId="{3B747D4B-F0AD-47C5-B8B8-90B3A13FB048}" destId="{901A4181-274B-4443-BBFE-E551E23BCC8D}" srcOrd="0" destOrd="0" presId="urn:microsoft.com/office/officeart/2005/8/layout/hierarchy4"/>
    <dgm:cxn modelId="{D8B5D7E2-4F1A-43D3-B074-01AC300AC7CC}" type="presParOf" srcId="{901A4181-274B-4443-BBFE-E551E23BCC8D}" destId="{7F53EBB3-1E1B-4AC9-AA36-2D2DA18294C5}" srcOrd="0" destOrd="0" presId="urn:microsoft.com/office/officeart/2005/8/layout/hierarchy4"/>
    <dgm:cxn modelId="{DB35AE08-6CBC-41AA-8814-23998E336F52}" type="presParOf" srcId="{901A4181-274B-4443-BBFE-E551E23BCC8D}" destId="{7DC0625B-E0F9-49D6-AF7B-75E91BE7B851}" srcOrd="1" destOrd="0" presId="urn:microsoft.com/office/officeart/2005/8/layout/hierarchy4"/>
    <dgm:cxn modelId="{72431FEC-8B9D-4593-B303-9C75E37517F9}" type="presParOf" srcId="{901A4181-274B-4443-BBFE-E551E23BCC8D}" destId="{9F78B654-F0BC-493D-B813-0C3DD0E4740C}" srcOrd="2" destOrd="0" presId="urn:microsoft.com/office/officeart/2005/8/layout/hierarchy4"/>
    <dgm:cxn modelId="{1AA0ADB3-FCAF-4FB7-9D73-363D927FF895}" type="presParOf" srcId="{9F78B654-F0BC-493D-B813-0C3DD0E4740C}" destId="{7BDE0DB4-1AA3-4DDB-8725-F04CAF7CBEA4}" srcOrd="0" destOrd="0" presId="urn:microsoft.com/office/officeart/2005/8/layout/hierarchy4"/>
    <dgm:cxn modelId="{6F7929D5-7809-4746-86A8-911AB559EAA8}" type="presParOf" srcId="{7BDE0DB4-1AA3-4DDB-8725-F04CAF7CBEA4}" destId="{E2ED15A4-16AF-425F-94C3-20B189388389}" srcOrd="0" destOrd="0" presId="urn:microsoft.com/office/officeart/2005/8/layout/hierarchy4"/>
    <dgm:cxn modelId="{FB291F1A-4AC9-4BF6-8552-B3FC58F9CC7C}" type="presParOf" srcId="{7BDE0DB4-1AA3-4DDB-8725-F04CAF7CBEA4}" destId="{243A4D51-5F6B-4EDC-BA86-99874AF91633}" srcOrd="1" destOrd="0" presId="urn:microsoft.com/office/officeart/2005/8/layout/hierarchy4"/>
    <dgm:cxn modelId="{8567E602-FBB7-4557-B529-614E49C940B3}" type="presParOf" srcId="{7BDE0DB4-1AA3-4DDB-8725-F04CAF7CBEA4}" destId="{8F16A679-1733-43B5-A1AF-835FB51F6068}" srcOrd="2" destOrd="0" presId="urn:microsoft.com/office/officeart/2005/8/layout/hierarchy4"/>
    <dgm:cxn modelId="{2CAC29AD-1415-4C04-BFE2-B6E75B945072}" type="presParOf" srcId="{8F16A679-1733-43B5-A1AF-835FB51F6068}" destId="{405CCC0A-BB17-47AD-9C8C-26A20B80C59A}" srcOrd="0" destOrd="0" presId="urn:microsoft.com/office/officeart/2005/8/layout/hierarchy4"/>
    <dgm:cxn modelId="{C355CB3E-5DF8-4371-86C7-794CCFA3A155}" type="presParOf" srcId="{405CCC0A-BB17-47AD-9C8C-26A20B80C59A}" destId="{EB588ED5-CCB7-4AFA-ACEE-F0E02CBC5204}" srcOrd="0" destOrd="0" presId="urn:microsoft.com/office/officeart/2005/8/layout/hierarchy4"/>
    <dgm:cxn modelId="{10911A54-F067-452F-B344-F1B0F5438CEF}" type="presParOf" srcId="{405CCC0A-BB17-47AD-9C8C-26A20B80C59A}" destId="{3B9A0136-C0E1-4F13-BD7C-F636ED547667}" srcOrd="1" destOrd="0" presId="urn:microsoft.com/office/officeart/2005/8/layout/hierarchy4"/>
    <dgm:cxn modelId="{48CDBD52-B5F9-437D-8041-E5DA16EB2F4B}" type="presParOf" srcId="{8F16A679-1733-43B5-A1AF-835FB51F6068}" destId="{8F459EA6-486B-4CA9-B1DC-0E54B6788B74}" srcOrd="1" destOrd="0" presId="urn:microsoft.com/office/officeart/2005/8/layout/hierarchy4"/>
    <dgm:cxn modelId="{DBA62B36-41CC-4914-8130-03AF74684946}" type="presParOf" srcId="{8F16A679-1733-43B5-A1AF-835FB51F6068}" destId="{D7F1BD04-24AD-45D3-AEE1-D8AE6FE1312A}" srcOrd="2" destOrd="0" presId="urn:microsoft.com/office/officeart/2005/8/layout/hierarchy4"/>
    <dgm:cxn modelId="{596B8B83-2ED5-458F-ACC7-8E3A4EDD8169}" type="presParOf" srcId="{D7F1BD04-24AD-45D3-AEE1-D8AE6FE1312A}" destId="{3F6B7EDB-88DE-4DA7-A319-713F8E01C8DA}" srcOrd="0" destOrd="0" presId="urn:microsoft.com/office/officeart/2005/8/layout/hierarchy4"/>
    <dgm:cxn modelId="{8F4470B1-D696-4176-B3E6-1F820886E58C}" type="presParOf" srcId="{D7F1BD04-24AD-45D3-AEE1-D8AE6FE1312A}" destId="{AFDE2E0F-AAB7-4754-AC53-32381DF94CEB}" srcOrd="1" destOrd="0" presId="urn:microsoft.com/office/officeart/2005/8/layout/hierarchy4"/>
    <dgm:cxn modelId="{CB457FA7-FAF7-4790-9C83-7DFE8F937B03}" type="presParOf" srcId="{8F16A679-1733-43B5-A1AF-835FB51F6068}" destId="{FF08FDF8-E738-4B13-B756-F163C9AB0986}" srcOrd="3" destOrd="0" presId="urn:microsoft.com/office/officeart/2005/8/layout/hierarchy4"/>
    <dgm:cxn modelId="{A09C03A0-423C-410F-87BD-537FCFC3BBFD}" type="presParOf" srcId="{8F16A679-1733-43B5-A1AF-835FB51F6068}" destId="{B31A5F70-B00D-44B9-9338-777B9519A533}" srcOrd="4" destOrd="0" presId="urn:microsoft.com/office/officeart/2005/8/layout/hierarchy4"/>
    <dgm:cxn modelId="{C064CC2D-E683-41B0-A345-BA888338CD97}" type="presParOf" srcId="{B31A5F70-B00D-44B9-9338-777B9519A533}" destId="{C61B062D-2A54-4FC9-90A9-D0A80CA73F36}" srcOrd="0" destOrd="0" presId="urn:microsoft.com/office/officeart/2005/8/layout/hierarchy4"/>
    <dgm:cxn modelId="{1D285B41-8188-4153-BA39-E7722DBF3C22}" type="presParOf" srcId="{B31A5F70-B00D-44B9-9338-777B9519A533}" destId="{35F0B00B-8D21-458B-895A-06E7CCDA5051}" srcOrd="1" destOrd="0" presId="urn:microsoft.com/office/officeart/2005/8/layout/hierarchy4"/>
    <dgm:cxn modelId="{1E91570D-8DA1-4C80-BD72-957546A1F94F}" type="presParOf" srcId="{8F16A679-1733-43B5-A1AF-835FB51F6068}" destId="{0BD6F87A-8D53-498B-B043-E7D661B7AD01}" srcOrd="5" destOrd="0" presId="urn:microsoft.com/office/officeart/2005/8/layout/hierarchy4"/>
    <dgm:cxn modelId="{86F4CB4D-3134-46E3-8554-4FD31E50B2E4}" type="presParOf" srcId="{8F16A679-1733-43B5-A1AF-835FB51F6068}" destId="{44A8F6ED-A345-4F7D-AB8F-32264C3D0A15}" srcOrd="6" destOrd="0" presId="urn:microsoft.com/office/officeart/2005/8/layout/hierarchy4"/>
    <dgm:cxn modelId="{1D0C0B35-7257-4E4F-BEA0-4FA14C726E3B}" type="presParOf" srcId="{44A8F6ED-A345-4F7D-AB8F-32264C3D0A15}" destId="{0E2C3DAD-3E64-42F1-8018-944B9CE79EA2}" srcOrd="0" destOrd="0" presId="urn:microsoft.com/office/officeart/2005/8/layout/hierarchy4"/>
    <dgm:cxn modelId="{41E1D06D-C04D-43FF-ADCF-917F55C43A09}" type="presParOf" srcId="{44A8F6ED-A345-4F7D-AB8F-32264C3D0A15}" destId="{6680D94F-6AA4-4D53-8D29-05C5132721B2}" srcOrd="1" destOrd="0" presId="urn:microsoft.com/office/officeart/2005/8/layout/hierarchy4"/>
    <dgm:cxn modelId="{628A774C-6F32-4ACD-88C7-D0D9B75914A0}" type="presParOf" srcId="{9F78B654-F0BC-493D-B813-0C3DD0E4740C}" destId="{142C1EEA-B4E2-47AB-93C1-487018C0E27E}" srcOrd="1" destOrd="0" presId="urn:microsoft.com/office/officeart/2005/8/layout/hierarchy4"/>
    <dgm:cxn modelId="{BAC4408B-1814-4609-A4CE-615782D53588}" type="presParOf" srcId="{9F78B654-F0BC-493D-B813-0C3DD0E4740C}" destId="{410D9A8C-FACF-4FBD-BDE3-9572118A95BD}" srcOrd="2" destOrd="0" presId="urn:microsoft.com/office/officeart/2005/8/layout/hierarchy4"/>
    <dgm:cxn modelId="{640A3061-A2DE-4B58-AC62-6C27BCDA36C3}" type="presParOf" srcId="{410D9A8C-FACF-4FBD-BDE3-9572118A95BD}" destId="{CF2A8213-A889-4028-BFD8-B5CDE33E5A5D}" srcOrd="0" destOrd="0" presId="urn:microsoft.com/office/officeart/2005/8/layout/hierarchy4"/>
    <dgm:cxn modelId="{86DD971B-9E39-4995-A2CA-70CB1465EF9A}" type="presParOf" srcId="{410D9A8C-FACF-4FBD-BDE3-9572118A95BD}" destId="{0273A3E9-D10A-4A7C-B097-8B9B7BC418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376F8-C616-4323-883F-4F51ABF6B8A8}" type="doc">
      <dgm:prSet loTypeId="urn:microsoft.com/office/officeart/2005/8/layout/hierarchy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9B9A8918-15AD-4AD0-95A9-6878975F2674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2800" dirty="0" smtClean="0"/>
            <a:t>Toplam Bütçe: 12.000.000 TL</a:t>
          </a:r>
          <a:endParaRPr lang="tr-TR" sz="2800" dirty="0"/>
        </a:p>
      </dgm:t>
    </dgm:pt>
    <dgm:pt modelId="{95A3DDA2-DCB6-442A-B424-31F8954694C1}" type="parTrans" cxnId="{37EC9BBA-63C6-4F59-A80C-22043FCAF2E9}">
      <dgm:prSet/>
      <dgm:spPr/>
      <dgm:t>
        <a:bodyPr/>
        <a:lstStyle/>
        <a:p>
          <a:endParaRPr lang="tr-TR" sz="1600"/>
        </a:p>
      </dgm:t>
    </dgm:pt>
    <dgm:pt modelId="{70DB2A59-F86A-47EA-9DD7-E3BD7DD556C1}" type="sibTrans" cxnId="{37EC9BBA-63C6-4F59-A80C-22043FCAF2E9}">
      <dgm:prSet/>
      <dgm:spPr/>
      <dgm:t>
        <a:bodyPr/>
        <a:lstStyle/>
        <a:p>
          <a:endParaRPr lang="tr-TR" sz="1600"/>
        </a:p>
      </dgm:t>
    </dgm:pt>
    <dgm:pt modelId="{8B6B0045-5371-4DAD-8FA4-148659AB278C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2000" b="1" dirty="0" smtClean="0"/>
            <a:t>Kar Amacı Güden Kuruluşlar</a:t>
          </a:r>
          <a:endParaRPr lang="tr-TR" sz="2000" b="1" dirty="0"/>
        </a:p>
      </dgm:t>
    </dgm:pt>
    <dgm:pt modelId="{BD97F9FC-8FFA-48E7-BC6D-33A911BB9167}" type="parTrans" cxnId="{D7204308-3890-439D-A56E-65B200D48EAD}">
      <dgm:prSet/>
      <dgm:spPr/>
      <dgm:t>
        <a:bodyPr/>
        <a:lstStyle/>
        <a:p>
          <a:endParaRPr lang="tr-TR" sz="1600"/>
        </a:p>
      </dgm:t>
    </dgm:pt>
    <dgm:pt modelId="{C730E854-B41B-44A9-9D5D-0866E5357632}" type="sibTrans" cxnId="{D7204308-3890-439D-A56E-65B200D48EAD}">
      <dgm:prSet/>
      <dgm:spPr/>
      <dgm:t>
        <a:bodyPr/>
        <a:lstStyle/>
        <a:p>
          <a:endParaRPr lang="tr-TR" sz="1600"/>
        </a:p>
      </dgm:t>
    </dgm:pt>
    <dgm:pt modelId="{732E09DA-F88E-4BEB-9180-44AF6349F25C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/>
            <a:t>Kar Amacı Gütmeyen Kuruluşlar</a:t>
          </a:r>
          <a:endParaRPr lang="tr-TR" sz="2000" b="1" dirty="0"/>
        </a:p>
      </dgm:t>
    </dgm:pt>
    <dgm:pt modelId="{A91DF3CF-F9B2-4F42-95A9-18EBB04C2694}" type="parTrans" cxnId="{B7CCF7B7-DBDF-4746-92C2-36B2559CD3B8}">
      <dgm:prSet/>
      <dgm:spPr/>
      <dgm:t>
        <a:bodyPr/>
        <a:lstStyle/>
        <a:p>
          <a:endParaRPr lang="tr-TR" sz="1600"/>
        </a:p>
      </dgm:t>
    </dgm:pt>
    <dgm:pt modelId="{7E312B8F-C82A-4BE7-83C7-F6673069324C}" type="sibTrans" cxnId="{B7CCF7B7-DBDF-4746-92C2-36B2559CD3B8}">
      <dgm:prSet/>
      <dgm:spPr/>
      <dgm:t>
        <a:bodyPr/>
        <a:lstStyle/>
        <a:p>
          <a:endParaRPr lang="tr-TR" sz="1600"/>
        </a:p>
      </dgm:t>
    </dgm:pt>
    <dgm:pt modelId="{12282D67-0534-4F0E-8038-4C16AE9027F2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b="1" dirty="0" smtClean="0"/>
            <a:t>27 Proje</a:t>
          </a:r>
          <a:endParaRPr lang="tr-TR" sz="1600" b="1" dirty="0"/>
        </a:p>
      </dgm:t>
    </dgm:pt>
    <dgm:pt modelId="{4BE209E6-466B-4E8D-8716-799CE067BFD5}" type="parTrans" cxnId="{CDFF1301-9A5A-44F0-B057-8397212B9509}">
      <dgm:prSet/>
      <dgm:spPr/>
      <dgm:t>
        <a:bodyPr/>
        <a:lstStyle/>
        <a:p>
          <a:endParaRPr lang="tr-TR" sz="2000"/>
        </a:p>
      </dgm:t>
    </dgm:pt>
    <dgm:pt modelId="{8B8EBCD9-0C3C-4BBD-8355-2FA7A5F5B333}" type="sibTrans" cxnId="{CDFF1301-9A5A-44F0-B057-8397212B9509}">
      <dgm:prSet/>
      <dgm:spPr/>
      <dgm:t>
        <a:bodyPr/>
        <a:lstStyle/>
        <a:p>
          <a:endParaRPr lang="tr-TR" sz="2000"/>
        </a:p>
      </dgm:t>
    </dgm:pt>
    <dgm:pt modelId="{79534A3D-79A7-42FA-AEA8-631401682900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2000" b="1" smtClean="0"/>
            <a:t>8.000.000 </a:t>
          </a:r>
          <a:r>
            <a:rPr lang="tr-TR" sz="2000" b="1" dirty="0" smtClean="0"/>
            <a:t>TL</a:t>
          </a:r>
          <a:endParaRPr lang="tr-TR" sz="2000" b="1" dirty="0"/>
        </a:p>
      </dgm:t>
    </dgm:pt>
    <dgm:pt modelId="{F7FB6FBD-E452-45C8-868C-4F1A20F5EBA2}" type="parTrans" cxnId="{2A6A247A-92FE-40C2-8C08-F9F3E9B2F72C}">
      <dgm:prSet/>
      <dgm:spPr/>
      <dgm:t>
        <a:bodyPr/>
        <a:lstStyle/>
        <a:p>
          <a:endParaRPr lang="tr-TR"/>
        </a:p>
      </dgm:t>
    </dgm:pt>
    <dgm:pt modelId="{68172B73-E507-45AD-BCDF-8620301BD865}" type="sibTrans" cxnId="{2A6A247A-92FE-40C2-8C08-F9F3E9B2F72C}">
      <dgm:prSet/>
      <dgm:spPr/>
      <dgm:t>
        <a:bodyPr/>
        <a:lstStyle/>
        <a:p>
          <a:endParaRPr lang="tr-TR"/>
        </a:p>
      </dgm:t>
    </dgm:pt>
    <dgm:pt modelId="{115D1D76-5C39-4F57-895C-041B3ED54C4A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/>
            <a:t>4.000.000 TL</a:t>
          </a:r>
          <a:endParaRPr lang="tr-TR" sz="2000" b="1" dirty="0"/>
        </a:p>
      </dgm:t>
    </dgm:pt>
    <dgm:pt modelId="{EDA5CEF8-B0F1-4E28-9F24-1733BFFD3D59}" type="parTrans" cxnId="{D8C39CD6-D099-4896-8E4B-954C937B487F}">
      <dgm:prSet/>
      <dgm:spPr/>
      <dgm:t>
        <a:bodyPr/>
        <a:lstStyle/>
        <a:p>
          <a:endParaRPr lang="tr-TR"/>
        </a:p>
      </dgm:t>
    </dgm:pt>
    <dgm:pt modelId="{42310679-824E-4AD4-8A59-65246D62CE9B}" type="sibTrans" cxnId="{D8C39CD6-D099-4896-8E4B-954C937B487F}">
      <dgm:prSet/>
      <dgm:spPr/>
      <dgm:t>
        <a:bodyPr/>
        <a:lstStyle/>
        <a:p>
          <a:endParaRPr lang="tr-TR"/>
        </a:p>
      </dgm:t>
    </dgm:pt>
    <dgm:pt modelId="{2E509269-520C-4F0C-A0E7-F42DF94A2217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600" b="1" dirty="0" smtClean="0"/>
            <a:t>38 Proje</a:t>
          </a:r>
          <a:endParaRPr lang="tr-TR" sz="1600" b="1" dirty="0"/>
        </a:p>
      </dgm:t>
    </dgm:pt>
    <dgm:pt modelId="{8863718E-531A-4756-B434-676255DBA219}" type="sibTrans" cxnId="{53B464F4-B904-4879-83DE-341FB269C2DC}">
      <dgm:prSet/>
      <dgm:spPr/>
      <dgm:t>
        <a:bodyPr/>
        <a:lstStyle/>
        <a:p>
          <a:endParaRPr lang="tr-TR" sz="2000"/>
        </a:p>
      </dgm:t>
    </dgm:pt>
    <dgm:pt modelId="{AF652C21-8098-4CC2-B2AA-002512DA9793}" type="parTrans" cxnId="{53B464F4-B904-4879-83DE-341FB269C2DC}">
      <dgm:prSet/>
      <dgm:spPr/>
      <dgm:t>
        <a:bodyPr/>
        <a:lstStyle/>
        <a:p>
          <a:endParaRPr lang="tr-TR" sz="2000"/>
        </a:p>
      </dgm:t>
    </dgm:pt>
    <dgm:pt modelId="{886A948A-4DB3-47D6-95C3-36F8888C0AF9}" type="pres">
      <dgm:prSet presAssocID="{9F8376F8-C616-4323-883F-4F51ABF6B8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2E6D013-B6F5-4EEE-968D-CCE4546A423D}" type="pres">
      <dgm:prSet presAssocID="{9B9A8918-15AD-4AD0-95A9-6878975F2674}" presName="vertOne" presStyleCnt="0"/>
      <dgm:spPr/>
    </dgm:pt>
    <dgm:pt modelId="{407BE807-B764-4F80-BD39-940A916B283D}" type="pres">
      <dgm:prSet presAssocID="{9B9A8918-15AD-4AD0-95A9-6878975F2674}" presName="txOne" presStyleLbl="node0" presStyleIdx="0" presStyleCnt="1" custLinFactY="-80608" custLinFactNeighborX="393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4E6FEF-FF1C-4E56-BEFD-3430A8CA2DCE}" type="pres">
      <dgm:prSet presAssocID="{9B9A8918-15AD-4AD0-95A9-6878975F2674}" presName="parTransOne" presStyleCnt="0"/>
      <dgm:spPr/>
    </dgm:pt>
    <dgm:pt modelId="{07FC7FB0-64E0-4A30-AB30-7CBA984C0A44}" type="pres">
      <dgm:prSet presAssocID="{9B9A8918-15AD-4AD0-95A9-6878975F2674}" presName="horzOne" presStyleCnt="0"/>
      <dgm:spPr/>
    </dgm:pt>
    <dgm:pt modelId="{3CF7D4D0-1267-44FB-BE32-34224B2A6B44}" type="pres">
      <dgm:prSet presAssocID="{8B6B0045-5371-4DAD-8FA4-148659AB278C}" presName="vertTwo" presStyleCnt="0"/>
      <dgm:spPr/>
    </dgm:pt>
    <dgm:pt modelId="{8341E7C8-0989-4360-AE65-D5E6053F11A0}" type="pres">
      <dgm:prSet presAssocID="{8B6B0045-5371-4DAD-8FA4-148659AB278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278D3C2-653A-4822-99DD-0DE9AADA9E34}" type="pres">
      <dgm:prSet presAssocID="{8B6B0045-5371-4DAD-8FA4-148659AB278C}" presName="parTransTwo" presStyleCnt="0"/>
      <dgm:spPr/>
    </dgm:pt>
    <dgm:pt modelId="{D6C3FB1C-5022-4267-AA00-396C1BF0B447}" type="pres">
      <dgm:prSet presAssocID="{8B6B0045-5371-4DAD-8FA4-148659AB278C}" presName="horzTwo" presStyleCnt="0"/>
      <dgm:spPr/>
    </dgm:pt>
    <dgm:pt modelId="{F0FC7CAD-11E1-4C59-83BC-3B9012EF26A3}" type="pres">
      <dgm:prSet presAssocID="{79534A3D-79A7-42FA-AEA8-631401682900}" presName="vertThree" presStyleCnt="0"/>
      <dgm:spPr/>
    </dgm:pt>
    <dgm:pt modelId="{1E0746F7-2C65-4199-86F0-D64D04ED3079}" type="pres">
      <dgm:prSet presAssocID="{79534A3D-79A7-42FA-AEA8-63140168290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50D3AE-2491-45E9-8A09-F82042CC0612}" type="pres">
      <dgm:prSet presAssocID="{79534A3D-79A7-42FA-AEA8-631401682900}" presName="parTransThree" presStyleCnt="0"/>
      <dgm:spPr/>
    </dgm:pt>
    <dgm:pt modelId="{04A57B80-4727-4CBB-A7DF-D9715AC48E67}" type="pres">
      <dgm:prSet presAssocID="{79534A3D-79A7-42FA-AEA8-631401682900}" presName="horzThree" presStyleCnt="0"/>
      <dgm:spPr/>
    </dgm:pt>
    <dgm:pt modelId="{0C2B5C55-CE51-4CB6-9AA0-14E4F07F850C}" type="pres">
      <dgm:prSet presAssocID="{2E509269-520C-4F0C-A0E7-F42DF94A2217}" presName="vertFour" presStyleCnt="0">
        <dgm:presLayoutVars>
          <dgm:chPref val="3"/>
        </dgm:presLayoutVars>
      </dgm:prSet>
      <dgm:spPr/>
    </dgm:pt>
    <dgm:pt modelId="{F2380F11-9FB1-45D7-A4AF-C53B90FE681C}" type="pres">
      <dgm:prSet presAssocID="{2E509269-520C-4F0C-A0E7-F42DF94A2217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3977F4-AD92-491B-A8B3-80A92694F85D}" type="pres">
      <dgm:prSet presAssocID="{2E509269-520C-4F0C-A0E7-F42DF94A2217}" presName="horzFour" presStyleCnt="0"/>
      <dgm:spPr/>
    </dgm:pt>
    <dgm:pt modelId="{0F74BD0A-C3DC-4D48-B6EE-1DCEEC4976A7}" type="pres">
      <dgm:prSet presAssocID="{C730E854-B41B-44A9-9D5D-0866E5357632}" presName="sibSpaceTwo" presStyleCnt="0"/>
      <dgm:spPr/>
    </dgm:pt>
    <dgm:pt modelId="{E841B71D-0062-4C28-B7CA-A7AF89E318AC}" type="pres">
      <dgm:prSet presAssocID="{732E09DA-F88E-4BEB-9180-44AF6349F25C}" presName="vertTwo" presStyleCnt="0"/>
      <dgm:spPr/>
    </dgm:pt>
    <dgm:pt modelId="{F7C89A6E-0830-4CF3-90FA-6F419A4A0208}" type="pres">
      <dgm:prSet presAssocID="{732E09DA-F88E-4BEB-9180-44AF6349F25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1C054B2-CC37-4589-8E1E-2C9E598DE489}" type="pres">
      <dgm:prSet presAssocID="{732E09DA-F88E-4BEB-9180-44AF6349F25C}" presName="parTransTwo" presStyleCnt="0"/>
      <dgm:spPr/>
    </dgm:pt>
    <dgm:pt modelId="{651C24B6-935D-4121-9BC6-4D94B87B773F}" type="pres">
      <dgm:prSet presAssocID="{732E09DA-F88E-4BEB-9180-44AF6349F25C}" presName="horzTwo" presStyleCnt="0"/>
      <dgm:spPr/>
    </dgm:pt>
    <dgm:pt modelId="{6C460CE7-99FC-4FC4-9096-DD2EC550FDEE}" type="pres">
      <dgm:prSet presAssocID="{115D1D76-5C39-4F57-895C-041B3ED54C4A}" presName="vertThree" presStyleCnt="0"/>
      <dgm:spPr/>
    </dgm:pt>
    <dgm:pt modelId="{D436716C-7C37-4236-A41B-493937CF4D63}" type="pres">
      <dgm:prSet presAssocID="{115D1D76-5C39-4F57-895C-041B3ED54C4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661A84-CF84-4C10-B68B-E240C1558C3C}" type="pres">
      <dgm:prSet presAssocID="{115D1D76-5C39-4F57-895C-041B3ED54C4A}" presName="parTransThree" presStyleCnt="0"/>
      <dgm:spPr/>
    </dgm:pt>
    <dgm:pt modelId="{10B08006-9CFA-49D4-BC69-DC3BCAE9E6B7}" type="pres">
      <dgm:prSet presAssocID="{115D1D76-5C39-4F57-895C-041B3ED54C4A}" presName="horzThree" presStyleCnt="0"/>
      <dgm:spPr/>
    </dgm:pt>
    <dgm:pt modelId="{FC5E1A9A-D0B5-4E4C-87A6-46F08DD1E38D}" type="pres">
      <dgm:prSet presAssocID="{12282D67-0534-4F0E-8038-4C16AE9027F2}" presName="vertFour" presStyleCnt="0">
        <dgm:presLayoutVars>
          <dgm:chPref val="3"/>
        </dgm:presLayoutVars>
      </dgm:prSet>
      <dgm:spPr/>
    </dgm:pt>
    <dgm:pt modelId="{62C9F159-2F89-4F12-8825-84C9E117558C}" type="pres">
      <dgm:prSet presAssocID="{12282D67-0534-4F0E-8038-4C16AE9027F2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9BE9D0B-4E41-48F9-AD28-FDF7B2EAB30C}" type="pres">
      <dgm:prSet presAssocID="{12282D67-0534-4F0E-8038-4C16AE9027F2}" presName="horzFour" presStyleCnt="0"/>
      <dgm:spPr/>
    </dgm:pt>
  </dgm:ptLst>
  <dgm:cxnLst>
    <dgm:cxn modelId="{2A1B17BB-53EF-47C5-9782-6D4E06E836F1}" type="presOf" srcId="{79534A3D-79A7-42FA-AEA8-631401682900}" destId="{1E0746F7-2C65-4199-86F0-D64D04ED3079}" srcOrd="0" destOrd="0" presId="urn:microsoft.com/office/officeart/2005/8/layout/hierarchy4"/>
    <dgm:cxn modelId="{623B7DCC-4782-4D70-9090-A265C02464C4}" type="presOf" srcId="{9B9A8918-15AD-4AD0-95A9-6878975F2674}" destId="{407BE807-B764-4F80-BD39-940A916B283D}" srcOrd="0" destOrd="0" presId="urn:microsoft.com/office/officeart/2005/8/layout/hierarchy4"/>
    <dgm:cxn modelId="{63A4A1CB-6EBA-4F83-8D5B-CC6C3FE3A01C}" type="presOf" srcId="{2E509269-520C-4F0C-A0E7-F42DF94A2217}" destId="{F2380F11-9FB1-45D7-A4AF-C53B90FE681C}" srcOrd="0" destOrd="0" presId="urn:microsoft.com/office/officeart/2005/8/layout/hierarchy4"/>
    <dgm:cxn modelId="{D8C39CD6-D099-4896-8E4B-954C937B487F}" srcId="{732E09DA-F88E-4BEB-9180-44AF6349F25C}" destId="{115D1D76-5C39-4F57-895C-041B3ED54C4A}" srcOrd="0" destOrd="0" parTransId="{EDA5CEF8-B0F1-4E28-9F24-1733BFFD3D59}" sibTransId="{42310679-824E-4AD4-8A59-65246D62CE9B}"/>
    <dgm:cxn modelId="{B7CCF7B7-DBDF-4746-92C2-36B2559CD3B8}" srcId="{9B9A8918-15AD-4AD0-95A9-6878975F2674}" destId="{732E09DA-F88E-4BEB-9180-44AF6349F25C}" srcOrd="1" destOrd="0" parTransId="{A91DF3CF-F9B2-4F42-95A9-18EBB04C2694}" sibTransId="{7E312B8F-C82A-4BE7-83C7-F6673069324C}"/>
    <dgm:cxn modelId="{2A6A247A-92FE-40C2-8C08-F9F3E9B2F72C}" srcId="{8B6B0045-5371-4DAD-8FA4-148659AB278C}" destId="{79534A3D-79A7-42FA-AEA8-631401682900}" srcOrd="0" destOrd="0" parTransId="{F7FB6FBD-E452-45C8-868C-4F1A20F5EBA2}" sibTransId="{68172B73-E507-45AD-BCDF-8620301BD865}"/>
    <dgm:cxn modelId="{37EC9BBA-63C6-4F59-A80C-22043FCAF2E9}" srcId="{9F8376F8-C616-4323-883F-4F51ABF6B8A8}" destId="{9B9A8918-15AD-4AD0-95A9-6878975F2674}" srcOrd="0" destOrd="0" parTransId="{95A3DDA2-DCB6-442A-B424-31F8954694C1}" sibTransId="{70DB2A59-F86A-47EA-9DD7-E3BD7DD556C1}"/>
    <dgm:cxn modelId="{53B464F4-B904-4879-83DE-341FB269C2DC}" srcId="{79534A3D-79A7-42FA-AEA8-631401682900}" destId="{2E509269-520C-4F0C-A0E7-F42DF94A2217}" srcOrd="0" destOrd="0" parTransId="{AF652C21-8098-4CC2-B2AA-002512DA9793}" sibTransId="{8863718E-531A-4756-B434-676255DBA219}"/>
    <dgm:cxn modelId="{502DDB26-9D09-4CC8-80E8-1B8C1A4A7DEB}" type="presOf" srcId="{12282D67-0534-4F0E-8038-4C16AE9027F2}" destId="{62C9F159-2F89-4F12-8825-84C9E117558C}" srcOrd="0" destOrd="0" presId="urn:microsoft.com/office/officeart/2005/8/layout/hierarchy4"/>
    <dgm:cxn modelId="{DB65B087-15C8-4D93-A640-249EAF85F9E3}" type="presOf" srcId="{115D1D76-5C39-4F57-895C-041B3ED54C4A}" destId="{D436716C-7C37-4236-A41B-493937CF4D63}" srcOrd="0" destOrd="0" presId="urn:microsoft.com/office/officeart/2005/8/layout/hierarchy4"/>
    <dgm:cxn modelId="{D7204308-3890-439D-A56E-65B200D48EAD}" srcId="{9B9A8918-15AD-4AD0-95A9-6878975F2674}" destId="{8B6B0045-5371-4DAD-8FA4-148659AB278C}" srcOrd="0" destOrd="0" parTransId="{BD97F9FC-8FFA-48E7-BC6D-33A911BB9167}" sibTransId="{C730E854-B41B-44A9-9D5D-0866E5357632}"/>
    <dgm:cxn modelId="{BB8CAA92-B12E-4121-8FE4-2F8B06A2C977}" type="presOf" srcId="{732E09DA-F88E-4BEB-9180-44AF6349F25C}" destId="{F7C89A6E-0830-4CF3-90FA-6F419A4A0208}" srcOrd="0" destOrd="0" presId="urn:microsoft.com/office/officeart/2005/8/layout/hierarchy4"/>
    <dgm:cxn modelId="{CDFF1301-9A5A-44F0-B057-8397212B9509}" srcId="{115D1D76-5C39-4F57-895C-041B3ED54C4A}" destId="{12282D67-0534-4F0E-8038-4C16AE9027F2}" srcOrd="0" destOrd="0" parTransId="{4BE209E6-466B-4E8D-8716-799CE067BFD5}" sibTransId="{8B8EBCD9-0C3C-4BBD-8355-2FA7A5F5B333}"/>
    <dgm:cxn modelId="{0733D11B-4FB7-4FA9-B266-B1B00CB9635B}" type="presOf" srcId="{8B6B0045-5371-4DAD-8FA4-148659AB278C}" destId="{8341E7C8-0989-4360-AE65-D5E6053F11A0}" srcOrd="0" destOrd="0" presId="urn:microsoft.com/office/officeart/2005/8/layout/hierarchy4"/>
    <dgm:cxn modelId="{148066A9-C909-4832-9446-37FF2AF451D8}" type="presOf" srcId="{9F8376F8-C616-4323-883F-4F51ABF6B8A8}" destId="{886A948A-4DB3-47D6-95C3-36F8888C0AF9}" srcOrd="0" destOrd="0" presId="urn:microsoft.com/office/officeart/2005/8/layout/hierarchy4"/>
    <dgm:cxn modelId="{47DB05E5-003D-41D9-8043-4D3512319BDD}" type="presParOf" srcId="{886A948A-4DB3-47D6-95C3-36F8888C0AF9}" destId="{D2E6D013-B6F5-4EEE-968D-CCE4546A423D}" srcOrd="0" destOrd="0" presId="urn:microsoft.com/office/officeart/2005/8/layout/hierarchy4"/>
    <dgm:cxn modelId="{D4CB4CFC-3CDD-4C19-9EC1-9777209C9A88}" type="presParOf" srcId="{D2E6D013-B6F5-4EEE-968D-CCE4546A423D}" destId="{407BE807-B764-4F80-BD39-940A916B283D}" srcOrd="0" destOrd="0" presId="urn:microsoft.com/office/officeart/2005/8/layout/hierarchy4"/>
    <dgm:cxn modelId="{4BBB9CB5-D9EE-463F-BD27-A0DF76B7EBC0}" type="presParOf" srcId="{D2E6D013-B6F5-4EEE-968D-CCE4546A423D}" destId="{424E6FEF-FF1C-4E56-BEFD-3430A8CA2DCE}" srcOrd="1" destOrd="0" presId="urn:microsoft.com/office/officeart/2005/8/layout/hierarchy4"/>
    <dgm:cxn modelId="{88FA6C51-51AF-43F9-AA33-26568F21D2CC}" type="presParOf" srcId="{D2E6D013-B6F5-4EEE-968D-CCE4546A423D}" destId="{07FC7FB0-64E0-4A30-AB30-7CBA984C0A44}" srcOrd="2" destOrd="0" presId="urn:microsoft.com/office/officeart/2005/8/layout/hierarchy4"/>
    <dgm:cxn modelId="{9B468A65-89F9-4A91-ABFA-4DE8AD6F61B3}" type="presParOf" srcId="{07FC7FB0-64E0-4A30-AB30-7CBA984C0A44}" destId="{3CF7D4D0-1267-44FB-BE32-34224B2A6B44}" srcOrd="0" destOrd="0" presId="urn:microsoft.com/office/officeart/2005/8/layout/hierarchy4"/>
    <dgm:cxn modelId="{6DDFAD1B-FCB9-4EF8-9D82-672A896FBDBF}" type="presParOf" srcId="{3CF7D4D0-1267-44FB-BE32-34224B2A6B44}" destId="{8341E7C8-0989-4360-AE65-D5E6053F11A0}" srcOrd="0" destOrd="0" presId="urn:microsoft.com/office/officeart/2005/8/layout/hierarchy4"/>
    <dgm:cxn modelId="{3CBFFFAC-428D-479C-B04E-8D0BBB937BFD}" type="presParOf" srcId="{3CF7D4D0-1267-44FB-BE32-34224B2A6B44}" destId="{3278D3C2-653A-4822-99DD-0DE9AADA9E34}" srcOrd="1" destOrd="0" presId="urn:microsoft.com/office/officeart/2005/8/layout/hierarchy4"/>
    <dgm:cxn modelId="{82D70675-612C-4732-9C47-7ACF20A9344C}" type="presParOf" srcId="{3CF7D4D0-1267-44FB-BE32-34224B2A6B44}" destId="{D6C3FB1C-5022-4267-AA00-396C1BF0B447}" srcOrd="2" destOrd="0" presId="urn:microsoft.com/office/officeart/2005/8/layout/hierarchy4"/>
    <dgm:cxn modelId="{1B89401B-D88F-4C16-B172-AAA04B14EF71}" type="presParOf" srcId="{D6C3FB1C-5022-4267-AA00-396C1BF0B447}" destId="{F0FC7CAD-11E1-4C59-83BC-3B9012EF26A3}" srcOrd="0" destOrd="0" presId="urn:microsoft.com/office/officeart/2005/8/layout/hierarchy4"/>
    <dgm:cxn modelId="{91A74406-3C13-43B5-9F31-A8281FD041DF}" type="presParOf" srcId="{F0FC7CAD-11E1-4C59-83BC-3B9012EF26A3}" destId="{1E0746F7-2C65-4199-86F0-D64D04ED3079}" srcOrd="0" destOrd="0" presId="urn:microsoft.com/office/officeart/2005/8/layout/hierarchy4"/>
    <dgm:cxn modelId="{EE999EAE-A20C-426D-A8CA-81D5FA4CBE48}" type="presParOf" srcId="{F0FC7CAD-11E1-4C59-83BC-3B9012EF26A3}" destId="{2E50D3AE-2491-45E9-8A09-F82042CC0612}" srcOrd="1" destOrd="0" presId="urn:microsoft.com/office/officeart/2005/8/layout/hierarchy4"/>
    <dgm:cxn modelId="{8F7A01AC-A6C4-479A-A273-0587AD1F9F04}" type="presParOf" srcId="{F0FC7CAD-11E1-4C59-83BC-3B9012EF26A3}" destId="{04A57B80-4727-4CBB-A7DF-D9715AC48E67}" srcOrd="2" destOrd="0" presId="urn:microsoft.com/office/officeart/2005/8/layout/hierarchy4"/>
    <dgm:cxn modelId="{6075540C-10CB-445C-B45E-EB1CDAA5EE8D}" type="presParOf" srcId="{04A57B80-4727-4CBB-A7DF-D9715AC48E67}" destId="{0C2B5C55-CE51-4CB6-9AA0-14E4F07F850C}" srcOrd="0" destOrd="0" presId="urn:microsoft.com/office/officeart/2005/8/layout/hierarchy4"/>
    <dgm:cxn modelId="{851164F6-45AA-4542-900E-A328BB76FCA1}" type="presParOf" srcId="{0C2B5C55-CE51-4CB6-9AA0-14E4F07F850C}" destId="{F2380F11-9FB1-45D7-A4AF-C53B90FE681C}" srcOrd="0" destOrd="0" presId="urn:microsoft.com/office/officeart/2005/8/layout/hierarchy4"/>
    <dgm:cxn modelId="{699E5238-80D9-4270-8D63-1213887A9E17}" type="presParOf" srcId="{0C2B5C55-CE51-4CB6-9AA0-14E4F07F850C}" destId="{FA3977F4-AD92-491B-A8B3-80A92694F85D}" srcOrd="1" destOrd="0" presId="urn:microsoft.com/office/officeart/2005/8/layout/hierarchy4"/>
    <dgm:cxn modelId="{30D52E94-09EC-47DC-B6D9-9DB79609C0C6}" type="presParOf" srcId="{07FC7FB0-64E0-4A30-AB30-7CBA984C0A44}" destId="{0F74BD0A-C3DC-4D48-B6EE-1DCEEC4976A7}" srcOrd="1" destOrd="0" presId="urn:microsoft.com/office/officeart/2005/8/layout/hierarchy4"/>
    <dgm:cxn modelId="{E3E9B6C5-5E3C-4E00-810F-91854140888A}" type="presParOf" srcId="{07FC7FB0-64E0-4A30-AB30-7CBA984C0A44}" destId="{E841B71D-0062-4C28-B7CA-A7AF89E318AC}" srcOrd="2" destOrd="0" presId="urn:microsoft.com/office/officeart/2005/8/layout/hierarchy4"/>
    <dgm:cxn modelId="{E128FBFD-9DE2-4DD6-91A4-5B353DD9EBFD}" type="presParOf" srcId="{E841B71D-0062-4C28-B7CA-A7AF89E318AC}" destId="{F7C89A6E-0830-4CF3-90FA-6F419A4A0208}" srcOrd="0" destOrd="0" presId="urn:microsoft.com/office/officeart/2005/8/layout/hierarchy4"/>
    <dgm:cxn modelId="{B90BFA4B-D7F2-4E4F-85A2-396F3C14C919}" type="presParOf" srcId="{E841B71D-0062-4C28-B7CA-A7AF89E318AC}" destId="{21C054B2-CC37-4589-8E1E-2C9E598DE489}" srcOrd="1" destOrd="0" presId="urn:microsoft.com/office/officeart/2005/8/layout/hierarchy4"/>
    <dgm:cxn modelId="{6C0FB017-B562-4D63-93D7-097EF159B54D}" type="presParOf" srcId="{E841B71D-0062-4C28-B7CA-A7AF89E318AC}" destId="{651C24B6-935D-4121-9BC6-4D94B87B773F}" srcOrd="2" destOrd="0" presId="urn:microsoft.com/office/officeart/2005/8/layout/hierarchy4"/>
    <dgm:cxn modelId="{26338766-E977-4FCC-B154-B0C2CC0587D1}" type="presParOf" srcId="{651C24B6-935D-4121-9BC6-4D94B87B773F}" destId="{6C460CE7-99FC-4FC4-9096-DD2EC550FDEE}" srcOrd="0" destOrd="0" presId="urn:microsoft.com/office/officeart/2005/8/layout/hierarchy4"/>
    <dgm:cxn modelId="{0E155971-2311-4806-8283-E892F81FF4EF}" type="presParOf" srcId="{6C460CE7-99FC-4FC4-9096-DD2EC550FDEE}" destId="{D436716C-7C37-4236-A41B-493937CF4D63}" srcOrd="0" destOrd="0" presId="urn:microsoft.com/office/officeart/2005/8/layout/hierarchy4"/>
    <dgm:cxn modelId="{70B28207-E4BD-4B21-95E0-D23011AA0FAA}" type="presParOf" srcId="{6C460CE7-99FC-4FC4-9096-DD2EC550FDEE}" destId="{36661A84-CF84-4C10-B68B-E240C1558C3C}" srcOrd="1" destOrd="0" presId="urn:microsoft.com/office/officeart/2005/8/layout/hierarchy4"/>
    <dgm:cxn modelId="{EC33C853-8ADE-4358-AB64-A1D2CAF82049}" type="presParOf" srcId="{6C460CE7-99FC-4FC4-9096-DD2EC550FDEE}" destId="{10B08006-9CFA-49D4-BC69-DC3BCAE9E6B7}" srcOrd="2" destOrd="0" presId="urn:microsoft.com/office/officeart/2005/8/layout/hierarchy4"/>
    <dgm:cxn modelId="{BFB0F51B-097E-47D3-8814-D50B49267F14}" type="presParOf" srcId="{10B08006-9CFA-49D4-BC69-DC3BCAE9E6B7}" destId="{FC5E1A9A-D0B5-4E4C-87A6-46F08DD1E38D}" srcOrd="0" destOrd="0" presId="urn:microsoft.com/office/officeart/2005/8/layout/hierarchy4"/>
    <dgm:cxn modelId="{A531B00E-56A8-409C-B0B6-11A536C8D6F2}" type="presParOf" srcId="{FC5E1A9A-D0B5-4E4C-87A6-46F08DD1E38D}" destId="{62C9F159-2F89-4F12-8825-84C9E117558C}" srcOrd="0" destOrd="0" presId="urn:microsoft.com/office/officeart/2005/8/layout/hierarchy4"/>
    <dgm:cxn modelId="{DB707AB8-CDCD-4609-A065-30959BC679A5}" type="presParOf" srcId="{FC5E1A9A-D0B5-4E4C-87A6-46F08DD1E38D}" destId="{89BE9D0B-4E41-48F9-AD28-FDF7B2EAB3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8376F8-C616-4323-883F-4F51ABF6B8A8}" type="doc">
      <dgm:prSet loTypeId="urn:microsoft.com/office/officeart/2005/8/layout/hierarchy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9B9A8918-15AD-4AD0-95A9-6878975F2674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2800" dirty="0" smtClean="0"/>
            <a:t>Toplam Bütçe: 16.000.000 TL</a:t>
          </a:r>
          <a:endParaRPr lang="tr-TR" sz="2800" dirty="0"/>
        </a:p>
      </dgm:t>
    </dgm:pt>
    <dgm:pt modelId="{95A3DDA2-DCB6-442A-B424-31F8954694C1}" type="parTrans" cxnId="{37EC9BBA-63C6-4F59-A80C-22043FCAF2E9}">
      <dgm:prSet/>
      <dgm:spPr/>
      <dgm:t>
        <a:bodyPr/>
        <a:lstStyle/>
        <a:p>
          <a:endParaRPr lang="tr-TR" sz="1600"/>
        </a:p>
      </dgm:t>
    </dgm:pt>
    <dgm:pt modelId="{70DB2A59-F86A-47EA-9DD7-E3BD7DD556C1}" type="sibTrans" cxnId="{37EC9BBA-63C6-4F59-A80C-22043FCAF2E9}">
      <dgm:prSet/>
      <dgm:spPr/>
      <dgm:t>
        <a:bodyPr/>
        <a:lstStyle/>
        <a:p>
          <a:endParaRPr lang="tr-TR" sz="1600"/>
        </a:p>
      </dgm:t>
    </dgm:pt>
    <dgm:pt modelId="{F7DBDE3A-BF2C-46F6-A8E1-766EEE58747B}">
      <dgm:prSet phldrT="[Metin]" custT="1"/>
      <dgm:spPr>
        <a:solidFill>
          <a:srgbClr val="00B050"/>
        </a:solidFill>
      </dgm:spPr>
      <dgm:t>
        <a:bodyPr/>
        <a:lstStyle/>
        <a:p>
          <a:r>
            <a:rPr lang="tr-TR" sz="2400" dirty="0" smtClean="0"/>
            <a:t>Çevre ve Enerji</a:t>
          </a:r>
          <a:endParaRPr lang="tr-TR" sz="2400" dirty="0"/>
        </a:p>
      </dgm:t>
    </dgm:pt>
    <dgm:pt modelId="{3A380E14-1716-4E4A-B302-318A70EE1FD3}" type="parTrans" cxnId="{4C6A7DD1-5275-48F3-8846-673D06E27EFE}">
      <dgm:prSet/>
      <dgm:spPr/>
      <dgm:t>
        <a:bodyPr/>
        <a:lstStyle/>
        <a:p>
          <a:endParaRPr lang="tr-TR" sz="1600"/>
        </a:p>
      </dgm:t>
    </dgm:pt>
    <dgm:pt modelId="{66644476-FB68-41A6-A7FE-742D8D961221}" type="sibTrans" cxnId="{4C6A7DD1-5275-48F3-8846-673D06E27EFE}">
      <dgm:prSet/>
      <dgm:spPr/>
      <dgm:t>
        <a:bodyPr/>
        <a:lstStyle/>
        <a:p>
          <a:endParaRPr lang="tr-TR" sz="1600"/>
        </a:p>
      </dgm:t>
    </dgm:pt>
    <dgm:pt modelId="{8B6B0045-5371-4DAD-8FA4-148659AB278C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2000" b="1" dirty="0" smtClean="0"/>
            <a:t>9.000.000 TL</a:t>
          </a:r>
          <a:endParaRPr lang="tr-TR" sz="2000" b="1" dirty="0"/>
        </a:p>
      </dgm:t>
    </dgm:pt>
    <dgm:pt modelId="{BD97F9FC-8FFA-48E7-BC6D-33A911BB9167}" type="parTrans" cxnId="{D7204308-3890-439D-A56E-65B200D48EAD}">
      <dgm:prSet/>
      <dgm:spPr/>
      <dgm:t>
        <a:bodyPr/>
        <a:lstStyle/>
        <a:p>
          <a:endParaRPr lang="tr-TR" sz="1600"/>
        </a:p>
      </dgm:t>
    </dgm:pt>
    <dgm:pt modelId="{C730E854-B41B-44A9-9D5D-0866E5357632}" type="sibTrans" cxnId="{D7204308-3890-439D-A56E-65B200D48EAD}">
      <dgm:prSet/>
      <dgm:spPr/>
      <dgm:t>
        <a:bodyPr/>
        <a:lstStyle/>
        <a:p>
          <a:endParaRPr lang="tr-TR" sz="1600"/>
        </a:p>
      </dgm:t>
    </dgm:pt>
    <dgm:pt modelId="{C102663E-5DC6-492E-9A7E-846A26333A75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2400" dirty="0" smtClean="0"/>
            <a:t>AR-GE ve Yenilikçilik</a:t>
          </a:r>
          <a:endParaRPr lang="tr-TR" sz="2400" dirty="0"/>
        </a:p>
      </dgm:t>
    </dgm:pt>
    <dgm:pt modelId="{F7EF5AB2-4C86-4FFA-8951-AA452FFAE22B}" type="parTrans" cxnId="{17D90799-C7D6-40B5-B0A0-B94A2B3B89FD}">
      <dgm:prSet/>
      <dgm:spPr/>
      <dgm:t>
        <a:bodyPr/>
        <a:lstStyle/>
        <a:p>
          <a:endParaRPr lang="tr-TR" sz="1600"/>
        </a:p>
      </dgm:t>
    </dgm:pt>
    <dgm:pt modelId="{8695A241-3483-45D9-A0E3-D6A4EAEC2ED3}" type="sibTrans" cxnId="{17D90799-C7D6-40B5-B0A0-B94A2B3B89FD}">
      <dgm:prSet/>
      <dgm:spPr/>
      <dgm:t>
        <a:bodyPr/>
        <a:lstStyle/>
        <a:p>
          <a:endParaRPr lang="tr-TR" sz="1600"/>
        </a:p>
      </dgm:t>
    </dgm:pt>
    <dgm:pt modelId="{7BD1630E-0AFF-4C6A-81CD-44E09C381C5A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2400" dirty="0" smtClean="0"/>
            <a:t>Sosyal Kalkınma</a:t>
          </a:r>
          <a:endParaRPr lang="tr-TR" sz="2400" dirty="0"/>
        </a:p>
      </dgm:t>
    </dgm:pt>
    <dgm:pt modelId="{9F26672E-ACDB-4155-A06F-A1042395D52C}" type="parTrans" cxnId="{A3DF42F7-7790-4F4A-BA00-0BA7FBD54199}">
      <dgm:prSet/>
      <dgm:spPr/>
      <dgm:t>
        <a:bodyPr/>
        <a:lstStyle/>
        <a:p>
          <a:endParaRPr lang="tr-TR" sz="1600"/>
        </a:p>
      </dgm:t>
    </dgm:pt>
    <dgm:pt modelId="{BB4B663B-6C69-40F5-AD79-109F1575CE36}" type="sibTrans" cxnId="{A3DF42F7-7790-4F4A-BA00-0BA7FBD54199}">
      <dgm:prSet/>
      <dgm:spPr/>
      <dgm:t>
        <a:bodyPr/>
        <a:lstStyle/>
        <a:p>
          <a:endParaRPr lang="tr-TR" sz="1600"/>
        </a:p>
      </dgm:t>
    </dgm:pt>
    <dgm:pt modelId="{732E09DA-F88E-4BEB-9180-44AF6349F25C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/>
            <a:t>5.000.000 TL</a:t>
          </a:r>
          <a:endParaRPr lang="tr-TR" sz="2000" b="1" dirty="0"/>
        </a:p>
      </dgm:t>
    </dgm:pt>
    <dgm:pt modelId="{A91DF3CF-F9B2-4F42-95A9-18EBB04C2694}" type="parTrans" cxnId="{B7CCF7B7-DBDF-4746-92C2-36B2559CD3B8}">
      <dgm:prSet/>
      <dgm:spPr/>
      <dgm:t>
        <a:bodyPr/>
        <a:lstStyle/>
        <a:p>
          <a:endParaRPr lang="tr-TR" sz="1600"/>
        </a:p>
      </dgm:t>
    </dgm:pt>
    <dgm:pt modelId="{7E312B8F-C82A-4BE7-83C7-F6673069324C}" type="sibTrans" cxnId="{B7CCF7B7-DBDF-4746-92C2-36B2559CD3B8}">
      <dgm:prSet/>
      <dgm:spPr/>
      <dgm:t>
        <a:bodyPr/>
        <a:lstStyle/>
        <a:p>
          <a:endParaRPr lang="tr-TR" sz="1600"/>
        </a:p>
      </dgm:t>
    </dgm:pt>
    <dgm:pt modelId="{5050532D-BCC1-4A5E-BAA2-2D65C15332B6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2000" b="1" dirty="0" smtClean="0"/>
            <a:t>2.000.000 TL</a:t>
          </a:r>
          <a:endParaRPr lang="tr-TR" sz="2000" b="1" dirty="0"/>
        </a:p>
      </dgm:t>
    </dgm:pt>
    <dgm:pt modelId="{297E83D4-9BED-401A-93E4-DB0700BFED18}" type="parTrans" cxnId="{FD84B8B4-4E5A-4F57-8078-1AD838058D3F}">
      <dgm:prSet/>
      <dgm:spPr/>
      <dgm:t>
        <a:bodyPr/>
        <a:lstStyle/>
        <a:p>
          <a:endParaRPr lang="tr-TR" sz="1600"/>
        </a:p>
      </dgm:t>
    </dgm:pt>
    <dgm:pt modelId="{7998DD63-FA08-4408-AAD6-D0B302ABB4AD}" type="sibTrans" cxnId="{FD84B8B4-4E5A-4F57-8078-1AD838058D3F}">
      <dgm:prSet/>
      <dgm:spPr/>
      <dgm:t>
        <a:bodyPr/>
        <a:lstStyle/>
        <a:p>
          <a:endParaRPr lang="tr-TR" sz="1600"/>
        </a:p>
      </dgm:t>
    </dgm:pt>
    <dgm:pt modelId="{1ACD42A4-46BD-4927-AE96-2EC40A5F8B14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600" b="1" dirty="0" smtClean="0"/>
            <a:t>Kar Amacı Güden ve Gütmeyen Kuruluşlar</a:t>
          </a:r>
          <a:endParaRPr lang="tr-TR" sz="1600" b="1" dirty="0"/>
        </a:p>
      </dgm:t>
    </dgm:pt>
    <dgm:pt modelId="{D58730B6-8F74-4858-A73B-0B7E006F99EC}" type="parTrans" cxnId="{DC2F94F4-3723-48E9-BC03-8FEAB1BBA540}">
      <dgm:prSet/>
      <dgm:spPr/>
      <dgm:t>
        <a:bodyPr/>
        <a:lstStyle/>
        <a:p>
          <a:endParaRPr lang="tr-TR" sz="1600"/>
        </a:p>
      </dgm:t>
    </dgm:pt>
    <dgm:pt modelId="{AE308867-D3DE-4BA5-ACFE-D671AEB5D933}" type="sibTrans" cxnId="{DC2F94F4-3723-48E9-BC03-8FEAB1BBA540}">
      <dgm:prSet/>
      <dgm:spPr/>
      <dgm:t>
        <a:bodyPr/>
        <a:lstStyle/>
        <a:p>
          <a:endParaRPr lang="tr-TR" sz="1600"/>
        </a:p>
      </dgm:t>
    </dgm:pt>
    <dgm:pt modelId="{59F2F543-3B41-4C3A-B54C-5B6902BD5C72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b="1" dirty="0" smtClean="0"/>
            <a:t>Kar Amacı Güden ve Gütmeyen Kuruluşlar</a:t>
          </a:r>
          <a:endParaRPr lang="tr-TR" sz="1600" b="1" dirty="0"/>
        </a:p>
      </dgm:t>
    </dgm:pt>
    <dgm:pt modelId="{A868DBB6-B308-4925-A44C-BECABC10643E}" type="parTrans" cxnId="{A55E14FE-6721-4F6A-8819-7EE118C374C3}">
      <dgm:prSet/>
      <dgm:spPr/>
      <dgm:t>
        <a:bodyPr/>
        <a:lstStyle/>
        <a:p>
          <a:endParaRPr lang="tr-TR" sz="1600"/>
        </a:p>
      </dgm:t>
    </dgm:pt>
    <dgm:pt modelId="{26BD275E-B399-4BD5-A41E-F85D133E519C}" type="sibTrans" cxnId="{A55E14FE-6721-4F6A-8819-7EE118C374C3}">
      <dgm:prSet/>
      <dgm:spPr/>
      <dgm:t>
        <a:bodyPr/>
        <a:lstStyle/>
        <a:p>
          <a:endParaRPr lang="tr-TR" sz="1600"/>
        </a:p>
      </dgm:t>
    </dgm:pt>
    <dgm:pt modelId="{FD0373FB-0081-41C0-8D43-2D196BE19DBA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1600" b="1" dirty="0" smtClean="0"/>
            <a:t>Kar Amacı Gütmeyen Kuruluşlar </a:t>
          </a:r>
          <a:endParaRPr lang="tr-TR" sz="1600" b="1" dirty="0"/>
        </a:p>
      </dgm:t>
    </dgm:pt>
    <dgm:pt modelId="{C221EDCB-3A17-419D-9216-EEF7BFB33C9E}" type="parTrans" cxnId="{5610E0DF-2E4C-4D0A-A496-7BC509EA8406}">
      <dgm:prSet/>
      <dgm:spPr/>
      <dgm:t>
        <a:bodyPr/>
        <a:lstStyle/>
        <a:p>
          <a:endParaRPr lang="tr-TR" sz="1600"/>
        </a:p>
      </dgm:t>
    </dgm:pt>
    <dgm:pt modelId="{C46FF5FE-7BC5-4C62-8D01-F87391C6FE83}" type="sibTrans" cxnId="{5610E0DF-2E4C-4D0A-A496-7BC509EA8406}">
      <dgm:prSet/>
      <dgm:spPr/>
      <dgm:t>
        <a:bodyPr/>
        <a:lstStyle/>
        <a:p>
          <a:endParaRPr lang="tr-TR" sz="1600"/>
        </a:p>
      </dgm:t>
    </dgm:pt>
    <dgm:pt modelId="{2E509269-520C-4F0C-A0E7-F42DF94A2217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600" b="1" dirty="0" smtClean="0"/>
            <a:t>26 Proje</a:t>
          </a:r>
          <a:endParaRPr lang="tr-TR" sz="1600" b="1" dirty="0"/>
        </a:p>
      </dgm:t>
    </dgm:pt>
    <dgm:pt modelId="{AF652C21-8098-4CC2-B2AA-002512DA9793}" type="parTrans" cxnId="{53B464F4-B904-4879-83DE-341FB269C2DC}">
      <dgm:prSet/>
      <dgm:spPr/>
      <dgm:t>
        <a:bodyPr/>
        <a:lstStyle/>
        <a:p>
          <a:endParaRPr lang="tr-TR" sz="2000"/>
        </a:p>
      </dgm:t>
    </dgm:pt>
    <dgm:pt modelId="{8863718E-531A-4756-B434-676255DBA219}" type="sibTrans" cxnId="{53B464F4-B904-4879-83DE-341FB269C2DC}">
      <dgm:prSet/>
      <dgm:spPr/>
      <dgm:t>
        <a:bodyPr/>
        <a:lstStyle/>
        <a:p>
          <a:endParaRPr lang="tr-TR" sz="2000"/>
        </a:p>
      </dgm:t>
    </dgm:pt>
    <dgm:pt modelId="{12282D67-0534-4F0E-8038-4C16AE9027F2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b="1" dirty="0" smtClean="0"/>
            <a:t>24 Proje</a:t>
          </a:r>
          <a:endParaRPr lang="tr-TR" sz="1600" b="1" dirty="0"/>
        </a:p>
      </dgm:t>
    </dgm:pt>
    <dgm:pt modelId="{4BE209E6-466B-4E8D-8716-799CE067BFD5}" type="parTrans" cxnId="{CDFF1301-9A5A-44F0-B057-8397212B9509}">
      <dgm:prSet/>
      <dgm:spPr/>
      <dgm:t>
        <a:bodyPr/>
        <a:lstStyle/>
        <a:p>
          <a:endParaRPr lang="tr-TR" sz="2000"/>
        </a:p>
      </dgm:t>
    </dgm:pt>
    <dgm:pt modelId="{8B8EBCD9-0C3C-4BBD-8355-2FA7A5F5B333}" type="sibTrans" cxnId="{CDFF1301-9A5A-44F0-B057-8397212B9509}">
      <dgm:prSet/>
      <dgm:spPr/>
      <dgm:t>
        <a:bodyPr/>
        <a:lstStyle/>
        <a:p>
          <a:endParaRPr lang="tr-TR" sz="2000"/>
        </a:p>
      </dgm:t>
    </dgm:pt>
    <dgm:pt modelId="{FEC9B4D5-4CC7-49CA-89AA-566963ECEC0C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1600" b="1" dirty="0" smtClean="0"/>
            <a:t>15 Proje</a:t>
          </a:r>
          <a:endParaRPr lang="tr-TR" sz="1600" b="1" dirty="0"/>
        </a:p>
      </dgm:t>
    </dgm:pt>
    <dgm:pt modelId="{FE0F51F6-F106-4395-866D-B32246F8B6F9}" type="parTrans" cxnId="{1F3802A2-8CFC-41FC-A40C-5B1B40B4A49F}">
      <dgm:prSet/>
      <dgm:spPr/>
      <dgm:t>
        <a:bodyPr/>
        <a:lstStyle/>
        <a:p>
          <a:endParaRPr lang="tr-TR" sz="2000"/>
        </a:p>
      </dgm:t>
    </dgm:pt>
    <dgm:pt modelId="{2388DAC3-8153-46A4-86C7-9D273E8841DB}" type="sibTrans" cxnId="{1F3802A2-8CFC-41FC-A40C-5B1B40B4A49F}">
      <dgm:prSet/>
      <dgm:spPr/>
      <dgm:t>
        <a:bodyPr/>
        <a:lstStyle/>
        <a:p>
          <a:endParaRPr lang="tr-TR" sz="2000"/>
        </a:p>
      </dgm:t>
    </dgm:pt>
    <dgm:pt modelId="{886A948A-4DB3-47D6-95C3-36F8888C0AF9}" type="pres">
      <dgm:prSet presAssocID="{9F8376F8-C616-4323-883F-4F51ABF6B8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2E6D013-B6F5-4EEE-968D-CCE4546A423D}" type="pres">
      <dgm:prSet presAssocID="{9B9A8918-15AD-4AD0-95A9-6878975F2674}" presName="vertOne" presStyleCnt="0"/>
      <dgm:spPr/>
    </dgm:pt>
    <dgm:pt modelId="{407BE807-B764-4F80-BD39-940A916B283D}" type="pres">
      <dgm:prSet presAssocID="{9B9A8918-15AD-4AD0-95A9-6878975F2674}" presName="txOne" presStyleLbl="node0" presStyleIdx="0" presStyleCnt="1" custLinFactY="-80608" custLinFactNeighborX="393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4E6FEF-FF1C-4E56-BEFD-3430A8CA2DCE}" type="pres">
      <dgm:prSet presAssocID="{9B9A8918-15AD-4AD0-95A9-6878975F2674}" presName="parTransOne" presStyleCnt="0"/>
      <dgm:spPr/>
    </dgm:pt>
    <dgm:pt modelId="{07FC7FB0-64E0-4A30-AB30-7CBA984C0A44}" type="pres">
      <dgm:prSet presAssocID="{9B9A8918-15AD-4AD0-95A9-6878975F2674}" presName="horzOne" presStyleCnt="0"/>
      <dgm:spPr/>
    </dgm:pt>
    <dgm:pt modelId="{6C052896-8D59-47EB-8A7A-BC9CB046C0C5}" type="pres">
      <dgm:prSet presAssocID="{F7DBDE3A-BF2C-46F6-A8E1-766EEE58747B}" presName="vertTwo" presStyleCnt="0"/>
      <dgm:spPr/>
    </dgm:pt>
    <dgm:pt modelId="{EF6013F3-218B-46CB-8552-F2A500148E2F}" type="pres">
      <dgm:prSet presAssocID="{F7DBDE3A-BF2C-46F6-A8E1-766EEE58747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399083-FD20-4C36-9315-38F2E538861C}" type="pres">
      <dgm:prSet presAssocID="{F7DBDE3A-BF2C-46F6-A8E1-766EEE58747B}" presName="parTransTwo" presStyleCnt="0"/>
      <dgm:spPr/>
    </dgm:pt>
    <dgm:pt modelId="{86DD3B53-2835-417A-A071-C5319547B143}" type="pres">
      <dgm:prSet presAssocID="{F7DBDE3A-BF2C-46F6-A8E1-766EEE58747B}" presName="horzTwo" presStyleCnt="0"/>
      <dgm:spPr/>
    </dgm:pt>
    <dgm:pt modelId="{CF0EE7D9-EF17-456A-A84D-20CF43664881}" type="pres">
      <dgm:prSet presAssocID="{8B6B0045-5371-4DAD-8FA4-148659AB278C}" presName="vertThree" presStyleCnt="0"/>
      <dgm:spPr/>
    </dgm:pt>
    <dgm:pt modelId="{64FE1B8A-C9B7-4333-87B1-0B5826B511E2}" type="pres">
      <dgm:prSet presAssocID="{8B6B0045-5371-4DAD-8FA4-148659AB278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7CFFE1F-4B55-401A-9C04-E4C03A694712}" type="pres">
      <dgm:prSet presAssocID="{8B6B0045-5371-4DAD-8FA4-148659AB278C}" presName="parTransThree" presStyleCnt="0"/>
      <dgm:spPr/>
    </dgm:pt>
    <dgm:pt modelId="{473826BB-D029-4EE9-A09B-FE7B4F3F3DE5}" type="pres">
      <dgm:prSet presAssocID="{8B6B0045-5371-4DAD-8FA4-148659AB278C}" presName="horzThree" presStyleCnt="0"/>
      <dgm:spPr/>
    </dgm:pt>
    <dgm:pt modelId="{46028366-F07C-4B87-AD3F-8C57533FBD1A}" type="pres">
      <dgm:prSet presAssocID="{1ACD42A4-46BD-4927-AE96-2EC40A5F8B14}" presName="vertFour" presStyleCnt="0">
        <dgm:presLayoutVars>
          <dgm:chPref val="3"/>
        </dgm:presLayoutVars>
      </dgm:prSet>
      <dgm:spPr/>
    </dgm:pt>
    <dgm:pt modelId="{1788805A-FE75-45E3-BB8A-FAF114F0BF31}" type="pres">
      <dgm:prSet presAssocID="{1ACD42A4-46BD-4927-AE96-2EC40A5F8B14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9EAD17-F31A-4F54-BF85-48B300C28EAA}" type="pres">
      <dgm:prSet presAssocID="{1ACD42A4-46BD-4927-AE96-2EC40A5F8B14}" presName="parTransFour" presStyleCnt="0"/>
      <dgm:spPr/>
    </dgm:pt>
    <dgm:pt modelId="{0F2AAE0D-13D2-4486-A318-D1022BD6E4AA}" type="pres">
      <dgm:prSet presAssocID="{1ACD42A4-46BD-4927-AE96-2EC40A5F8B14}" presName="horzFour" presStyleCnt="0"/>
      <dgm:spPr/>
    </dgm:pt>
    <dgm:pt modelId="{0C2B5C55-CE51-4CB6-9AA0-14E4F07F850C}" type="pres">
      <dgm:prSet presAssocID="{2E509269-520C-4F0C-A0E7-F42DF94A2217}" presName="vertFour" presStyleCnt="0">
        <dgm:presLayoutVars>
          <dgm:chPref val="3"/>
        </dgm:presLayoutVars>
      </dgm:prSet>
      <dgm:spPr/>
    </dgm:pt>
    <dgm:pt modelId="{F2380F11-9FB1-45D7-A4AF-C53B90FE681C}" type="pres">
      <dgm:prSet presAssocID="{2E509269-520C-4F0C-A0E7-F42DF94A221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3977F4-AD92-491B-A8B3-80A92694F85D}" type="pres">
      <dgm:prSet presAssocID="{2E509269-520C-4F0C-A0E7-F42DF94A2217}" presName="horzFour" presStyleCnt="0"/>
      <dgm:spPr/>
    </dgm:pt>
    <dgm:pt modelId="{3018EB44-CC30-4AA5-A371-328E3F8C0159}" type="pres">
      <dgm:prSet presAssocID="{66644476-FB68-41A6-A7FE-742D8D961221}" presName="sibSpaceTwo" presStyleCnt="0"/>
      <dgm:spPr/>
    </dgm:pt>
    <dgm:pt modelId="{367D22B4-DFE5-4B5B-B23D-78C924C94C4C}" type="pres">
      <dgm:prSet presAssocID="{C102663E-5DC6-492E-9A7E-846A26333A75}" presName="vertTwo" presStyleCnt="0"/>
      <dgm:spPr/>
    </dgm:pt>
    <dgm:pt modelId="{2BF0BC97-A006-4943-9F61-99D88ECF6E2B}" type="pres">
      <dgm:prSet presAssocID="{C102663E-5DC6-492E-9A7E-846A26333A7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E2E2634-AF57-43BE-A7EE-F2C568568CB8}" type="pres">
      <dgm:prSet presAssocID="{C102663E-5DC6-492E-9A7E-846A26333A75}" presName="parTransTwo" presStyleCnt="0"/>
      <dgm:spPr/>
    </dgm:pt>
    <dgm:pt modelId="{C956D3FF-44F2-4F3B-9AA1-E7B38D723E35}" type="pres">
      <dgm:prSet presAssocID="{C102663E-5DC6-492E-9A7E-846A26333A75}" presName="horzTwo" presStyleCnt="0"/>
      <dgm:spPr/>
    </dgm:pt>
    <dgm:pt modelId="{DE6752E6-CF0B-4EA4-9F7E-504D24A0B4D3}" type="pres">
      <dgm:prSet presAssocID="{732E09DA-F88E-4BEB-9180-44AF6349F25C}" presName="vertThree" presStyleCnt="0"/>
      <dgm:spPr/>
    </dgm:pt>
    <dgm:pt modelId="{B3CEE985-EC67-4667-A819-1B990EB202C2}" type="pres">
      <dgm:prSet presAssocID="{732E09DA-F88E-4BEB-9180-44AF6349F25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6D5513-5A1F-462A-B94B-F4A2F049EB69}" type="pres">
      <dgm:prSet presAssocID="{732E09DA-F88E-4BEB-9180-44AF6349F25C}" presName="parTransThree" presStyleCnt="0"/>
      <dgm:spPr/>
    </dgm:pt>
    <dgm:pt modelId="{C348282D-D388-4344-909B-C13E2CBBF33D}" type="pres">
      <dgm:prSet presAssocID="{732E09DA-F88E-4BEB-9180-44AF6349F25C}" presName="horzThree" presStyleCnt="0"/>
      <dgm:spPr/>
    </dgm:pt>
    <dgm:pt modelId="{801D0CC0-3903-47F2-B316-789DC6DAA4C0}" type="pres">
      <dgm:prSet presAssocID="{59F2F543-3B41-4C3A-B54C-5B6902BD5C72}" presName="vertFour" presStyleCnt="0">
        <dgm:presLayoutVars>
          <dgm:chPref val="3"/>
        </dgm:presLayoutVars>
      </dgm:prSet>
      <dgm:spPr/>
    </dgm:pt>
    <dgm:pt modelId="{F212A1BB-0672-4C4F-A7CA-AFE8E51BE20E}" type="pres">
      <dgm:prSet presAssocID="{59F2F543-3B41-4C3A-B54C-5B6902BD5C72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B579C6-1DCE-496C-A3C8-A14F6586359F}" type="pres">
      <dgm:prSet presAssocID="{59F2F543-3B41-4C3A-B54C-5B6902BD5C72}" presName="parTransFour" presStyleCnt="0"/>
      <dgm:spPr/>
    </dgm:pt>
    <dgm:pt modelId="{2E0155A5-6265-4B0D-89D6-ACD2B052DB64}" type="pres">
      <dgm:prSet presAssocID="{59F2F543-3B41-4C3A-B54C-5B6902BD5C72}" presName="horzFour" presStyleCnt="0"/>
      <dgm:spPr/>
    </dgm:pt>
    <dgm:pt modelId="{FC5E1A9A-D0B5-4E4C-87A6-46F08DD1E38D}" type="pres">
      <dgm:prSet presAssocID="{12282D67-0534-4F0E-8038-4C16AE9027F2}" presName="vertFour" presStyleCnt="0">
        <dgm:presLayoutVars>
          <dgm:chPref val="3"/>
        </dgm:presLayoutVars>
      </dgm:prSet>
      <dgm:spPr/>
    </dgm:pt>
    <dgm:pt modelId="{62C9F159-2F89-4F12-8825-84C9E117558C}" type="pres">
      <dgm:prSet presAssocID="{12282D67-0534-4F0E-8038-4C16AE9027F2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9BE9D0B-4E41-48F9-AD28-FDF7B2EAB30C}" type="pres">
      <dgm:prSet presAssocID="{12282D67-0534-4F0E-8038-4C16AE9027F2}" presName="horzFour" presStyleCnt="0"/>
      <dgm:spPr/>
    </dgm:pt>
    <dgm:pt modelId="{96242A69-B708-4853-BA8F-6A77B6D15814}" type="pres">
      <dgm:prSet presAssocID="{8695A241-3483-45D9-A0E3-D6A4EAEC2ED3}" presName="sibSpaceTwo" presStyleCnt="0"/>
      <dgm:spPr/>
    </dgm:pt>
    <dgm:pt modelId="{2C5035B3-EE83-42D1-95D0-6E08664B7BCB}" type="pres">
      <dgm:prSet presAssocID="{7BD1630E-0AFF-4C6A-81CD-44E09C381C5A}" presName="vertTwo" presStyleCnt="0"/>
      <dgm:spPr/>
    </dgm:pt>
    <dgm:pt modelId="{4A4C0BD3-7458-427A-A465-0F7F4F2A34AC}" type="pres">
      <dgm:prSet presAssocID="{7BD1630E-0AFF-4C6A-81CD-44E09C381C5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C171EA-93CC-4CBA-BAC1-13CEB624DCEA}" type="pres">
      <dgm:prSet presAssocID="{7BD1630E-0AFF-4C6A-81CD-44E09C381C5A}" presName="parTransTwo" presStyleCnt="0"/>
      <dgm:spPr/>
    </dgm:pt>
    <dgm:pt modelId="{C3CDF442-7B21-4B06-B8B8-FFD3A969417E}" type="pres">
      <dgm:prSet presAssocID="{7BD1630E-0AFF-4C6A-81CD-44E09C381C5A}" presName="horzTwo" presStyleCnt="0"/>
      <dgm:spPr/>
    </dgm:pt>
    <dgm:pt modelId="{64558A42-F872-48E6-BA9F-3EDAFCA76A63}" type="pres">
      <dgm:prSet presAssocID="{5050532D-BCC1-4A5E-BAA2-2D65C15332B6}" presName="vertThree" presStyleCnt="0"/>
      <dgm:spPr/>
    </dgm:pt>
    <dgm:pt modelId="{F78253C3-FCF6-4977-BD04-DD61FCE2441D}" type="pres">
      <dgm:prSet presAssocID="{5050532D-BCC1-4A5E-BAA2-2D65C15332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805A5A-39C4-4B7E-AF68-E5B226F2262C}" type="pres">
      <dgm:prSet presAssocID="{5050532D-BCC1-4A5E-BAA2-2D65C15332B6}" presName="parTransThree" presStyleCnt="0"/>
      <dgm:spPr/>
    </dgm:pt>
    <dgm:pt modelId="{C73F16A2-216D-4136-8400-79360460EC1B}" type="pres">
      <dgm:prSet presAssocID="{5050532D-BCC1-4A5E-BAA2-2D65C15332B6}" presName="horzThree" presStyleCnt="0"/>
      <dgm:spPr/>
    </dgm:pt>
    <dgm:pt modelId="{9D4F8C90-4FC5-40E0-828D-3ACAEC5B1B5A}" type="pres">
      <dgm:prSet presAssocID="{FD0373FB-0081-41C0-8D43-2D196BE19DBA}" presName="vertFour" presStyleCnt="0">
        <dgm:presLayoutVars>
          <dgm:chPref val="3"/>
        </dgm:presLayoutVars>
      </dgm:prSet>
      <dgm:spPr/>
    </dgm:pt>
    <dgm:pt modelId="{E5D3382F-FF29-4473-BA77-2346994A625A}" type="pres">
      <dgm:prSet presAssocID="{FD0373FB-0081-41C0-8D43-2D196BE19DBA}" presName="txFour" presStyleLbl="node4" presStyleIdx="4" presStyleCnt="6" custLinFactNeighborX="2354" custLinFactNeighborY="-237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D48F20E-F505-4574-8122-4F30F2ED48FF}" type="pres">
      <dgm:prSet presAssocID="{FD0373FB-0081-41C0-8D43-2D196BE19DBA}" presName="parTransFour" presStyleCnt="0"/>
      <dgm:spPr/>
    </dgm:pt>
    <dgm:pt modelId="{EF0D8978-A159-419F-9D74-73A0D5FAADD2}" type="pres">
      <dgm:prSet presAssocID="{FD0373FB-0081-41C0-8D43-2D196BE19DBA}" presName="horzFour" presStyleCnt="0"/>
      <dgm:spPr/>
    </dgm:pt>
    <dgm:pt modelId="{F8F3F6AB-B2B5-4DA2-9537-5E42DF5FEB5E}" type="pres">
      <dgm:prSet presAssocID="{FEC9B4D5-4CC7-49CA-89AA-566963ECEC0C}" presName="vertFour" presStyleCnt="0">
        <dgm:presLayoutVars>
          <dgm:chPref val="3"/>
        </dgm:presLayoutVars>
      </dgm:prSet>
      <dgm:spPr/>
    </dgm:pt>
    <dgm:pt modelId="{F2B5418C-D97E-4E70-9152-D81C9FD34DEC}" type="pres">
      <dgm:prSet presAssocID="{FEC9B4D5-4CC7-49CA-89AA-566963ECEC0C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17FBEA-7D89-4C51-9E8F-6DA8990DEC26}" type="pres">
      <dgm:prSet presAssocID="{FEC9B4D5-4CC7-49CA-89AA-566963ECEC0C}" presName="horzFour" presStyleCnt="0"/>
      <dgm:spPr/>
    </dgm:pt>
  </dgm:ptLst>
  <dgm:cxnLst>
    <dgm:cxn modelId="{40898EFD-A5AF-4D4F-B542-7721AD6BB23C}" type="presOf" srcId="{FEC9B4D5-4CC7-49CA-89AA-566963ECEC0C}" destId="{F2B5418C-D97E-4E70-9152-D81C9FD34DEC}" srcOrd="0" destOrd="0" presId="urn:microsoft.com/office/officeart/2005/8/layout/hierarchy4"/>
    <dgm:cxn modelId="{B7CCF7B7-DBDF-4746-92C2-36B2559CD3B8}" srcId="{C102663E-5DC6-492E-9A7E-846A26333A75}" destId="{732E09DA-F88E-4BEB-9180-44AF6349F25C}" srcOrd="0" destOrd="0" parTransId="{A91DF3CF-F9B2-4F42-95A9-18EBB04C2694}" sibTransId="{7E312B8F-C82A-4BE7-83C7-F6673069324C}"/>
    <dgm:cxn modelId="{FD84B8B4-4E5A-4F57-8078-1AD838058D3F}" srcId="{7BD1630E-0AFF-4C6A-81CD-44E09C381C5A}" destId="{5050532D-BCC1-4A5E-BAA2-2D65C15332B6}" srcOrd="0" destOrd="0" parTransId="{297E83D4-9BED-401A-93E4-DB0700BFED18}" sibTransId="{7998DD63-FA08-4408-AAD6-D0B302ABB4AD}"/>
    <dgm:cxn modelId="{17D90799-C7D6-40B5-B0A0-B94A2B3B89FD}" srcId="{9B9A8918-15AD-4AD0-95A9-6878975F2674}" destId="{C102663E-5DC6-492E-9A7E-846A26333A75}" srcOrd="1" destOrd="0" parTransId="{F7EF5AB2-4C86-4FFA-8951-AA452FFAE22B}" sibTransId="{8695A241-3483-45D9-A0E3-D6A4EAEC2ED3}"/>
    <dgm:cxn modelId="{D9462CAD-3605-4CB6-929E-7E90BF457EE7}" type="presOf" srcId="{5050532D-BCC1-4A5E-BAA2-2D65C15332B6}" destId="{F78253C3-FCF6-4977-BD04-DD61FCE2441D}" srcOrd="0" destOrd="0" presId="urn:microsoft.com/office/officeart/2005/8/layout/hierarchy4"/>
    <dgm:cxn modelId="{53B464F4-B904-4879-83DE-341FB269C2DC}" srcId="{1ACD42A4-46BD-4927-AE96-2EC40A5F8B14}" destId="{2E509269-520C-4F0C-A0E7-F42DF94A2217}" srcOrd="0" destOrd="0" parTransId="{AF652C21-8098-4CC2-B2AA-002512DA9793}" sibTransId="{8863718E-531A-4756-B434-676255DBA219}"/>
    <dgm:cxn modelId="{5610E0DF-2E4C-4D0A-A496-7BC509EA8406}" srcId="{5050532D-BCC1-4A5E-BAA2-2D65C15332B6}" destId="{FD0373FB-0081-41C0-8D43-2D196BE19DBA}" srcOrd="0" destOrd="0" parTransId="{C221EDCB-3A17-419D-9216-EEF7BFB33C9E}" sibTransId="{C46FF5FE-7BC5-4C62-8D01-F87391C6FE83}"/>
    <dgm:cxn modelId="{B5381D7B-8E0D-4D53-BBC7-FD0B5FBD23C7}" type="presOf" srcId="{F7DBDE3A-BF2C-46F6-A8E1-766EEE58747B}" destId="{EF6013F3-218B-46CB-8552-F2A500148E2F}" srcOrd="0" destOrd="0" presId="urn:microsoft.com/office/officeart/2005/8/layout/hierarchy4"/>
    <dgm:cxn modelId="{1F3802A2-8CFC-41FC-A40C-5B1B40B4A49F}" srcId="{FD0373FB-0081-41C0-8D43-2D196BE19DBA}" destId="{FEC9B4D5-4CC7-49CA-89AA-566963ECEC0C}" srcOrd="0" destOrd="0" parTransId="{FE0F51F6-F106-4395-866D-B32246F8B6F9}" sibTransId="{2388DAC3-8153-46A4-86C7-9D273E8841DB}"/>
    <dgm:cxn modelId="{02AE36B5-AC16-4865-8D37-45C6F7F0260A}" type="presOf" srcId="{9F8376F8-C616-4323-883F-4F51ABF6B8A8}" destId="{886A948A-4DB3-47D6-95C3-36F8888C0AF9}" srcOrd="0" destOrd="0" presId="urn:microsoft.com/office/officeart/2005/8/layout/hierarchy4"/>
    <dgm:cxn modelId="{288C8257-03C8-4C77-92B9-DFCEE9600110}" type="presOf" srcId="{12282D67-0534-4F0E-8038-4C16AE9027F2}" destId="{62C9F159-2F89-4F12-8825-84C9E117558C}" srcOrd="0" destOrd="0" presId="urn:microsoft.com/office/officeart/2005/8/layout/hierarchy4"/>
    <dgm:cxn modelId="{D7204308-3890-439D-A56E-65B200D48EAD}" srcId="{F7DBDE3A-BF2C-46F6-A8E1-766EEE58747B}" destId="{8B6B0045-5371-4DAD-8FA4-148659AB278C}" srcOrd="0" destOrd="0" parTransId="{BD97F9FC-8FFA-48E7-BC6D-33A911BB9167}" sibTransId="{C730E854-B41B-44A9-9D5D-0866E5357632}"/>
    <dgm:cxn modelId="{8895DDF6-D892-4E9A-A309-1F48B6671759}" type="presOf" srcId="{7BD1630E-0AFF-4C6A-81CD-44E09C381C5A}" destId="{4A4C0BD3-7458-427A-A465-0F7F4F2A34AC}" srcOrd="0" destOrd="0" presId="urn:microsoft.com/office/officeart/2005/8/layout/hierarchy4"/>
    <dgm:cxn modelId="{CA15E0ED-BE69-4AA0-A14C-61FD1DAED15D}" type="presOf" srcId="{9B9A8918-15AD-4AD0-95A9-6878975F2674}" destId="{407BE807-B764-4F80-BD39-940A916B283D}" srcOrd="0" destOrd="0" presId="urn:microsoft.com/office/officeart/2005/8/layout/hierarchy4"/>
    <dgm:cxn modelId="{A3DF42F7-7790-4F4A-BA00-0BA7FBD54199}" srcId="{9B9A8918-15AD-4AD0-95A9-6878975F2674}" destId="{7BD1630E-0AFF-4C6A-81CD-44E09C381C5A}" srcOrd="2" destOrd="0" parTransId="{9F26672E-ACDB-4155-A06F-A1042395D52C}" sibTransId="{BB4B663B-6C69-40F5-AD79-109F1575CE36}"/>
    <dgm:cxn modelId="{DC2F94F4-3723-48E9-BC03-8FEAB1BBA540}" srcId="{8B6B0045-5371-4DAD-8FA4-148659AB278C}" destId="{1ACD42A4-46BD-4927-AE96-2EC40A5F8B14}" srcOrd="0" destOrd="0" parTransId="{D58730B6-8F74-4858-A73B-0B7E006F99EC}" sibTransId="{AE308867-D3DE-4BA5-ACFE-D671AEB5D933}"/>
    <dgm:cxn modelId="{CDFF1301-9A5A-44F0-B057-8397212B9509}" srcId="{59F2F543-3B41-4C3A-B54C-5B6902BD5C72}" destId="{12282D67-0534-4F0E-8038-4C16AE9027F2}" srcOrd="0" destOrd="0" parTransId="{4BE209E6-466B-4E8D-8716-799CE067BFD5}" sibTransId="{8B8EBCD9-0C3C-4BBD-8355-2FA7A5F5B333}"/>
    <dgm:cxn modelId="{811E9254-C01E-4B95-A28C-26D641B599FC}" type="presOf" srcId="{732E09DA-F88E-4BEB-9180-44AF6349F25C}" destId="{B3CEE985-EC67-4667-A819-1B990EB202C2}" srcOrd="0" destOrd="0" presId="urn:microsoft.com/office/officeart/2005/8/layout/hierarchy4"/>
    <dgm:cxn modelId="{A55E14FE-6721-4F6A-8819-7EE118C374C3}" srcId="{732E09DA-F88E-4BEB-9180-44AF6349F25C}" destId="{59F2F543-3B41-4C3A-B54C-5B6902BD5C72}" srcOrd="0" destOrd="0" parTransId="{A868DBB6-B308-4925-A44C-BECABC10643E}" sibTransId="{26BD275E-B399-4BD5-A41E-F85D133E519C}"/>
    <dgm:cxn modelId="{4C6A7DD1-5275-48F3-8846-673D06E27EFE}" srcId="{9B9A8918-15AD-4AD0-95A9-6878975F2674}" destId="{F7DBDE3A-BF2C-46F6-A8E1-766EEE58747B}" srcOrd="0" destOrd="0" parTransId="{3A380E14-1716-4E4A-B302-318A70EE1FD3}" sibTransId="{66644476-FB68-41A6-A7FE-742D8D961221}"/>
    <dgm:cxn modelId="{CE1FBA70-6544-46C1-AA17-BC60ABDF774B}" type="presOf" srcId="{C102663E-5DC6-492E-9A7E-846A26333A75}" destId="{2BF0BC97-A006-4943-9F61-99D88ECF6E2B}" srcOrd="0" destOrd="0" presId="urn:microsoft.com/office/officeart/2005/8/layout/hierarchy4"/>
    <dgm:cxn modelId="{37EC9BBA-63C6-4F59-A80C-22043FCAF2E9}" srcId="{9F8376F8-C616-4323-883F-4F51ABF6B8A8}" destId="{9B9A8918-15AD-4AD0-95A9-6878975F2674}" srcOrd="0" destOrd="0" parTransId="{95A3DDA2-DCB6-442A-B424-31F8954694C1}" sibTransId="{70DB2A59-F86A-47EA-9DD7-E3BD7DD556C1}"/>
    <dgm:cxn modelId="{86463859-09C9-4F4D-A444-944837A3E585}" type="presOf" srcId="{59F2F543-3B41-4C3A-B54C-5B6902BD5C72}" destId="{F212A1BB-0672-4C4F-A7CA-AFE8E51BE20E}" srcOrd="0" destOrd="0" presId="urn:microsoft.com/office/officeart/2005/8/layout/hierarchy4"/>
    <dgm:cxn modelId="{D883535E-C374-49C4-A045-D9A82BB9C81E}" type="presOf" srcId="{FD0373FB-0081-41C0-8D43-2D196BE19DBA}" destId="{E5D3382F-FF29-4473-BA77-2346994A625A}" srcOrd="0" destOrd="0" presId="urn:microsoft.com/office/officeart/2005/8/layout/hierarchy4"/>
    <dgm:cxn modelId="{17783740-9227-4841-8E0B-FB15396E6DE5}" type="presOf" srcId="{2E509269-520C-4F0C-A0E7-F42DF94A2217}" destId="{F2380F11-9FB1-45D7-A4AF-C53B90FE681C}" srcOrd="0" destOrd="0" presId="urn:microsoft.com/office/officeart/2005/8/layout/hierarchy4"/>
    <dgm:cxn modelId="{9251DA00-A747-45EF-B942-C67047AAC037}" type="presOf" srcId="{1ACD42A4-46BD-4927-AE96-2EC40A5F8B14}" destId="{1788805A-FE75-45E3-BB8A-FAF114F0BF31}" srcOrd="0" destOrd="0" presId="urn:microsoft.com/office/officeart/2005/8/layout/hierarchy4"/>
    <dgm:cxn modelId="{B6406EC7-27F2-4108-B252-5AB1798F2FD5}" type="presOf" srcId="{8B6B0045-5371-4DAD-8FA4-148659AB278C}" destId="{64FE1B8A-C9B7-4333-87B1-0B5826B511E2}" srcOrd="0" destOrd="0" presId="urn:microsoft.com/office/officeart/2005/8/layout/hierarchy4"/>
    <dgm:cxn modelId="{59238BE4-3A4F-4282-B411-59FAD6695A72}" type="presParOf" srcId="{886A948A-4DB3-47D6-95C3-36F8888C0AF9}" destId="{D2E6D013-B6F5-4EEE-968D-CCE4546A423D}" srcOrd="0" destOrd="0" presId="urn:microsoft.com/office/officeart/2005/8/layout/hierarchy4"/>
    <dgm:cxn modelId="{564CCB96-2966-45EC-8EBA-CF04FB25BA42}" type="presParOf" srcId="{D2E6D013-B6F5-4EEE-968D-CCE4546A423D}" destId="{407BE807-B764-4F80-BD39-940A916B283D}" srcOrd="0" destOrd="0" presId="urn:microsoft.com/office/officeart/2005/8/layout/hierarchy4"/>
    <dgm:cxn modelId="{0881CCEC-572C-4344-A0B1-39CAA1B70FDA}" type="presParOf" srcId="{D2E6D013-B6F5-4EEE-968D-CCE4546A423D}" destId="{424E6FEF-FF1C-4E56-BEFD-3430A8CA2DCE}" srcOrd="1" destOrd="0" presId="urn:microsoft.com/office/officeart/2005/8/layout/hierarchy4"/>
    <dgm:cxn modelId="{3615E64B-2D79-41F7-B097-704D7B973B3F}" type="presParOf" srcId="{D2E6D013-B6F5-4EEE-968D-CCE4546A423D}" destId="{07FC7FB0-64E0-4A30-AB30-7CBA984C0A44}" srcOrd="2" destOrd="0" presId="urn:microsoft.com/office/officeart/2005/8/layout/hierarchy4"/>
    <dgm:cxn modelId="{943F0DDC-AAF6-4778-9309-AB379C24E426}" type="presParOf" srcId="{07FC7FB0-64E0-4A30-AB30-7CBA984C0A44}" destId="{6C052896-8D59-47EB-8A7A-BC9CB046C0C5}" srcOrd="0" destOrd="0" presId="urn:microsoft.com/office/officeart/2005/8/layout/hierarchy4"/>
    <dgm:cxn modelId="{1B0AE493-1E5F-4227-B8D4-C6D9A772ACF5}" type="presParOf" srcId="{6C052896-8D59-47EB-8A7A-BC9CB046C0C5}" destId="{EF6013F3-218B-46CB-8552-F2A500148E2F}" srcOrd="0" destOrd="0" presId="urn:microsoft.com/office/officeart/2005/8/layout/hierarchy4"/>
    <dgm:cxn modelId="{D28AD686-2F48-48ED-9382-900171F2FC00}" type="presParOf" srcId="{6C052896-8D59-47EB-8A7A-BC9CB046C0C5}" destId="{C8399083-FD20-4C36-9315-38F2E538861C}" srcOrd="1" destOrd="0" presId="urn:microsoft.com/office/officeart/2005/8/layout/hierarchy4"/>
    <dgm:cxn modelId="{0BD92F31-2215-4811-B49E-92202617DD3C}" type="presParOf" srcId="{6C052896-8D59-47EB-8A7A-BC9CB046C0C5}" destId="{86DD3B53-2835-417A-A071-C5319547B143}" srcOrd="2" destOrd="0" presId="urn:microsoft.com/office/officeart/2005/8/layout/hierarchy4"/>
    <dgm:cxn modelId="{659668D9-D6F0-40CA-ADAB-90053DC6D306}" type="presParOf" srcId="{86DD3B53-2835-417A-A071-C5319547B143}" destId="{CF0EE7D9-EF17-456A-A84D-20CF43664881}" srcOrd="0" destOrd="0" presId="urn:microsoft.com/office/officeart/2005/8/layout/hierarchy4"/>
    <dgm:cxn modelId="{F3B8FD15-C14A-4061-BBCB-7CEF6F579B61}" type="presParOf" srcId="{CF0EE7D9-EF17-456A-A84D-20CF43664881}" destId="{64FE1B8A-C9B7-4333-87B1-0B5826B511E2}" srcOrd="0" destOrd="0" presId="urn:microsoft.com/office/officeart/2005/8/layout/hierarchy4"/>
    <dgm:cxn modelId="{EB736B6F-24C0-488E-A25E-58D801AB4A15}" type="presParOf" srcId="{CF0EE7D9-EF17-456A-A84D-20CF43664881}" destId="{17CFFE1F-4B55-401A-9C04-E4C03A694712}" srcOrd="1" destOrd="0" presId="urn:microsoft.com/office/officeart/2005/8/layout/hierarchy4"/>
    <dgm:cxn modelId="{C49E812B-E4BE-4E2C-8472-6CACA14D8126}" type="presParOf" srcId="{CF0EE7D9-EF17-456A-A84D-20CF43664881}" destId="{473826BB-D029-4EE9-A09B-FE7B4F3F3DE5}" srcOrd="2" destOrd="0" presId="urn:microsoft.com/office/officeart/2005/8/layout/hierarchy4"/>
    <dgm:cxn modelId="{7B6EA60D-BBA1-4CBD-8CBF-49BFE19CB79F}" type="presParOf" srcId="{473826BB-D029-4EE9-A09B-FE7B4F3F3DE5}" destId="{46028366-F07C-4B87-AD3F-8C57533FBD1A}" srcOrd="0" destOrd="0" presId="urn:microsoft.com/office/officeart/2005/8/layout/hierarchy4"/>
    <dgm:cxn modelId="{818248E0-1A8F-4B8D-87CB-4D419876C267}" type="presParOf" srcId="{46028366-F07C-4B87-AD3F-8C57533FBD1A}" destId="{1788805A-FE75-45E3-BB8A-FAF114F0BF31}" srcOrd="0" destOrd="0" presId="urn:microsoft.com/office/officeart/2005/8/layout/hierarchy4"/>
    <dgm:cxn modelId="{989DDB16-3B8A-4C9D-8F57-490EA46D94B1}" type="presParOf" srcId="{46028366-F07C-4B87-AD3F-8C57533FBD1A}" destId="{BC9EAD17-F31A-4F54-BF85-48B300C28EAA}" srcOrd="1" destOrd="0" presId="urn:microsoft.com/office/officeart/2005/8/layout/hierarchy4"/>
    <dgm:cxn modelId="{2CBB4ED4-0E09-4065-A1B4-A926BF5CDA6C}" type="presParOf" srcId="{46028366-F07C-4B87-AD3F-8C57533FBD1A}" destId="{0F2AAE0D-13D2-4486-A318-D1022BD6E4AA}" srcOrd="2" destOrd="0" presId="urn:microsoft.com/office/officeart/2005/8/layout/hierarchy4"/>
    <dgm:cxn modelId="{B5328E66-2566-415B-B4A4-969701AC77B4}" type="presParOf" srcId="{0F2AAE0D-13D2-4486-A318-D1022BD6E4AA}" destId="{0C2B5C55-CE51-4CB6-9AA0-14E4F07F850C}" srcOrd="0" destOrd="0" presId="urn:microsoft.com/office/officeart/2005/8/layout/hierarchy4"/>
    <dgm:cxn modelId="{8F30B7A1-DC85-4553-98BB-3EE1C068301E}" type="presParOf" srcId="{0C2B5C55-CE51-4CB6-9AA0-14E4F07F850C}" destId="{F2380F11-9FB1-45D7-A4AF-C53B90FE681C}" srcOrd="0" destOrd="0" presId="urn:microsoft.com/office/officeart/2005/8/layout/hierarchy4"/>
    <dgm:cxn modelId="{B36505AE-4713-490C-9A7F-462EBAB41207}" type="presParOf" srcId="{0C2B5C55-CE51-4CB6-9AA0-14E4F07F850C}" destId="{FA3977F4-AD92-491B-A8B3-80A92694F85D}" srcOrd="1" destOrd="0" presId="urn:microsoft.com/office/officeart/2005/8/layout/hierarchy4"/>
    <dgm:cxn modelId="{FA4B6113-2899-4D78-90E5-D7A84217F3B0}" type="presParOf" srcId="{07FC7FB0-64E0-4A30-AB30-7CBA984C0A44}" destId="{3018EB44-CC30-4AA5-A371-328E3F8C0159}" srcOrd="1" destOrd="0" presId="urn:microsoft.com/office/officeart/2005/8/layout/hierarchy4"/>
    <dgm:cxn modelId="{CE25106D-379D-4B31-9172-4BF8C3C66C2E}" type="presParOf" srcId="{07FC7FB0-64E0-4A30-AB30-7CBA984C0A44}" destId="{367D22B4-DFE5-4B5B-B23D-78C924C94C4C}" srcOrd="2" destOrd="0" presId="urn:microsoft.com/office/officeart/2005/8/layout/hierarchy4"/>
    <dgm:cxn modelId="{D85BF8EF-6652-4E01-9BF8-160CE0B743CB}" type="presParOf" srcId="{367D22B4-DFE5-4B5B-B23D-78C924C94C4C}" destId="{2BF0BC97-A006-4943-9F61-99D88ECF6E2B}" srcOrd="0" destOrd="0" presId="urn:microsoft.com/office/officeart/2005/8/layout/hierarchy4"/>
    <dgm:cxn modelId="{31F5046D-7FDD-4E47-BAE2-C7976029945E}" type="presParOf" srcId="{367D22B4-DFE5-4B5B-B23D-78C924C94C4C}" destId="{3E2E2634-AF57-43BE-A7EE-F2C568568CB8}" srcOrd="1" destOrd="0" presId="urn:microsoft.com/office/officeart/2005/8/layout/hierarchy4"/>
    <dgm:cxn modelId="{45585D5A-FC57-4B32-911A-480F207A1FC5}" type="presParOf" srcId="{367D22B4-DFE5-4B5B-B23D-78C924C94C4C}" destId="{C956D3FF-44F2-4F3B-9AA1-E7B38D723E35}" srcOrd="2" destOrd="0" presId="urn:microsoft.com/office/officeart/2005/8/layout/hierarchy4"/>
    <dgm:cxn modelId="{A776C46B-2966-4279-BC4B-3AD5F8E3D013}" type="presParOf" srcId="{C956D3FF-44F2-4F3B-9AA1-E7B38D723E35}" destId="{DE6752E6-CF0B-4EA4-9F7E-504D24A0B4D3}" srcOrd="0" destOrd="0" presId="urn:microsoft.com/office/officeart/2005/8/layout/hierarchy4"/>
    <dgm:cxn modelId="{6E00E299-F703-48E9-84DC-BD060480BBA6}" type="presParOf" srcId="{DE6752E6-CF0B-4EA4-9F7E-504D24A0B4D3}" destId="{B3CEE985-EC67-4667-A819-1B990EB202C2}" srcOrd="0" destOrd="0" presId="urn:microsoft.com/office/officeart/2005/8/layout/hierarchy4"/>
    <dgm:cxn modelId="{2F0D8937-E60B-422F-9BC0-2D41C8F8709A}" type="presParOf" srcId="{DE6752E6-CF0B-4EA4-9F7E-504D24A0B4D3}" destId="{836D5513-5A1F-462A-B94B-F4A2F049EB69}" srcOrd="1" destOrd="0" presId="urn:microsoft.com/office/officeart/2005/8/layout/hierarchy4"/>
    <dgm:cxn modelId="{3274C4A8-F6AE-487B-82D3-4A5F77D0B3D1}" type="presParOf" srcId="{DE6752E6-CF0B-4EA4-9F7E-504D24A0B4D3}" destId="{C348282D-D388-4344-909B-C13E2CBBF33D}" srcOrd="2" destOrd="0" presId="urn:microsoft.com/office/officeart/2005/8/layout/hierarchy4"/>
    <dgm:cxn modelId="{DF99ABD7-F2FC-4CC9-95B8-E58BACC4C2F2}" type="presParOf" srcId="{C348282D-D388-4344-909B-C13E2CBBF33D}" destId="{801D0CC0-3903-47F2-B316-789DC6DAA4C0}" srcOrd="0" destOrd="0" presId="urn:microsoft.com/office/officeart/2005/8/layout/hierarchy4"/>
    <dgm:cxn modelId="{596F0392-78A1-4CB7-8209-907657B646A0}" type="presParOf" srcId="{801D0CC0-3903-47F2-B316-789DC6DAA4C0}" destId="{F212A1BB-0672-4C4F-A7CA-AFE8E51BE20E}" srcOrd="0" destOrd="0" presId="urn:microsoft.com/office/officeart/2005/8/layout/hierarchy4"/>
    <dgm:cxn modelId="{754630AC-3DE1-41AE-A8E2-7ABBFD6A1772}" type="presParOf" srcId="{801D0CC0-3903-47F2-B316-789DC6DAA4C0}" destId="{C2B579C6-1DCE-496C-A3C8-A14F6586359F}" srcOrd="1" destOrd="0" presId="urn:microsoft.com/office/officeart/2005/8/layout/hierarchy4"/>
    <dgm:cxn modelId="{4C2ECCD9-C322-4BF1-B20C-289410173861}" type="presParOf" srcId="{801D0CC0-3903-47F2-B316-789DC6DAA4C0}" destId="{2E0155A5-6265-4B0D-89D6-ACD2B052DB64}" srcOrd="2" destOrd="0" presId="urn:microsoft.com/office/officeart/2005/8/layout/hierarchy4"/>
    <dgm:cxn modelId="{267CC61D-DC35-4A87-9647-6A7268B5B54F}" type="presParOf" srcId="{2E0155A5-6265-4B0D-89D6-ACD2B052DB64}" destId="{FC5E1A9A-D0B5-4E4C-87A6-46F08DD1E38D}" srcOrd="0" destOrd="0" presId="urn:microsoft.com/office/officeart/2005/8/layout/hierarchy4"/>
    <dgm:cxn modelId="{63A6E4F0-3489-47A2-ADD8-08985212FC6B}" type="presParOf" srcId="{FC5E1A9A-D0B5-4E4C-87A6-46F08DD1E38D}" destId="{62C9F159-2F89-4F12-8825-84C9E117558C}" srcOrd="0" destOrd="0" presId="urn:microsoft.com/office/officeart/2005/8/layout/hierarchy4"/>
    <dgm:cxn modelId="{A7B85504-151F-4BE6-A11B-4E136B24221D}" type="presParOf" srcId="{FC5E1A9A-D0B5-4E4C-87A6-46F08DD1E38D}" destId="{89BE9D0B-4E41-48F9-AD28-FDF7B2EAB30C}" srcOrd="1" destOrd="0" presId="urn:microsoft.com/office/officeart/2005/8/layout/hierarchy4"/>
    <dgm:cxn modelId="{DD9BE382-8185-4596-B7E1-4EDF13279F92}" type="presParOf" srcId="{07FC7FB0-64E0-4A30-AB30-7CBA984C0A44}" destId="{96242A69-B708-4853-BA8F-6A77B6D15814}" srcOrd="3" destOrd="0" presId="urn:microsoft.com/office/officeart/2005/8/layout/hierarchy4"/>
    <dgm:cxn modelId="{BEA779C0-2CA8-447C-BBF6-BEF51B8976DC}" type="presParOf" srcId="{07FC7FB0-64E0-4A30-AB30-7CBA984C0A44}" destId="{2C5035B3-EE83-42D1-95D0-6E08664B7BCB}" srcOrd="4" destOrd="0" presId="urn:microsoft.com/office/officeart/2005/8/layout/hierarchy4"/>
    <dgm:cxn modelId="{C1BCF700-02D2-442E-8638-D8AC1404681A}" type="presParOf" srcId="{2C5035B3-EE83-42D1-95D0-6E08664B7BCB}" destId="{4A4C0BD3-7458-427A-A465-0F7F4F2A34AC}" srcOrd="0" destOrd="0" presId="urn:microsoft.com/office/officeart/2005/8/layout/hierarchy4"/>
    <dgm:cxn modelId="{25457F67-5EAD-4C05-BA54-A5E983EE0F56}" type="presParOf" srcId="{2C5035B3-EE83-42D1-95D0-6E08664B7BCB}" destId="{71C171EA-93CC-4CBA-BAC1-13CEB624DCEA}" srcOrd="1" destOrd="0" presId="urn:microsoft.com/office/officeart/2005/8/layout/hierarchy4"/>
    <dgm:cxn modelId="{3BD9C2C5-B3A3-4AC6-B796-9D45ADDC0FEC}" type="presParOf" srcId="{2C5035B3-EE83-42D1-95D0-6E08664B7BCB}" destId="{C3CDF442-7B21-4B06-B8B8-FFD3A969417E}" srcOrd="2" destOrd="0" presId="urn:microsoft.com/office/officeart/2005/8/layout/hierarchy4"/>
    <dgm:cxn modelId="{19CFC639-11C9-4060-A30E-91E6BE1FAB29}" type="presParOf" srcId="{C3CDF442-7B21-4B06-B8B8-FFD3A969417E}" destId="{64558A42-F872-48E6-BA9F-3EDAFCA76A63}" srcOrd="0" destOrd="0" presId="urn:microsoft.com/office/officeart/2005/8/layout/hierarchy4"/>
    <dgm:cxn modelId="{DE374A60-358C-470E-BCBF-90D11206C061}" type="presParOf" srcId="{64558A42-F872-48E6-BA9F-3EDAFCA76A63}" destId="{F78253C3-FCF6-4977-BD04-DD61FCE2441D}" srcOrd="0" destOrd="0" presId="urn:microsoft.com/office/officeart/2005/8/layout/hierarchy4"/>
    <dgm:cxn modelId="{D3E61465-CCB9-4E13-B290-3C295E09BC80}" type="presParOf" srcId="{64558A42-F872-48E6-BA9F-3EDAFCA76A63}" destId="{A3805A5A-39C4-4B7E-AF68-E5B226F2262C}" srcOrd="1" destOrd="0" presId="urn:microsoft.com/office/officeart/2005/8/layout/hierarchy4"/>
    <dgm:cxn modelId="{FA1599A5-6948-4D6F-AC3D-9897D0D025C5}" type="presParOf" srcId="{64558A42-F872-48E6-BA9F-3EDAFCA76A63}" destId="{C73F16A2-216D-4136-8400-79360460EC1B}" srcOrd="2" destOrd="0" presId="urn:microsoft.com/office/officeart/2005/8/layout/hierarchy4"/>
    <dgm:cxn modelId="{C8AD70DA-95A7-4C47-97E7-B4E1E4675CDC}" type="presParOf" srcId="{C73F16A2-216D-4136-8400-79360460EC1B}" destId="{9D4F8C90-4FC5-40E0-828D-3ACAEC5B1B5A}" srcOrd="0" destOrd="0" presId="urn:microsoft.com/office/officeart/2005/8/layout/hierarchy4"/>
    <dgm:cxn modelId="{7BD216C9-D17C-4AC4-B2BB-4C08AE40430D}" type="presParOf" srcId="{9D4F8C90-4FC5-40E0-828D-3ACAEC5B1B5A}" destId="{E5D3382F-FF29-4473-BA77-2346994A625A}" srcOrd="0" destOrd="0" presId="urn:microsoft.com/office/officeart/2005/8/layout/hierarchy4"/>
    <dgm:cxn modelId="{62434726-16A9-4C81-AE46-D89EE1DBF16B}" type="presParOf" srcId="{9D4F8C90-4FC5-40E0-828D-3ACAEC5B1B5A}" destId="{0D48F20E-F505-4574-8122-4F30F2ED48FF}" srcOrd="1" destOrd="0" presId="urn:microsoft.com/office/officeart/2005/8/layout/hierarchy4"/>
    <dgm:cxn modelId="{B6B50781-E92E-4070-B2D4-EF78136DAD7E}" type="presParOf" srcId="{9D4F8C90-4FC5-40E0-828D-3ACAEC5B1B5A}" destId="{EF0D8978-A159-419F-9D74-73A0D5FAADD2}" srcOrd="2" destOrd="0" presId="urn:microsoft.com/office/officeart/2005/8/layout/hierarchy4"/>
    <dgm:cxn modelId="{1AFA0488-0979-4E0D-A70E-885768197F4F}" type="presParOf" srcId="{EF0D8978-A159-419F-9D74-73A0D5FAADD2}" destId="{F8F3F6AB-B2B5-4DA2-9537-5E42DF5FEB5E}" srcOrd="0" destOrd="0" presId="urn:microsoft.com/office/officeart/2005/8/layout/hierarchy4"/>
    <dgm:cxn modelId="{5B9DA31D-38C0-4775-B709-D11AF229762A}" type="presParOf" srcId="{F8F3F6AB-B2B5-4DA2-9537-5E42DF5FEB5E}" destId="{F2B5418C-D97E-4E70-9152-D81C9FD34DEC}" srcOrd="0" destOrd="0" presId="urn:microsoft.com/office/officeart/2005/8/layout/hierarchy4"/>
    <dgm:cxn modelId="{3FF2F622-A2D7-4957-8BF4-998170AA05B1}" type="presParOf" srcId="{F8F3F6AB-B2B5-4DA2-9537-5E42DF5FEB5E}" destId="{6E17FBEA-7D89-4C51-9E8F-6DA8990DEC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8376F8-C616-4323-883F-4F51ABF6B8A8}" type="doc">
      <dgm:prSet loTypeId="urn:microsoft.com/office/officeart/2005/8/layout/hierarchy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9B9A8918-15AD-4AD0-95A9-6878975F2674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2800" dirty="0" smtClean="0"/>
            <a:t>Toplam Bütçe: 20.000.000 TL</a:t>
          </a:r>
          <a:endParaRPr lang="tr-TR" sz="2800" dirty="0"/>
        </a:p>
      </dgm:t>
    </dgm:pt>
    <dgm:pt modelId="{95A3DDA2-DCB6-442A-B424-31F8954694C1}" type="parTrans" cxnId="{37EC9BBA-63C6-4F59-A80C-22043FCAF2E9}">
      <dgm:prSet/>
      <dgm:spPr/>
      <dgm:t>
        <a:bodyPr/>
        <a:lstStyle/>
        <a:p>
          <a:endParaRPr lang="tr-TR" sz="1600"/>
        </a:p>
      </dgm:t>
    </dgm:pt>
    <dgm:pt modelId="{70DB2A59-F86A-47EA-9DD7-E3BD7DD556C1}" type="sibTrans" cxnId="{37EC9BBA-63C6-4F59-A80C-22043FCAF2E9}">
      <dgm:prSet/>
      <dgm:spPr/>
      <dgm:t>
        <a:bodyPr/>
        <a:lstStyle/>
        <a:p>
          <a:endParaRPr lang="tr-TR" sz="1600"/>
        </a:p>
      </dgm:t>
    </dgm:pt>
    <dgm:pt modelId="{F7DBDE3A-BF2C-46F6-A8E1-766EEE58747B}">
      <dgm:prSet phldrT="[Metin]" custT="1"/>
      <dgm:spPr>
        <a:solidFill>
          <a:srgbClr val="00B050"/>
        </a:solidFill>
      </dgm:spPr>
      <dgm:t>
        <a:bodyPr/>
        <a:lstStyle/>
        <a:p>
          <a:r>
            <a:rPr lang="tr-TR" sz="2400" dirty="0" smtClean="0"/>
            <a:t>Sürdürülebilir Sanayi</a:t>
          </a:r>
          <a:endParaRPr lang="tr-TR" sz="2400" dirty="0"/>
        </a:p>
      </dgm:t>
    </dgm:pt>
    <dgm:pt modelId="{3A380E14-1716-4E4A-B302-318A70EE1FD3}" type="parTrans" cxnId="{4C6A7DD1-5275-48F3-8846-673D06E27EFE}">
      <dgm:prSet/>
      <dgm:spPr/>
      <dgm:t>
        <a:bodyPr/>
        <a:lstStyle/>
        <a:p>
          <a:endParaRPr lang="tr-TR" sz="1600"/>
        </a:p>
      </dgm:t>
    </dgm:pt>
    <dgm:pt modelId="{66644476-FB68-41A6-A7FE-742D8D961221}" type="sibTrans" cxnId="{4C6A7DD1-5275-48F3-8846-673D06E27EFE}">
      <dgm:prSet/>
      <dgm:spPr/>
      <dgm:t>
        <a:bodyPr/>
        <a:lstStyle/>
        <a:p>
          <a:endParaRPr lang="tr-TR" sz="1600"/>
        </a:p>
      </dgm:t>
    </dgm:pt>
    <dgm:pt modelId="{8B6B0045-5371-4DAD-8FA4-148659AB278C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2000" b="1" dirty="0" smtClean="0"/>
            <a:t>8.000.000 TL</a:t>
          </a:r>
          <a:endParaRPr lang="tr-TR" sz="2000" b="1" dirty="0"/>
        </a:p>
      </dgm:t>
    </dgm:pt>
    <dgm:pt modelId="{BD97F9FC-8FFA-48E7-BC6D-33A911BB9167}" type="parTrans" cxnId="{D7204308-3890-439D-A56E-65B200D48EAD}">
      <dgm:prSet/>
      <dgm:spPr/>
      <dgm:t>
        <a:bodyPr/>
        <a:lstStyle/>
        <a:p>
          <a:endParaRPr lang="tr-TR" sz="1600"/>
        </a:p>
      </dgm:t>
    </dgm:pt>
    <dgm:pt modelId="{C730E854-B41B-44A9-9D5D-0866E5357632}" type="sibTrans" cxnId="{D7204308-3890-439D-A56E-65B200D48EAD}">
      <dgm:prSet/>
      <dgm:spPr/>
      <dgm:t>
        <a:bodyPr/>
        <a:lstStyle/>
        <a:p>
          <a:endParaRPr lang="tr-TR" sz="1600"/>
        </a:p>
      </dgm:t>
    </dgm:pt>
    <dgm:pt modelId="{C102663E-5DC6-492E-9A7E-846A26333A75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2400" dirty="0" smtClean="0"/>
            <a:t>Turizm Altyapı</a:t>
          </a:r>
          <a:endParaRPr lang="tr-TR" sz="2400" dirty="0"/>
        </a:p>
      </dgm:t>
    </dgm:pt>
    <dgm:pt modelId="{F7EF5AB2-4C86-4FFA-8951-AA452FFAE22B}" type="parTrans" cxnId="{17D90799-C7D6-40B5-B0A0-B94A2B3B89FD}">
      <dgm:prSet/>
      <dgm:spPr/>
      <dgm:t>
        <a:bodyPr/>
        <a:lstStyle/>
        <a:p>
          <a:endParaRPr lang="tr-TR" sz="1600"/>
        </a:p>
      </dgm:t>
    </dgm:pt>
    <dgm:pt modelId="{8695A241-3483-45D9-A0E3-D6A4EAEC2ED3}" type="sibTrans" cxnId="{17D90799-C7D6-40B5-B0A0-B94A2B3B89FD}">
      <dgm:prSet/>
      <dgm:spPr/>
      <dgm:t>
        <a:bodyPr/>
        <a:lstStyle/>
        <a:p>
          <a:endParaRPr lang="tr-TR" sz="1600"/>
        </a:p>
      </dgm:t>
    </dgm:pt>
    <dgm:pt modelId="{7BD1630E-0AFF-4C6A-81CD-44E09C381C5A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2400" dirty="0" smtClean="0"/>
            <a:t>Turizm Tanıtım</a:t>
          </a:r>
          <a:endParaRPr lang="tr-TR" sz="2400" dirty="0"/>
        </a:p>
      </dgm:t>
    </dgm:pt>
    <dgm:pt modelId="{9F26672E-ACDB-4155-A06F-A1042395D52C}" type="parTrans" cxnId="{A3DF42F7-7790-4F4A-BA00-0BA7FBD54199}">
      <dgm:prSet/>
      <dgm:spPr/>
      <dgm:t>
        <a:bodyPr/>
        <a:lstStyle/>
        <a:p>
          <a:endParaRPr lang="tr-TR" sz="1600"/>
        </a:p>
      </dgm:t>
    </dgm:pt>
    <dgm:pt modelId="{BB4B663B-6C69-40F5-AD79-109F1575CE36}" type="sibTrans" cxnId="{A3DF42F7-7790-4F4A-BA00-0BA7FBD54199}">
      <dgm:prSet/>
      <dgm:spPr/>
      <dgm:t>
        <a:bodyPr/>
        <a:lstStyle/>
        <a:p>
          <a:endParaRPr lang="tr-TR" sz="1600"/>
        </a:p>
      </dgm:t>
    </dgm:pt>
    <dgm:pt modelId="{732E09DA-F88E-4BEB-9180-44AF6349F25C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/>
            <a:t>10.000.000 TL</a:t>
          </a:r>
          <a:endParaRPr lang="tr-TR" sz="2000" b="1" dirty="0"/>
        </a:p>
      </dgm:t>
    </dgm:pt>
    <dgm:pt modelId="{A91DF3CF-F9B2-4F42-95A9-18EBB04C2694}" type="parTrans" cxnId="{B7CCF7B7-DBDF-4746-92C2-36B2559CD3B8}">
      <dgm:prSet/>
      <dgm:spPr/>
      <dgm:t>
        <a:bodyPr/>
        <a:lstStyle/>
        <a:p>
          <a:endParaRPr lang="tr-TR" sz="1600"/>
        </a:p>
      </dgm:t>
    </dgm:pt>
    <dgm:pt modelId="{7E312B8F-C82A-4BE7-83C7-F6673069324C}" type="sibTrans" cxnId="{B7CCF7B7-DBDF-4746-92C2-36B2559CD3B8}">
      <dgm:prSet/>
      <dgm:spPr/>
      <dgm:t>
        <a:bodyPr/>
        <a:lstStyle/>
        <a:p>
          <a:endParaRPr lang="tr-TR" sz="1600"/>
        </a:p>
      </dgm:t>
    </dgm:pt>
    <dgm:pt modelId="{5050532D-BCC1-4A5E-BAA2-2D65C15332B6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2000" b="1" dirty="0" smtClean="0"/>
            <a:t>2.000.000 TL</a:t>
          </a:r>
          <a:endParaRPr lang="tr-TR" sz="2000" b="1" dirty="0"/>
        </a:p>
      </dgm:t>
    </dgm:pt>
    <dgm:pt modelId="{297E83D4-9BED-401A-93E4-DB0700BFED18}" type="parTrans" cxnId="{FD84B8B4-4E5A-4F57-8078-1AD838058D3F}">
      <dgm:prSet/>
      <dgm:spPr/>
      <dgm:t>
        <a:bodyPr/>
        <a:lstStyle/>
        <a:p>
          <a:endParaRPr lang="tr-TR" sz="1600"/>
        </a:p>
      </dgm:t>
    </dgm:pt>
    <dgm:pt modelId="{7998DD63-FA08-4408-AAD6-D0B302ABB4AD}" type="sibTrans" cxnId="{FD84B8B4-4E5A-4F57-8078-1AD838058D3F}">
      <dgm:prSet/>
      <dgm:spPr/>
      <dgm:t>
        <a:bodyPr/>
        <a:lstStyle/>
        <a:p>
          <a:endParaRPr lang="tr-TR" sz="1600"/>
        </a:p>
      </dgm:t>
    </dgm:pt>
    <dgm:pt modelId="{1ACD42A4-46BD-4927-AE96-2EC40A5F8B14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600" b="1" dirty="0" smtClean="0"/>
            <a:t>Kar Amacı Gütmeyen Kuruluşlar</a:t>
          </a:r>
          <a:endParaRPr lang="tr-TR" sz="1600" b="1" dirty="0"/>
        </a:p>
      </dgm:t>
    </dgm:pt>
    <dgm:pt modelId="{D58730B6-8F74-4858-A73B-0B7E006F99EC}" type="parTrans" cxnId="{DC2F94F4-3723-48E9-BC03-8FEAB1BBA540}">
      <dgm:prSet/>
      <dgm:spPr/>
      <dgm:t>
        <a:bodyPr/>
        <a:lstStyle/>
        <a:p>
          <a:endParaRPr lang="tr-TR" sz="1600"/>
        </a:p>
      </dgm:t>
    </dgm:pt>
    <dgm:pt modelId="{AE308867-D3DE-4BA5-ACFE-D671AEB5D933}" type="sibTrans" cxnId="{DC2F94F4-3723-48E9-BC03-8FEAB1BBA540}">
      <dgm:prSet/>
      <dgm:spPr/>
      <dgm:t>
        <a:bodyPr/>
        <a:lstStyle/>
        <a:p>
          <a:endParaRPr lang="tr-TR" sz="1600"/>
        </a:p>
      </dgm:t>
    </dgm:pt>
    <dgm:pt modelId="{59F2F543-3B41-4C3A-B54C-5B6902BD5C72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b="1" dirty="0" smtClean="0"/>
            <a:t>Kar Amacı Gütmeyen Kuruluşlar</a:t>
          </a:r>
          <a:endParaRPr lang="tr-TR" sz="1600" b="1" dirty="0"/>
        </a:p>
      </dgm:t>
    </dgm:pt>
    <dgm:pt modelId="{A868DBB6-B308-4925-A44C-BECABC10643E}" type="parTrans" cxnId="{A55E14FE-6721-4F6A-8819-7EE118C374C3}">
      <dgm:prSet/>
      <dgm:spPr/>
      <dgm:t>
        <a:bodyPr/>
        <a:lstStyle/>
        <a:p>
          <a:endParaRPr lang="tr-TR" sz="1600"/>
        </a:p>
      </dgm:t>
    </dgm:pt>
    <dgm:pt modelId="{26BD275E-B399-4BD5-A41E-F85D133E519C}" type="sibTrans" cxnId="{A55E14FE-6721-4F6A-8819-7EE118C374C3}">
      <dgm:prSet/>
      <dgm:spPr/>
      <dgm:t>
        <a:bodyPr/>
        <a:lstStyle/>
        <a:p>
          <a:endParaRPr lang="tr-TR" sz="1600"/>
        </a:p>
      </dgm:t>
    </dgm:pt>
    <dgm:pt modelId="{FD0373FB-0081-41C0-8D43-2D196BE19DBA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1600" b="1" dirty="0" smtClean="0"/>
            <a:t>Kar Amacı Gütmeyen Kuruluşlar </a:t>
          </a:r>
          <a:endParaRPr lang="tr-TR" sz="1600" b="1" dirty="0"/>
        </a:p>
      </dgm:t>
    </dgm:pt>
    <dgm:pt modelId="{C221EDCB-3A17-419D-9216-EEF7BFB33C9E}" type="parTrans" cxnId="{5610E0DF-2E4C-4D0A-A496-7BC509EA8406}">
      <dgm:prSet/>
      <dgm:spPr/>
      <dgm:t>
        <a:bodyPr/>
        <a:lstStyle/>
        <a:p>
          <a:endParaRPr lang="tr-TR" sz="1600"/>
        </a:p>
      </dgm:t>
    </dgm:pt>
    <dgm:pt modelId="{C46FF5FE-7BC5-4C62-8D01-F87391C6FE83}" type="sibTrans" cxnId="{5610E0DF-2E4C-4D0A-A496-7BC509EA8406}">
      <dgm:prSet/>
      <dgm:spPr/>
      <dgm:t>
        <a:bodyPr/>
        <a:lstStyle/>
        <a:p>
          <a:endParaRPr lang="tr-TR" sz="1600"/>
        </a:p>
      </dgm:t>
    </dgm:pt>
    <dgm:pt modelId="{2E509269-520C-4F0C-A0E7-F42DF94A2217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600" b="1" dirty="0" smtClean="0"/>
            <a:t>? Proje</a:t>
          </a:r>
          <a:endParaRPr lang="tr-TR" sz="1600" b="1" dirty="0"/>
        </a:p>
      </dgm:t>
    </dgm:pt>
    <dgm:pt modelId="{AF652C21-8098-4CC2-B2AA-002512DA9793}" type="parTrans" cxnId="{53B464F4-B904-4879-83DE-341FB269C2DC}">
      <dgm:prSet/>
      <dgm:spPr/>
      <dgm:t>
        <a:bodyPr/>
        <a:lstStyle/>
        <a:p>
          <a:endParaRPr lang="tr-TR" sz="2000"/>
        </a:p>
      </dgm:t>
    </dgm:pt>
    <dgm:pt modelId="{8863718E-531A-4756-B434-676255DBA219}" type="sibTrans" cxnId="{53B464F4-B904-4879-83DE-341FB269C2DC}">
      <dgm:prSet/>
      <dgm:spPr/>
      <dgm:t>
        <a:bodyPr/>
        <a:lstStyle/>
        <a:p>
          <a:endParaRPr lang="tr-TR" sz="2000"/>
        </a:p>
      </dgm:t>
    </dgm:pt>
    <dgm:pt modelId="{12282D67-0534-4F0E-8038-4C16AE9027F2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600" b="1" dirty="0" smtClean="0"/>
            <a:t>? Proje</a:t>
          </a:r>
          <a:endParaRPr lang="tr-TR" sz="1600" b="1" dirty="0"/>
        </a:p>
      </dgm:t>
    </dgm:pt>
    <dgm:pt modelId="{4BE209E6-466B-4E8D-8716-799CE067BFD5}" type="parTrans" cxnId="{CDFF1301-9A5A-44F0-B057-8397212B9509}">
      <dgm:prSet/>
      <dgm:spPr/>
      <dgm:t>
        <a:bodyPr/>
        <a:lstStyle/>
        <a:p>
          <a:endParaRPr lang="tr-TR" sz="2000"/>
        </a:p>
      </dgm:t>
    </dgm:pt>
    <dgm:pt modelId="{8B8EBCD9-0C3C-4BBD-8355-2FA7A5F5B333}" type="sibTrans" cxnId="{CDFF1301-9A5A-44F0-B057-8397212B9509}">
      <dgm:prSet/>
      <dgm:spPr/>
      <dgm:t>
        <a:bodyPr/>
        <a:lstStyle/>
        <a:p>
          <a:endParaRPr lang="tr-TR" sz="2000"/>
        </a:p>
      </dgm:t>
    </dgm:pt>
    <dgm:pt modelId="{FEC9B4D5-4CC7-49CA-89AA-566963ECEC0C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1600" b="1" dirty="0" smtClean="0"/>
            <a:t>? Proje</a:t>
          </a:r>
          <a:endParaRPr lang="tr-TR" sz="1600" b="1" dirty="0"/>
        </a:p>
      </dgm:t>
    </dgm:pt>
    <dgm:pt modelId="{FE0F51F6-F106-4395-866D-B32246F8B6F9}" type="parTrans" cxnId="{1F3802A2-8CFC-41FC-A40C-5B1B40B4A49F}">
      <dgm:prSet/>
      <dgm:spPr/>
      <dgm:t>
        <a:bodyPr/>
        <a:lstStyle/>
        <a:p>
          <a:endParaRPr lang="tr-TR" sz="2000"/>
        </a:p>
      </dgm:t>
    </dgm:pt>
    <dgm:pt modelId="{2388DAC3-8153-46A4-86C7-9D273E8841DB}" type="sibTrans" cxnId="{1F3802A2-8CFC-41FC-A40C-5B1B40B4A49F}">
      <dgm:prSet/>
      <dgm:spPr/>
      <dgm:t>
        <a:bodyPr/>
        <a:lstStyle/>
        <a:p>
          <a:endParaRPr lang="tr-TR" sz="2000"/>
        </a:p>
      </dgm:t>
    </dgm:pt>
    <dgm:pt modelId="{886A948A-4DB3-47D6-95C3-36F8888C0AF9}" type="pres">
      <dgm:prSet presAssocID="{9F8376F8-C616-4323-883F-4F51ABF6B8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2E6D013-B6F5-4EEE-968D-CCE4546A423D}" type="pres">
      <dgm:prSet presAssocID="{9B9A8918-15AD-4AD0-95A9-6878975F2674}" presName="vertOne" presStyleCnt="0"/>
      <dgm:spPr/>
    </dgm:pt>
    <dgm:pt modelId="{407BE807-B764-4F80-BD39-940A916B283D}" type="pres">
      <dgm:prSet presAssocID="{9B9A8918-15AD-4AD0-95A9-6878975F2674}" presName="txOne" presStyleLbl="node0" presStyleIdx="0" presStyleCnt="1" custLinFactY="-80608" custLinFactNeighborX="393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4E6FEF-FF1C-4E56-BEFD-3430A8CA2DCE}" type="pres">
      <dgm:prSet presAssocID="{9B9A8918-15AD-4AD0-95A9-6878975F2674}" presName="parTransOne" presStyleCnt="0"/>
      <dgm:spPr/>
    </dgm:pt>
    <dgm:pt modelId="{07FC7FB0-64E0-4A30-AB30-7CBA984C0A44}" type="pres">
      <dgm:prSet presAssocID="{9B9A8918-15AD-4AD0-95A9-6878975F2674}" presName="horzOne" presStyleCnt="0"/>
      <dgm:spPr/>
    </dgm:pt>
    <dgm:pt modelId="{6C052896-8D59-47EB-8A7A-BC9CB046C0C5}" type="pres">
      <dgm:prSet presAssocID="{F7DBDE3A-BF2C-46F6-A8E1-766EEE58747B}" presName="vertTwo" presStyleCnt="0"/>
      <dgm:spPr/>
    </dgm:pt>
    <dgm:pt modelId="{EF6013F3-218B-46CB-8552-F2A500148E2F}" type="pres">
      <dgm:prSet presAssocID="{F7DBDE3A-BF2C-46F6-A8E1-766EEE58747B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399083-FD20-4C36-9315-38F2E538861C}" type="pres">
      <dgm:prSet presAssocID="{F7DBDE3A-BF2C-46F6-A8E1-766EEE58747B}" presName="parTransTwo" presStyleCnt="0"/>
      <dgm:spPr/>
    </dgm:pt>
    <dgm:pt modelId="{86DD3B53-2835-417A-A071-C5319547B143}" type="pres">
      <dgm:prSet presAssocID="{F7DBDE3A-BF2C-46F6-A8E1-766EEE58747B}" presName="horzTwo" presStyleCnt="0"/>
      <dgm:spPr/>
    </dgm:pt>
    <dgm:pt modelId="{CF0EE7D9-EF17-456A-A84D-20CF43664881}" type="pres">
      <dgm:prSet presAssocID="{8B6B0045-5371-4DAD-8FA4-148659AB278C}" presName="vertThree" presStyleCnt="0"/>
      <dgm:spPr/>
    </dgm:pt>
    <dgm:pt modelId="{64FE1B8A-C9B7-4333-87B1-0B5826B511E2}" type="pres">
      <dgm:prSet presAssocID="{8B6B0045-5371-4DAD-8FA4-148659AB278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7CFFE1F-4B55-401A-9C04-E4C03A694712}" type="pres">
      <dgm:prSet presAssocID="{8B6B0045-5371-4DAD-8FA4-148659AB278C}" presName="parTransThree" presStyleCnt="0"/>
      <dgm:spPr/>
    </dgm:pt>
    <dgm:pt modelId="{473826BB-D029-4EE9-A09B-FE7B4F3F3DE5}" type="pres">
      <dgm:prSet presAssocID="{8B6B0045-5371-4DAD-8FA4-148659AB278C}" presName="horzThree" presStyleCnt="0"/>
      <dgm:spPr/>
    </dgm:pt>
    <dgm:pt modelId="{46028366-F07C-4B87-AD3F-8C57533FBD1A}" type="pres">
      <dgm:prSet presAssocID="{1ACD42A4-46BD-4927-AE96-2EC40A5F8B14}" presName="vertFour" presStyleCnt="0">
        <dgm:presLayoutVars>
          <dgm:chPref val="3"/>
        </dgm:presLayoutVars>
      </dgm:prSet>
      <dgm:spPr/>
    </dgm:pt>
    <dgm:pt modelId="{1788805A-FE75-45E3-BB8A-FAF114F0BF31}" type="pres">
      <dgm:prSet presAssocID="{1ACD42A4-46BD-4927-AE96-2EC40A5F8B14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C9EAD17-F31A-4F54-BF85-48B300C28EAA}" type="pres">
      <dgm:prSet presAssocID="{1ACD42A4-46BD-4927-AE96-2EC40A5F8B14}" presName="parTransFour" presStyleCnt="0"/>
      <dgm:spPr/>
    </dgm:pt>
    <dgm:pt modelId="{0F2AAE0D-13D2-4486-A318-D1022BD6E4AA}" type="pres">
      <dgm:prSet presAssocID="{1ACD42A4-46BD-4927-AE96-2EC40A5F8B14}" presName="horzFour" presStyleCnt="0"/>
      <dgm:spPr/>
    </dgm:pt>
    <dgm:pt modelId="{0C2B5C55-CE51-4CB6-9AA0-14E4F07F850C}" type="pres">
      <dgm:prSet presAssocID="{2E509269-520C-4F0C-A0E7-F42DF94A2217}" presName="vertFour" presStyleCnt="0">
        <dgm:presLayoutVars>
          <dgm:chPref val="3"/>
        </dgm:presLayoutVars>
      </dgm:prSet>
      <dgm:spPr/>
    </dgm:pt>
    <dgm:pt modelId="{F2380F11-9FB1-45D7-A4AF-C53B90FE681C}" type="pres">
      <dgm:prSet presAssocID="{2E509269-520C-4F0C-A0E7-F42DF94A2217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3977F4-AD92-491B-A8B3-80A92694F85D}" type="pres">
      <dgm:prSet presAssocID="{2E509269-520C-4F0C-A0E7-F42DF94A2217}" presName="horzFour" presStyleCnt="0"/>
      <dgm:spPr/>
    </dgm:pt>
    <dgm:pt modelId="{3018EB44-CC30-4AA5-A371-328E3F8C0159}" type="pres">
      <dgm:prSet presAssocID="{66644476-FB68-41A6-A7FE-742D8D961221}" presName="sibSpaceTwo" presStyleCnt="0"/>
      <dgm:spPr/>
    </dgm:pt>
    <dgm:pt modelId="{367D22B4-DFE5-4B5B-B23D-78C924C94C4C}" type="pres">
      <dgm:prSet presAssocID="{C102663E-5DC6-492E-9A7E-846A26333A75}" presName="vertTwo" presStyleCnt="0"/>
      <dgm:spPr/>
    </dgm:pt>
    <dgm:pt modelId="{2BF0BC97-A006-4943-9F61-99D88ECF6E2B}" type="pres">
      <dgm:prSet presAssocID="{C102663E-5DC6-492E-9A7E-846A26333A7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E2E2634-AF57-43BE-A7EE-F2C568568CB8}" type="pres">
      <dgm:prSet presAssocID="{C102663E-5DC6-492E-9A7E-846A26333A75}" presName="parTransTwo" presStyleCnt="0"/>
      <dgm:spPr/>
    </dgm:pt>
    <dgm:pt modelId="{C956D3FF-44F2-4F3B-9AA1-E7B38D723E35}" type="pres">
      <dgm:prSet presAssocID="{C102663E-5DC6-492E-9A7E-846A26333A75}" presName="horzTwo" presStyleCnt="0"/>
      <dgm:spPr/>
    </dgm:pt>
    <dgm:pt modelId="{DE6752E6-CF0B-4EA4-9F7E-504D24A0B4D3}" type="pres">
      <dgm:prSet presAssocID="{732E09DA-F88E-4BEB-9180-44AF6349F25C}" presName="vertThree" presStyleCnt="0"/>
      <dgm:spPr/>
    </dgm:pt>
    <dgm:pt modelId="{B3CEE985-EC67-4667-A819-1B990EB202C2}" type="pres">
      <dgm:prSet presAssocID="{732E09DA-F88E-4BEB-9180-44AF6349F25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6D5513-5A1F-462A-B94B-F4A2F049EB69}" type="pres">
      <dgm:prSet presAssocID="{732E09DA-F88E-4BEB-9180-44AF6349F25C}" presName="parTransThree" presStyleCnt="0"/>
      <dgm:spPr/>
    </dgm:pt>
    <dgm:pt modelId="{C348282D-D388-4344-909B-C13E2CBBF33D}" type="pres">
      <dgm:prSet presAssocID="{732E09DA-F88E-4BEB-9180-44AF6349F25C}" presName="horzThree" presStyleCnt="0"/>
      <dgm:spPr/>
    </dgm:pt>
    <dgm:pt modelId="{801D0CC0-3903-47F2-B316-789DC6DAA4C0}" type="pres">
      <dgm:prSet presAssocID="{59F2F543-3B41-4C3A-B54C-5B6902BD5C72}" presName="vertFour" presStyleCnt="0">
        <dgm:presLayoutVars>
          <dgm:chPref val="3"/>
        </dgm:presLayoutVars>
      </dgm:prSet>
      <dgm:spPr/>
    </dgm:pt>
    <dgm:pt modelId="{F212A1BB-0672-4C4F-A7CA-AFE8E51BE20E}" type="pres">
      <dgm:prSet presAssocID="{59F2F543-3B41-4C3A-B54C-5B6902BD5C72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B579C6-1DCE-496C-A3C8-A14F6586359F}" type="pres">
      <dgm:prSet presAssocID="{59F2F543-3B41-4C3A-B54C-5B6902BD5C72}" presName="parTransFour" presStyleCnt="0"/>
      <dgm:spPr/>
    </dgm:pt>
    <dgm:pt modelId="{2E0155A5-6265-4B0D-89D6-ACD2B052DB64}" type="pres">
      <dgm:prSet presAssocID="{59F2F543-3B41-4C3A-B54C-5B6902BD5C72}" presName="horzFour" presStyleCnt="0"/>
      <dgm:spPr/>
    </dgm:pt>
    <dgm:pt modelId="{FC5E1A9A-D0B5-4E4C-87A6-46F08DD1E38D}" type="pres">
      <dgm:prSet presAssocID="{12282D67-0534-4F0E-8038-4C16AE9027F2}" presName="vertFour" presStyleCnt="0">
        <dgm:presLayoutVars>
          <dgm:chPref val="3"/>
        </dgm:presLayoutVars>
      </dgm:prSet>
      <dgm:spPr/>
    </dgm:pt>
    <dgm:pt modelId="{62C9F159-2F89-4F12-8825-84C9E117558C}" type="pres">
      <dgm:prSet presAssocID="{12282D67-0534-4F0E-8038-4C16AE9027F2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9BE9D0B-4E41-48F9-AD28-FDF7B2EAB30C}" type="pres">
      <dgm:prSet presAssocID="{12282D67-0534-4F0E-8038-4C16AE9027F2}" presName="horzFour" presStyleCnt="0"/>
      <dgm:spPr/>
    </dgm:pt>
    <dgm:pt modelId="{96242A69-B708-4853-BA8F-6A77B6D15814}" type="pres">
      <dgm:prSet presAssocID="{8695A241-3483-45D9-A0E3-D6A4EAEC2ED3}" presName="sibSpaceTwo" presStyleCnt="0"/>
      <dgm:spPr/>
    </dgm:pt>
    <dgm:pt modelId="{2C5035B3-EE83-42D1-95D0-6E08664B7BCB}" type="pres">
      <dgm:prSet presAssocID="{7BD1630E-0AFF-4C6A-81CD-44E09C381C5A}" presName="vertTwo" presStyleCnt="0"/>
      <dgm:spPr/>
    </dgm:pt>
    <dgm:pt modelId="{4A4C0BD3-7458-427A-A465-0F7F4F2A34AC}" type="pres">
      <dgm:prSet presAssocID="{7BD1630E-0AFF-4C6A-81CD-44E09C381C5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C171EA-93CC-4CBA-BAC1-13CEB624DCEA}" type="pres">
      <dgm:prSet presAssocID="{7BD1630E-0AFF-4C6A-81CD-44E09C381C5A}" presName="parTransTwo" presStyleCnt="0"/>
      <dgm:spPr/>
    </dgm:pt>
    <dgm:pt modelId="{C3CDF442-7B21-4B06-B8B8-FFD3A969417E}" type="pres">
      <dgm:prSet presAssocID="{7BD1630E-0AFF-4C6A-81CD-44E09C381C5A}" presName="horzTwo" presStyleCnt="0"/>
      <dgm:spPr/>
    </dgm:pt>
    <dgm:pt modelId="{64558A42-F872-48E6-BA9F-3EDAFCA76A63}" type="pres">
      <dgm:prSet presAssocID="{5050532D-BCC1-4A5E-BAA2-2D65C15332B6}" presName="vertThree" presStyleCnt="0"/>
      <dgm:spPr/>
    </dgm:pt>
    <dgm:pt modelId="{F78253C3-FCF6-4977-BD04-DD61FCE2441D}" type="pres">
      <dgm:prSet presAssocID="{5050532D-BCC1-4A5E-BAA2-2D65C15332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805A5A-39C4-4B7E-AF68-E5B226F2262C}" type="pres">
      <dgm:prSet presAssocID="{5050532D-BCC1-4A5E-BAA2-2D65C15332B6}" presName="parTransThree" presStyleCnt="0"/>
      <dgm:spPr/>
    </dgm:pt>
    <dgm:pt modelId="{C73F16A2-216D-4136-8400-79360460EC1B}" type="pres">
      <dgm:prSet presAssocID="{5050532D-BCC1-4A5E-BAA2-2D65C15332B6}" presName="horzThree" presStyleCnt="0"/>
      <dgm:spPr/>
    </dgm:pt>
    <dgm:pt modelId="{9D4F8C90-4FC5-40E0-828D-3ACAEC5B1B5A}" type="pres">
      <dgm:prSet presAssocID="{FD0373FB-0081-41C0-8D43-2D196BE19DBA}" presName="vertFour" presStyleCnt="0">
        <dgm:presLayoutVars>
          <dgm:chPref val="3"/>
        </dgm:presLayoutVars>
      </dgm:prSet>
      <dgm:spPr/>
    </dgm:pt>
    <dgm:pt modelId="{E5D3382F-FF29-4473-BA77-2346994A625A}" type="pres">
      <dgm:prSet presAssocID="{FD0373FB-0081-41C0-8D43-2D196BE19DBA}" presName="txFour" presStyleLbl="node4" presStyleIdx="4" presStyleCnt="6" custLinFactNeighborX="2354" custLinFactNeighborY="-237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D48F20E-F505-4574-8122-4F30F2ED48FF}" type="pres">
      <dgm:prSet presAssocID="{FD0373FB-0081-41C0-8D43-2D196BE19DBA}" presName="parTransFour" presStyleCnt="0"/>
      <dgm:spPr/>
    </dgm:pt>
    <dgm:pt modelId="{EF0D8978-A159-419F-9D74-73A0D5FAADD2}" type="pres">
      <dgm:prSet presAssocID="{FD0373FB-0081-41C0-8D43-2D196BE19DBA}" presName="horzFour" presStyleCnt="0"/>
      <dgm:spPr/>
    </dgm:pt>
    <dgm:pt modelId="{F8F3F6AB-B2B5-4DA2-9537-5E42DF5FEB5E}" type="pres">
      <dgm:prSet presAssocID="{FEC9B4D5-4CC7-49CA-89AA-566963ECEC0C}" presName="vertFour" presStyleCnt="0">
        <dgm:presLayoutVars>
          <dgm:chPref val="3"/>
        </dgm:presLayoutVars>
      </dgm:prSet>
      <dgm:spPr/>
    </dgm:pt>
    <dgm:pt modelId="{F2B5418C-D97E-4E70-9152-D81C9FD34DEC}" type="pres">
      <dgm:prSet presAssocID="{FEC9B4D5-4CC7-49CA-89AA-566963ECEC0C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17FBEA-7D89-4C51-9E8F-6DA8990DEC26}" type="pres">
      <dgm:prSet presAssocID="{FEC9B4D5-4CC7-49CA-89AA-566963ECEC0C}" presName="horzFour" presStyleCnt="0"/>
      <dgm:spPr/>
    </dgm:pt>
  </dgm:ptLst>
  <dgm:cxnLst>
    <dgm:cxn modelId="{229FD3CF-E4FD-4131-9322-48ED342EDFAD}" type="presOf" srcId="{C102663E-5DC6-492E-9A7E-846A26333A75}" destId="{2BF0BC97-A006-4943-9F61-99D88ECF6E2B}" srcOrd="0" destOrd="0" presId="urn:microsoft.com/office/officeart/2005/8/layout/hierarchy4"/>
    <dgm:cxn modelId="{4A59C27F-4316-4065-AE01-5C9C6108E1CC}" type="presOf" srcId="{9B9A8918-15AD-4AD0-95A9-6878975F2674}" destId="{407BE807-B764-4F80-BD39-940A916B283D}" srcOrd="0" destOrd="0" presId="urn:microsoft.com/office/officeart/2005/8/layout/hierarchy4"/>
    <dgm:cxn modelId="{B7CCF7B7-DBDF-4746-92C2-36B2559CD3B8}" srcId="{C102663E-5DC6-492E-9A7E-846A26333A75}" destId="{732E09DA-F88E-4BEB-9180-44AF6349F25C}" srcOrd="0" destOrd="0" parTransId="{A91DF3CF-F9B2-4F42-95A9-18EBB04C2694}" sibTransId="{7E312B8F-C82A-4BE7-83C7-F6673069324C}"/>
    <dgm:cxn modelId="{BBC594FA-A5C8-438C-9E50-78A359F41E20}" type="presOf" srcId="{2E509269-520C-4F0C-A0E7-F42DF94A2217}" destId="{F2380F11-9FB1-45D7-A4AF-C53B90FE681C}" srcOrd="0" destOrd="0" presId="urn:microsoft.com/office/officeart/2005/8/layout/hierarchy4"/>
    <dgm:cxn modelId="{B92FA595-9EC7-4A92-B3CA-345C4F275F8D}" type="presOf" srcId="{59F2F543-3B41-4C3A-B54C-5B6902BD5C72}" destId="{F212A1BB-0672-4C4F-A7CA-AFE8E51BE20E}" srcOrd="0" destOrd="0" presId="urn:microsoft.com/office/officeart/2005/8/layout/hierarchy4"/>
    <dgm:cxn modelId="{FD84B8B4-4E5A-4F57-8078-1AD838058D3F}" srcId="{7BD1630E-0AFF-4C6A-81CD-44E09C381C5A}" destId="{5050532D-BCC1-4A5E-BAA2-2D65C15332B6}" srcOrd="0" destOrd="0" parTransId="{297E83D4-9BED-401A-93E4-DB0700BFED18}" sibTransId="{7998DD63-FA08-4408-AAD6-D0B302ABB4AD}"/>
    <dgm:cxn modelId="{17D90799-C7D6-40B5-B0A0-B94A2B3B89FD}" srcId="{9B9A8918-15AD-4AD0-95A9-6878975F2674}" destId="{C102663E-5DC6-492E-9A7E-846A26333A75}" srcOrd="1" destOrd="0" parTransId="{F7EF5AB2-4C86-4FFA-8951-AA452FFAE22B}" sibTransId="{8695A241-3483-45D9-A0E3-D6A4EAEC2ED3}"/>
    <dgm:cxn modelId="{53B464F4-B904-4879-83DE-341FB269C2DC}" srcId="{1ACD42A4-46BD-4927-AE96-2EC40A5F8B14}" destId="{2E509269-520C-4F0C-A0E7-F42DF94A2217}" srcOrd="0" destOrd="0" parTransId="{AF652C21-8098-4CC2-B2AA-002512DA9793}" sibTransId="{8863718E-531A-4756-B434-676255DBA219}"/>
    <dgm:cxn modelId="{5610E0DF-2E4C-4D0A-A496-7BC509EA8406}" srcId="{5050532D-BCC1-4A5E-BAA2-2D65C15332B6}" destId="{FD0373FB-0081-41C0-8D43-2D196BE19DBA}" srcOrd="0" destOrd="0" parTransId="{C221EDCB-3A17-419D-9216-EEF7BFB33C9E}" sibTransId="{C46FF5FE-7BC5-4C62-8D01-F87391C6FE83}"/>
    <dgm:cxn modelId="{0A148C94-D7AB-47E0-B953-4D30969CC90D}" type="presOf" srcId="{FD0373FB-0081-41C0-8D43-2D196BE19DBA}" destId="{E5D3382F-FF29-4473-BA77-2346994A625A}" srcOrd="0" destOrd="0" presId="urn:microsoft.com/office/officeart/2005/8/layout/hierarchy4"/>
    <dgm:cxn modelId="{280FCE40-6950-463F-B139-CB1EA7420432}" type="presOf" srcId="{8B6B0045-5371-4DAD-8FA4-148659AB278C}" destId="{64FE1B8A-C9B7-4333-87B1-0B5826B511E2}" srcOrd="0" destOrd="0" presId="urn:microsoft.com/office/officeart/2005/8/layout/hierarchy4"/>
    <dgm:cxn modelId="{DF3C6E82-9673-4CFC-A007-350E797578C8}" type="presOf" srcId="{9F8376F8-C616-4323-883F-4F51ABF6B8A8}" destId="{886A948A-4DB3-47D6-95C3-36F8888C0AF9}" srcOrd="0" destOrd="0" presId="urn:microsoft.com/office/officeart/2005/8/layout/hierarchy4"/>
    <dgm:cxn modelId="{1F3802A2-8CFC-41FC-A40C-5B1B40B4A49F}" srcId="{FD0373FB-0081-41C0-8D43-2D196BE19DBA}" destId="{FEC9B4D5-4CC7-49CA-89AA-566963ECEC0C}" srcOrd="0" destOrd="0" parTransId="{FE0F51F6-F106-4395-866D-B32246F8B6F9}" sibTransId="{2388DAC3-8153-46A4-86C7-9D273E8841DB}"/>
    <dgm:cxn modelId="{B81E29D4-7D51-4346-8214-0D91CAD58799}" type="presOf" srcId="{5050532D-BCC1-4A5E-BAA2-2D65C15332B6}" destId="{F78253C3-FCF6-4977-BD04-DD61FCE2441D}" srcOrd="0" destOrd="0" presId="urn:microsoft.com/office/officeart/2005/8/layout/hierarchy4"/>
    <dgm:cxn modelId="{D7204308-3890-439D-A56E-65B200D48EAD}" srcId="{F7DBDE3A-BF2C-46F6-A8E1-766EEE58747B}" destId="{8B6B0045-5371-4DAD-8FA4-148659AB278C}" srcOrd="0" destOrd="0" parTransId="{BD97F9FC-8FFA-48E7-BC6D-33A911BB9167}" sibTransId="{C730E854-B41B-44A9-9D5D-0866E5357632}"/>
    <dgm:cxn modelId="{FB31FAEC-9F5E-46C7-AC60-0DFFD509DCA8}" type="presOf" srcId="{1ACD42A4-46BD-4927-AE96-2EC40A5F8B14}" destId="{1788805A-FE75-45E3-BB8A-FAF114F0BF31}" srcOrd="0" destOrd="0" presId="urn:microsoft.com/office/officeart/2005/8/layout/hierarchy4"/>
    <dgm:cxn modelId="{9C9BCCCC-D188-4D51-85D4-1CA825328648}" type="presOf" srcId="{FEC9B4D5-4CC7-49CA-89AA-566963ECEC0C}" destId="{F2B5418C-D97E-4E70-9152-D81C9FD34DEC}" srcOrd="0" destOrd="0" presId="urn:microsoft.com/office/officeart/2005/8/layout/hierarchy4"/>
    <dgm:cxn modelId="{5D2A5AA6-DBA5-46EB-AFF9-BDA937DCE7E7}" type="presOf" srcId="{F7DBDE3A-BF2C-46F6-A8E1-766EEE58747B}" destId="{EF6013F3-218B-46CB-8552-F2A500148E2F}" srcOrd="0" destOrd="0" presId="urn:microsoft.com/office/officeart/2005/8/layout/hierarchy4"/>
    <dgm:cxn modelId="{A3DF42F7-7790-4F4A-BA00-0BA7FBD54199}" srcId="{9B9A8918-15AD-4AD0-95A9-6878975F2674}" destId="{7BD1630E-0AFF-4C6A-81CD-44E09C381C5A}" srcOrd="2" destOrd="0" parTransId="{9F26672E-ACDB-4155-A06F-A1042395D52C}" sibTransId="{BB4B663B-6C69-40F5-AD79-109F1575CE36}"/>
    <dgm:cxn modelId="{DC2F94F4-3723-48E9-BC03-8FEAB1BBA540}" srcId="{8B6B0045-5371-4DAD-8FA4-148659AB278C}" destId="{1ACD42A4-46BD-4927-AE96-2EC40A5F8B14}" srcOrd="0" destOrd="0" parTransId="{D58730B6-8F74-4858-A73B-0B7E006F99EC}" sibTransId="{AE308867-D3DE-4BA5-ACFE-D671AEB5D933}"/>
    <dgm:cxn modelId="{F6B02D8E-AA5D-49DA-876C-7D32A70E7B34}" type="presOf" srcId="{7BD1630E-0AFF-4C6A-81CD-44E09C381C5A}" destId="{4A4C0BD3-7458-427A-A465-0F7F4F2A34AC}" srcOrd="0" destOrd="0" presId="urn:microsoft.com/office/officeart/2005/8/layout/hierarchy4"/>
    <dgm:cxn modelId="{CDFF1301-9A5A-44F0-B057-8397212B9509}" srcId="{59F2F543-3B41-4C3A-B54C-5B6902BD5C72}" destId="{12282D67-0534-4F0E-8038-4C16AE9027F2}" srcOrd="0" destOrd="0" parTransId="{4BE209E6-466B-4E8D-8716-799CE067BFD5}" sibTransId="{8B8EBCD9-0C3C-4BBD-8355-2FA7A5F5B333}"/>
    <dgm:cxn modelId="{A55E14FE-6721-4F6A-8819-7EE118C374C3}" srcId="{732E09DA-F88E-4BEB-9180-44AF6349F25C}" destId="{59F2F543-3B41-4C3A-B54C-5B6902BD5C72}" srcOrd="0" destOrd="0" parTransId="{A868DBB6-B308-4925-A44C-BECABC10643E}" sibTransId="{26BD275E-B399-4BD5-A41E-F85D133E519C}"/>
    <dgm:cxn modelId="{4C6A7DD1-5275-48F3-8846-673D06E27EFE}" srcId="{9B9A8918-15AD-4AD0-95A9-6878975F2674}" destId="{F7DBDE3A-BF2C-46F6-A8E1-766EEE58747B}" srcOrd="0" destOrd="0" parTransId="{3A380E14-1716-4E4A-B302-318A70EE1FD3}" sibTransId="{66644476-FB68-41A6-A7FE-742D8D961221}"/>
    <dgm:cxn modelId="{37EC9BBA-63C6-4F59-A80C-22043FCAF2E9}" srcId="{9F8376F8-C616-4323-883F-4F51ABF6B8A8}" destId="{9B9A8918-15AD-4AD0-95A9-6878975F2674}" srcOrd="0" destOrd="0" parTransId="{95A3DDA2-DCB6-442A-B424-31F8954694C1}" sibTransId="{70DB2A59-F86A-47EA-9DD7-E3BD7DD556C1}"/>
    <dgm:cxn modelId="{A1892EDD-5ED0-4584-9510-00C0AC7751F0}" type="presOf" srcId="{12282D67-0534-4F0E-8038-4C16AE9027F2}" destId="{62C9F159-2F89-4F12-8825-84C9E117558C}" srcOrd="0" destOrd="0" presId="urn:microsoft.com/office/officeart/2005/8/layout/hierarchy4"/>
    <dgm:cxn modelId="{A17295CA-10D5-4CAA-9C63-7D2B1A7D0103}" type="presOf" srcId="{732E09DA-F88E-4BEB-9180-44AF6349F25C}" destId="{B3CEE985-EC67-4667-A819-1B990EB202C2}" srcOrd="0" destOrd="0" presId="urn:microsoft.com/office/officeart/2005/8/layout/hierarchy4"/>
    <dgm:cxn modelId="{226C78EF-6475-4226-B2EF-9A7098C5C69B}" type="presParOf" srcId="{886A948A-4DB3-47D6-95C3-36F8888C0AF9}" destId="{D2E6D013-B6F5-4EEE-968D-CCE4546A423D}" srcOrd="0" destOrd="0" presId="urn:microsoft.com/office/officeart/2005/8/layout/hierarchy4"/>
    <dgm:cxn modelId="{95501AC5-823F-4EBA-B038-8CC18CCDA0FA}" type="presParOf" srcId="{D2E6D013-B6F5-4EEE-968D-CCE4546A423D}" destId="{407BE807-B764-4F80-BD39-940A916B283D}" srcOrd="0" destOrd="0" presId="urn:microsoft.com/office/officeart/2005/8/layout/hierarchy4"/>
    <dgm:cxn modelId="{64DD5CD9-CBC3-408E-847D-88C86A71D09E}" type="presParOf" srcId="{D2E6D013-B6F5-4EEE-968D-CCE4546A423D}" destId="{424E6FEF-FF1C-4E56-BEFD-3430A8CA2DCE}" srcOrd="1" destOrd="0" presId="urn:microsoft.com/office/officeart/2005/8/layout/hierarchy4"/>
    <dgm:cxn modelId="{8B393B5A-B6DA-4586-97F5-794720EB4D8F}" type="presParOf" srcId="{D2E6D013-B6F5-4EEE-968D-CCE4546A423D}" destId="{07FC7FB0-64E0-4A30-AB30-7CBA984C0A44}" srcOrd="2" destOrd="0" presId="urn:microsoft.com/office/officeart/2005/8/layout/hierarchy4"/>
    <dgm:cxn modelId="{00571BDA-A45B-45EE-AB76-9DB7EE4E5B2E}" type="presParOf" srcId="{07FC7FB0-64E0-4A30-AB30-7CBA984C0A44}" destId="{6C052896-8D59-47EB-8A7A-BC9CB046C0C5}" srcOrd="0" destOrd="0" presId="urn:microsoft.com/office/officeart/2005/8/layout/hierarchy4"/>
    <dgm:cxn modelId="{3963B089-C07A-4333-B41A-C614433B69A0}" type="presParOf" srcId="{6C052896-8D59-47EB-8A7A-BC9CB046C0C5}" destId="{EF6013F3-218B-46CB-8552-F2A500148E2F}" srcOrd="0" destOrd="0" presId="urn:microsoft.com/office/officeart/2005/8/layout/hierarchy4"/>
    <dgm:cxn modelId="{9844D96C-09E9-4776-9BEA-CB3D76D117B9}" type="presParOf" srcId="{6C052896-8D59-47EB-8A7A-BC9CB046C0C5}" destId="{C8399083-FD20-4C36-9315-38F2E538861C}" srcOrd="1" destOrd="0" presId="urn:microsoft.com/office/officeart/2005/8/layout/hierarchy4"/>
    <dgm:cxn modelId="{57257A75-011C-4CA7-8321-D3CCAD193F2C}" type="presParOf" srcId="{6C052896-8D59-47EB-8A7A-BC9CB046C0C5}" destId="{86DD3B53-2835-417A-A071-C5319547B143}" srcOrd="2" destOrd="0" presId="urn:microsoft.com/office/officeart/2005/8/layout/hierarchy4"/>
    <dgm:cxn modelId="{C98165D5-777C-4224-AAA6-9520F332F024}" type="presParOf" srcId="{86DD3B53-2835-417A-A071-C5319547B143}" destId="{CF0EE7D9-EF17-456A-A84D-20CF43664881}" srcOrd="0" destOrd="0" presId="urn:microsoft.com/office/officeart/2005/8/layout/hierarchy4"/>
    <dgm:cxn modelId="{1F1C23BB-CB5A-4F78-869C-DE07D13E3DC5}" type="presParOf" srcId="{CF0EE7D9-EF17-456A-A84D-20CF43664881}" destId="{64FE1B8A-C9B7-4333-87B1-0B5826B511E2}" srcOrd="0" destOrd="0" presId="urn:microsoft.com/office/officeart/2005/8/layout/hierarchy4"/>
    <dgm:cxn modelId="{312AD414-8194-4951-A170-7D5E4EB128B0}" type="presParOf" srcId="{CF0EE7D9-EF17-456A-A84D-20CF43664881}" destId="{17CFFE1F-4B55-401A-9C04-E4C03A694712}" srcOrd="1" destOrd="0" presId="urn:microsoft.com/office/officeart/2005/8/layout/hierarchy4"/>
    <dgm:cxn modelId="{4CABC914-EB65-4048-A2F9-632408709ED4}" type="presParOf" srcId="{CF0EE7D9-EF17-456A-A84D-20CF43664881}" destId="{473826BB-D029-4EE9-A09B-FE7B4F3F3DE5}" srcOrd="2" destOrd="0" presId="urn:microsoft.com/office/officeart/2005/8/layout/hierarchy4"/>
    <dgm:cxn modelId="{B7D418CD-4188-4BCC-9123-D732DB6C5856}" type="presParOf" srcId="{473826BB-D029-4EE9-A09B-FE7B4F3F3DE5}" destId="{46028366-F07C-4B87-AD3F-8C57533FBD1A}" srcOrd="0" destOrd="0" presId="urn:microsoft.com/office/officeart/2005/8/layout/hierarchy4"/>
    <dgm:cxn modelId="{E2B157A9-FC1A-4890-A0EA-369DF5FDCF03}" type="presParOf" srcId="{46028366-F07C-4B87-AD3F-8C57533FBD1A}" destId="{1788805A-FE75-45E3-BB8A-FAF114F0BF31}" srcOrd="0" destOrd="0" presId="urn:microsoft.com/office/officeart/2005/8/layout/hierarchy4"/>
    <dgm:cxn modelId="{4BEF1138-6DC6-4D3F-8921-7265859B8F00}" type="presParOf" srcId="{46028366-F07C-4B87-AD3F-8C57533FBD1A}" destId="{BC9EAD17-F31A-4F54-BF85-48B300C28EAA}" srcOrd="1" destOrd="0" presId="urn:microsoft.com/office/officeart/2005/8/layout/hierarchy4"/>
    <dgm:cxn modelId="{A76FCF72-4615-43A4-AD3E-7AB59DD602E7}" type="presParOf" srcId="{46028366-F07C-4B87-AD3F-8C57533FBD1A}" destId="{0F2AAE0D-13D2-4486-A318-D1022BD6E4AA}" srcOrd="2" destOrd="0" presId="urn:microsoft.com/office/officeart/2005/8/layout/hierarchy4"/>
    <dgm:cxn modelId="{05307994-6C22-4845-ADB1-EC3B4451FA8F}" type="presParOf" srcId="{0F2AAE0D-13D2-4486-A318-D1022BD6E4AA}" destId="{0C2B5C55-CE51-4CB6-9AA0-14E4F07F850C}" srcOrd="0" destOrd="0" presId="urn:microsoft.com/office/officeart/2005/8/layout/hierarchy4"/>
    <dgm:cxn modelId="{6DACF5EF-1A71-425B-8CF9-0C438E5A06BF}" type="presParOf" srcId="{0C2B5C55-CE51-4CB6-9AA0-14E4F07F850C}" destId="{F2380F11-9FB1-45D7-A4AF-C53B90FE681C}" srcOrd="0" destOrd="0" presId="urn:microsoft.com/office/officeart/2005/8/layout/hierarchy4"/>
    <dgm:cxn modelId="{97CBEA66-EDDE-4842-A9F5-B1A834E31651}" type="presParOf" srcId="{0C2B5C55-CE51-4CB6-9AA0-14E4F07F850C}" destId="{FA3977F4-AD92-491B-A8B3-80A92694F85D}" srcOrd="1" destOrd="0" presId="urn:microsoft.com/office/officeart/2005/8/layout/hierarchy4"/>
    <dgm:cxn modelId="{32D70922-267E-4D34-8D60-4DA3BD462FA6}" type="presParOf" srcId="{07FC7FB0-64E0-4A30-AB30-7CBA984C0A44}" destId="{3018EB44-CC30-4AA5-A371-328E3F8C0159}" srcOrd="1" destOrd="0" presId="urn:microsoft.com/office/officeart/2005/8/layout/hierarchy4"/>
    <dgm:cxn modelId="{906B8F3A-919C-4501-BFF3-1BD1CF437A30}" type="presParOf" srcId="{07FC7FB0-64E0-4A30-AB30-7CBA984C0A44}" destId="{367D22B4-DFE5-4B5B-B23D-78C924C94C4C}" srcOrd="2" destOrd="0" presId="urn:microsoft.com/office/officeart/2005/8/layout/hierarchy4"/>
    <dgm:cxn modelId="{11A8F786-7899-41D3-91E3-7FA947BFC9E4}" type="presParOf" srcId="{367D22B4-DFE5-4B5B-B23D-78C924C94C4C}" destId="{2BF0BC97-A006-4943-9F61-99D88ECF6E2B}" srcOrd="0" destOrd="0" presId="urn:microsoft.com/office/officeart/2005/8/layout/hierarchy4"/>
    <dgm:cxn modelId="{A9333049-84BB-4084-9515-3305AB6115AC}" type="presParOf" srcId="{367D22B4-DFE5-4B5B-B23D-78C924C94C4C}" destId="{3E2E2634-AF57-43BE-A7EE-F2C568568CB8}" srcOrd="1" destOrd="0" presId="urn:microsoft.com/office/officeart/2005/8/layout/hierarchy4"/>
    <dgm:cxn modelId="{BBAC2805-69F4-4F4C-B15D-89CE70260ACE}" type="presParOf" srcId="{367D22B4-DFE5-4B5B-B23D-78C924C94C4C}" destId="{C956D3FF-44F2-4F3B-9AA1-E7B38D723E35}" srcOrd="2" destOrd="0" presId="urn:microsoft.com/office/officeart/2005/8/layout/hierarchy4"/>
    <dgm:cxn modelId="{AE45CECA-7E9B-4B97-ACFD-AEF636BFF16B}" type="presParOf" srcId="{C956D3FF-44F2-4F3B-9AA1-E7B38D723E35}" destId="{DE6752E6-CF0B-4EA4-9F7E-504D24A0B4D3}" srcOrd="0" destOrd="0" presId="urn:microsoft.com/office/officeart/2005/8/layout/hierarchy4"/>
    <dgm:cxn modelId="{C9065D46-32CF-4AF2-8F94-3440C9E95592}" type="presParOf" srcId="{DE6752E6-CF0B-4EA4-9F7E-504D24A0B4D3}" destId="{B3CEE985-EC67-4667-A819-1B990EB202C2}" srcOrd="0" destOrd="0" presId="urn:microsoft.com/office/officeart/2005/8/layout/hierarchy4"/>
    <dgm:cxn modelId="{790E714C-9411-4A49-BA16-D732F90F6662}" type="presParOf" srcId="{DE6752E6-CF0B-4EA4-9F7E-504D24A0B4D3}" destId="{836D5513-5A1F-462A-B94B-F4A2F049EB69}" srcOrd="1" destOrd="0" presId="urn:microsoft.com/office/officeart/2005/8/layout/hierarchy4"/>
    <dgm:cxn modelId="{D5AA0E90-6D8D-4E24-B414-8A155E2154A2}" type="presParOf" srcId="{DE6752E6-CF0B-4EA4-9F7E-504D24A0B4D3}" destId="{C348282D-D388-4344-909B-C13E2CBBF33D}" srcOrd="2" destOrd="0" presId="urn:microsoft.com/office/officeart/2005/8/layout/hierarchy4"/>
    <dgm:cxn modelId="{EF5A5B1A-CFE1-4E7F-B05A-BD8AF6DCE3D7}" type="presParOf" srcId="{C348282D-D388-4344-909B-C13E2CBBF33D}" destId="{801D0CC0-3903-47F2-B316-789DC6DAA4C0}" srcOrd="0" destOrd="0" presId="urn:microsoft.com/office/officeart/2005/8/layout/hierarchy4"/>
    <dgm:cxn modelId="{675FB10E-C148-4573-9A6A-57C20B72AEFD}" type="presParOf" srcId="{801D0CC0-3903-47F2-B316-789DC6DAA4C0}" destId="{F212A1BB-0672-4C4F-A7CA-AFE8E51BE20E}" srcOrd="0" destOrd="0" presId="urn:microsoft.com/office/officeart/2005/8/layout/hierarchy4"/>
    <dgm:cxn modelId="{3B6B804F-8EF9-41F6-BC9C-DE35E69DCEF9}" type="presParOf" srcId="{801D0CC0-3903-47F2-B316-789DC6DAA4C0}" destId="{C2B579C6-1DCE-496C-A3C8-A14F6586359F}" srcOrd="1" destOrd="0" presId="urn:microsoft.com/office/officeart/2005/8/layout/hierarchy4"/>
    <dgm:cxn modelId="{25A48B50-69B3-4A85-B509-8ECF49472336}" type="presParOf" srcId="{801D0CC0-3903-47F2-B316-789DC6DAA4C0}" destId="{2E0155A5-6265-4B0D-89D6-ACD2B052DB64}" srcOrd="2" destOrd="0" presId="urn:microsoft.com/office/officeart/2005/8/layout/hierarchy4"/>
    <dgm:cxn modelId="{AABFB259-88EE-4D79-A517-CD0D7AC85603}" type="presParOf" srcId="{2E0155A5-6265-4B0D-89D6-ACD2B052DB64}" destId="{FC5E1A9A-D0B5-4E4C-87A6-46F08DD1E38D}" srcOrd="0" destOrd="0" presId="urn:microsoft.com/office/officeart/2005/8/layout/hierarchy4"/>
    <dgm:cxn modelId="{DBC0308D-AAF5-4911-B2D4-678A31438B39}" type="presParOf" srcId="{FC5E1A9A-D0B5-4E4C-87A6-46F08DD1E38D}" destId="{62C9F159-2F89-4F12-8825-84C9E117558C}" srcOrd="0" destOrd="0" presId="urn:microsoft.com/office/officeart/2005/8/layout/hierarchy4"/>
    <dgm:cxn modelId="{B55BF9E2-D415-4BB2-8154-2150675F3B6D}" type="presParOf" srcId="{FC5E1A9A-D0B5-4E4C-87A6-46F08DD1E38D}" destId="{89BE9D0B-4E41-48F9-AD28-FDF7B2EAB30C}" srcOrd="1" destOrd="0" presId="urn:microsoft.com/office/officeart/2005/8/layout/hierarchy4"/>
    <dgm:cxn modelId="{A9960DE4-6DD3-41B0-B0AD-B23242E64DBE}" type="presParOf" srcId="{07FC7FB0-64E0-4A30-AB30-7CBA984C0A44}" destId="{96242A69-B708-4853-BA8F-6A77B6D15814}" srcOrd="3" destOrd="0" presId="urn:microsoft.com/office/officeart/2005/8/layout/hierarchy4"/>
    <dgm:cxn modelId="{CB269FBA-CEE5-44A9-8ADB-01075CC6F236}" type="presParOf" srcId="{07FC7FB0-64E0-4A30-AB30-7CBA984C0A44}" destId="{2C5035B3-EE83-42D1-95D0-6E08664B7BCB}" srcOrd="4" destOrd="0" presId="urn:microsoft.com/office/officeart/2005/8/layout/hierarchy4"/>
    <dgm:cxn modelId="{B3BAE694-57E1-4FB3-8A3D-87EBCDABECF5}" type="presParOf" srcId="{2C5035B3-EE83-42D1-95D0-6E08664B7BCB}" destId="{4A4C0BD3-7458-427A-A465-0F7F4F2A34AC}" srcOrd="0" destOrd="0" presId="urn:microsoft.com/office/officeart/2005/8/layout/hierarchy4"/>
    <dgm:cxn modelId="{C77DDA90-7B68-45BD-938E-FBC11D45E6AD}" type="presParOf" srcId="{2C5035B3-EE83-42D1-95D0-6E08664B7BCB}" destId="{71C171EA-93CC-4CBA-BAC1-13CEB624DCEA}" srcOrd="1" destOrd="0" presId="urn:microsoft.com/office/officeart/2005/8/layout/hierarchy4"/>
    <dgm:cxn modelId="{06881486-5563-448A-8CFB-DB6FBD81ACFC}" type="presParOf" srcId="{2C5035B3-EE83-42D1-95D0-6E08664B7BCB}" destId="{C3CDF442-7B21-4B06-B8B8-FFD3A969417E}" srcOrd="2" destOrd="0" presId="urn:microsoft.com/office/officeart/2005/8/layout/hierarchy4"/>
    <dgm:cxn modelId="{DF03E52E-4678-495A-AF97-25186B777155}" type="presParOf" srcId="{C3CDF442-7B21-4B06-B8B8-FFD3A969417E}" destId="{64558A42-F872-48E6-BA9F-3EDAFCA76A63}" srcOrd="0" destOrd="0" presId="urn:microsoft.com/office/officeart/2005/8/layout/hierarchy4"/>
    <dgm:cxn modelId="{32B50301-F346-4557-AB5B-88ACDC9535D8}" type="presParOf" srcId="{64558A42-F872-48E6-BA9F-3EDAFCA76A63}" destId="{F78253C3-FCF6-4977-BD04-DD61FCE2441D}" srcOrd="0" destOrd="0" presId="urn:microsoft.com/office/officeart/2005/8/layout/hierarchy4"/>
    <dgm:cxn modelId="{6468A031-03A3-4888-A0A7-D44BE64844CF}" type="presParOf" srcId="{64558A42-F872-48E6-BA9F-3EDAFCA76A63}" destId="{A3805A5A-39C4-4B7E-AF68-E5B226F2262C}" srcOrd="1" destOrd="0" presId="urn:microsoft.com/office/officeart/2005/8/layout/hierarchy4"/>
    <dgm:cxn modelId="{403AD976-716F-49AA-B645-1A1AEF272497}" type="presParOf" srcId="{64558A42-F872-48E6-BA9F-3EDAFCA76A63}" destId="{C73F16A2-216D-4136-8400-79360460EC1B}" srcOrd="2" destOrd="0" presId="urn:microsoft.com/office/officeart/2005/8/layout/hierarchy4"/>
    <dgm:cxn modelId="{C7FCFB19-5224-4E9C-9282-3B6C4DCD84B5}" type="presParOf" srcId="{C73F16A2-216D-4136-8400-79360460EC1B}" destId="{9D4F8C90-4FC5-40E0-828D-3ACAEC5B1B5A}" srcOrd="0" destOrd="0" presId="urn:microsoft.com/office/officeart/2005/8/layout/hierarchy4"/>
    <dgm:cxn modelId="{4EAC3153-F273-466C-920B-A02B41023001}" type="presParOf" srcId="{9D4F8C90-4FC5-40E0-828D-3ACAEC5B1B5A}" destId="{E5D3382F-FF29-4473-BA77-2346994A625A}" srcOrd="0" destOrd="0" presId="urn:microsoft.com/office/officeart/2005/8/layout/hierarchy4"/>
    <dgm:cxn modelId="{7FAA17EC-C2A4-4074-AAF1-1D425AD61669}" type="presParOf" srcId="{9D4F8C90-4FC5-40E0-828D-3ACAEC5B1B5A}" destId="{0D48F20E-F505-4574-8122-4F30F2ED48FF}" srcOrd="1" destOrd="0" presId="urn:microsoft.com/office/officeart/2005/8/layout/hierarchy4"/>
    <dgm:cxn modelId="{227139A8-F77E-457B-9ACC-0999B9CB33A3}" type="presParOf" srcId="{9D4F8C90-4FC5-40E0-828D-3ACAEC5B1B5A}" destId="{EF0D8978-A159-419F-9D74-73A0D5FAADD2}" srcOrd="2" destOrd="0" presId="urn:microsoft.com/office/officeart/2005/8/layout/hierarchy4"/>
    <dgm:cxn modelId="{09D13B66-76AD-40FD-8883-ADB017BB7A24}" type="presParOf" srcId="{EF0D8978-A159-419F-9D74-73A0D5FAADD2}" destId="{F8F3F6AB-B2B5-4DA2-9537-5E42DF5FEB5E}" srcOrd="0" destOrd="0" presId="urn:microsoft.com/office/officeart/2005/8/layout/hierarchy4"/>
    <dgm:cxn modelId="{84860520-8BC5-4C2F-8832-0B37A8F7AA50}" type="presParOf" srcId="{F8F3F6AB-B2B5-4DA2-9537-5E42DF5FEB5E}" destId="{F2B5418C-D97E-4E70-9152-D81C9FD34DEC}" srcOrd="0" destOrd="0" presId="urn:microsoft.com/office/officeart/2005/8/layout/hierarchy4"/>
    <dgm:cxn modelId="{3C9A67C7-06EB-4DC8-9F5E-230100E30C7C}" type="presParOf" srcId="{F8F3F6AB-B2B5-4DA2-9537-5E42DF5FEB5E}" destId="{6E17FBEA-7D89-4C51-9E8F-6DA8990DEC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64C2B-B747-49C8-BE73-591CD3990B33}">
      <dsp:nvSpPr>
        <dsp:cNvPr id="0" name=""/>
        <dsp:cNvSpPr/>
      </dsp:nvSpPr>
      <dsp:spPr>
        <a:xfrm>
          <a:off x="1873419" y="762507"/>
          <a:ext cx="1021534" cy="10215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A23C05-CF7C-41DC-9395-5F84FFFE1031}">
      <dsp:nvSpPr>
        <dsp:cNvPr id="0" name=""/>
        <dsp:cNvSpPr/>
      </dsp:nvSpPr>
      <dsp:spPr>
        <a:xfrm>
          <a:off x="1745727" y="0"/>
          <a:ext cx="1276917" cy="6955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>
                  <a:lumMod val="50000"/>
                </a:schemeClr>
              </a:solidFill>
            </a:rPr>
            <a:t>Sanayide Verimlilik ve Rekabetçilik</a:t>
          </a:r>
          <a:endParaRPr lang="tr-TR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745727" y="0"/>
        <a:ext cx="1276917" cy="695597"/>
      </dsp:txXfrm>
    </dsp:sp>
    <dsp:sp modelId="{EE554FF3-0470-447F-8579-B3F2A1C424AC}">
      <dsp:nvSpPr>
        <dsp:cNvPr id="0" name=""/>
        <dsp:cNvSpPr/>
      </dsp:nvSpPr>
      <dsp:spPr>
        <a:xfrm>
          <a:off x="2204992" y="953961"/>
          <a:ext cx="1021534" cy="1021534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D66A86-4671-4326-B21C-59ADB8B9617D}">
      <dsp:nvSpPr>
        <dsp:cNvPr id="0" name=""/>
        <dsp:cNvSpPr/>
      </dsp:nvSpPr>
      <dsp:spPr>
        <a:xfrm>
          <a:off x="3302290" y="662473"/>
          <a:ext cx="1210092" cy="7618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7030A0"/>
              </a:solidFill>
            </a:rPr>
            <a:t>Sosyal Kalkınma ve İstihdam</a:t>
          </a:r>
          <a:endParaRPr lang="tr-TR" sz="1600" b="1" kern="1200" dirty="0">
            <a:solidFill>
              <a:srgbClr val="7030A0"/>
            </a:solidFill>
          </a:endParaRPr>
        </a:p>
      </dsp:txBody>
      <dsp:txXfrm>
        <a:off x="3302290" y="662473"/>
        <a:ext cx="1210092" cy="761844"/>
      </dsp:txXfrm>
    </dsp:sp>
    <dsp:sp modelId="{105B4293-B981-46AD-B0CF-680BEB5871B9}">
      <dsp:nvSpPr>
        <dsp:cNvPr id="0" name=""/>
        <dsp:cNvSpPr/>
      </dsp:nvSpPr>
      <dsp:spPr>
        <a:xfrm>
          <a:off x="2204992" y="1336871"/>
          <a:ext cx="1021534" cy="1021534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A5AC0E-C794-48DA-83A5-20707CB31335}">
      <dsp:nvSpPr>
        <dsp:cNvPr id="0" name=""/>
        <dsp:cNvSpPr/>
      </dsp:nvSpPr>
      <dsp:spPr>
        <a:xfrm>
          <a:off x="3102110" y="1798615"/>
          <a:ext cx="1610451" cy="851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00B050"/>
              </a:solidFill>
            </a:rPr>
            <a:t>Sürdürülebilir Çevre ve Enerji</a:t>
          </a:r>
          <a:endParaRPr lang="tr-TR" sz="1600" b="1" kern="1200" dirty="0">
            <a:solidFill>
              <a:srgbClr val="00B050"/>
            </a:solidFill>
          </a:endParaRPr>
        </a:p>
      </dsp:txBody>
      <dsp:txXfrm>
        <a:off x="3102110" y="1798615"/>
        <a:ext cx="1610451" cy="851278"/>
      </dsp:txXfrm>
    </dsp:sp>
    <dsp:sp modelId="{8A225C2E-55F9-4B0B-9DE0-95B5E9497E04}">
      <dsp:nvSpPr>
        <dsp:cNvPr id="0" name=""/>
        <dsp:cNvSpPr/>
      </dsp:nvSpPr>
      <dsp:spPr>
        <a:xfrm>
          <a:off x="1873419" y="1528657"/>
          <a:ext cx="1021534" cy="1021534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BC8A78-7A08-4264-B412-221B59EF6AD7}">
      <dsp:nvSpPr>
        <dsp:cNvPr id="0" name=""/>
        <dsp:cNvSpPr/>
      </dsp:nvSpPr>
      <dsp:spPr>
        <a:xfrm>
          <a:off x="1512166" y="2616770"/>
          <a:ext cx="1744039" cy="6955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accent3">
                  <a:lumMod val="75000"/>
                </a:schemeClr>
              </a:solidFill>
            </a:rPr>
            <a:t>Tarımda Verimlilik ve Kırsal Kalkınma</a:t>
          </a:r>
          <a:endParaRPr lang="tr-TR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512166" y="2616770"/>
        <a:ext cx="1744039" cy="695597"/>
      </dsp:txXfrm>
    </dsp:sp>
    <dsp:sp modelId="{5028ACFB-FE66-41A0-AC78-EF5931170A6A}">
      <dsp:nvSpPr>
        <dsp:cNvPr id="0" name=""/>
        <dsp:cNvSpPr/>
      </dsp:nvSpPr>
      <dsp:spPr>
        <a:xfrm>
          <a:off x="1541846" y="1336871"/>
          <a:ext cx="1021534" cy="1021534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CE556E-CF7A-46CF-993F-C011C746CB2B}">
      <dsp:nvSpPr>
        <dsp:cNvPr id="0" name=""/>
        <dsp:cNvSpPr/>
      </dsp:nvSpPr>
      <dsp:spPr>
        <a:xfrm>
          <a:off x="255989" y="1798615"/>
          <a:ext cx="1210092" cy="851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accent6">
                  <a:lumMod val="75000"/>
                </a:schemeClr>
              </a:solidFill>
            </a:rPr>
            <a:t>Turizmde Çeşitlilik</a:t>
          </a:r>
          <a:endParaRPr lang="tr-TR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55989" y="1798615"/>
        <a:ext cx="1210092" cy="851278"/>
      </dsp:txXfrm>
    </dsp:sp>
    <dsp:sp modelId="{53202FC1-06B6-4335-BF3C-BDBBE1EA5921}">
      <dsp:nvSpPr>
        <dsp:cNvPr id="0" name=""/>
        <dsp:cNvSpPr/>
      </dsp:nvSpPr>
      <dsp:spPr>
        <a:xfrm>
          <a:off x="1541846" y="953961"/>
          <a:ext cx="1021534" cy="102153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FB1B7A-7F31-4B26-91F8-B4FE9120E6A0}">
      <dsp:nvSpPr>
        <dsp:cNvPr id="0" name=""/>
        <dsp:cNvSpPr/>
      </dsp:nvSpPr>
      <dsp:spPr>
        <a:xfrm>
          <a:off x="255989" y="662473"/>
          <a:ext cx="1210092" cy="8512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accent2">
                  <a:lumMod val="75000"/>
                </a:schemeClr>
              </a:solidFill>
            </a:rPr>
            <a:t>Ulaşım ve Lojistik</a:t>
          </a:r>
          <a:endParaRPr lang="tr-TR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55989" y="662473"/>
        <a:ext cx="1210092" cy="851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3EBB3-1E1B-4AC9-AA36-2D2DA18294C5}">
      <dsp:nvSpPr>
        <dsp:cNvPr id="0" name=""/>
        <dsp:cNvSpPr/>
      </dsp:nvSpPr>
      <dsp:spPr>
        <a:xfrm>
          <a:off x="917" y="3386"/>
          <a:ext cx="7991053" cy="1512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>
              <a:latin typeface="Calibri"/>
              <a:ea typeface="+mn-ea"/>
              <a:cs typeface="+mn-cs"/>
            </a:rPr>
            <a:t>DESTEKLER</a:t>
          </a:r>
          <a:endParaRPr lang="tr-TR" sz="4000" b="1" kern="1200" dirty="0">
            <a:latin typeface="Calibri"/>
            <a:ea typeface="+mn-ea"/>
            <a:cs typeface="+mn-cs"/>
          </a:endParaRPr>
        </a:p>
      </dsp:txBody>
      <dsp:txXfrm>
        <a:off x="45213" y="47682"/>
        <a:ext cx="7902461" cy="1423786"/>
      </dsp:txXfrm>
    </dsp:sp>
    <dsp:sp modelId="{E2ED15A4-16AF-425F-94C3-20B189388389}">
      <dsp:nvSpPr>
        <dsp:cNvPr id="0" name=""/>
        <dsp:cNvSpPr/>
      </dsp:nvSpPr>
      <dsp:spPr>
        <a:xfrm>
          <a:off x="917" y="1656078"/>
          <a:ext cx="6328423" cy="15123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/>
              <a:ea typeface="+mn-ea"/>
              <a:cs typeface="+mn-cs"/>
            </a:rPr>
            <a:t>Mali Destekler</a:t>
          </a:r>
          <a:endParaRPr lang="tr-TR" sz="2400" b="1" kern="1200" dirty="0">
            <a:latin typeface="Calibri"/>
            <a:ea typeface="+mn-ea"/>
            <a:cs typeface="+mn-cs"/>
          </a:endParaRPr>
        </a:p>
      </dsp:txBody>
      <dsp:txXfrm>
        <a:off x="45213" y="1700374"/>
        <a:ext cx="6239831" cy="1423786"/>
      </dsp:txXfrm>
    </dsp:sp>
    <dsp:sp modelId="{EB588ED5-CCB7-4AFA-ACEE-F0E02CBC5204}">
      <dsp:nvSpPr>
        <dsp:cNvPr id="0" name=""/>
        <dsp:cNvSpPr/>
      </dsp:nvSpPr>
      <dsp:spPr>
        <a:xfrm>
          <a:off x="917" y="3308770"/>
          <a:ext cx="1533791" cy="1512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latin typeface="Calibri"/>
              <a:ea typeface="+mn-ea"/>
              <a:cs typeface="+mn-cs"/>
            </a:rPr>
            <a:t>Proje Teklif Çağrısı</a:t>
          </a:r>
          <a:endParaRPr lang="tr-TR" sz="2000" b="1" kern="1200" dirty="0">
            <a:latin typeface="Calibri"/>
            <a:ea typeface="+mn-ea"/>
            <a:cs typeface="+mn-cs"/>
          </a:endParaRPr>
        </a:p>
      </dsp:txBody>
      <dsp:txXfrm>
        <a:off x="45213" y="3353066"/>
        <a:ext cx="1445199" cy="1423786"/>
      </dsp:txXfrm>
    </dsp:sp>
    <dsp:sp modelId="{3F6B7EDB-88DE-4DA7-A319-713F8E01C8DA}">
      <dsp:nvSpPr>
        <dsp:cNvPr id="0" name=""/>
        <dsp:cNvSpPr/>
      </dsp:nvSpPr>
      <dsp:spPr>
        <a:xfrm>
          <a:off x="1599127" y="3308770"/>
          <a:ext cx="1533791" cy="1512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/>
              <a:ea typeface="+mn-ea"/>
              <a:cs typeface="+mn-cs"/>
            </a:rPr>
            <a:t>Doğrudan Faaliyet Desteği</a:t>
          </a:r>
          <a:endParaRPr lang="tr-TR" sz="2000" b="1" kern="1200" dirty="0">
            <a:latin typeface="Calibri"/>
            <a:ea typeface="+mn-ea"/>
            <a:cs typeface="+mn-cs"/>
          </a:endParaRPr>
        </a:p>
      </dsp:txBody>
      <dsp:txXfrm>
        <a:off x="1643423" y="3353066"/>
        <a:ext cx="1445199" cy="1423786"/>
      </dsp:txXfrm>
    </dsp:sp>
    <dsp:sp modelId="{C61B062D-2A54-4FC9-90A9-D0A80CA73F36}">
      <dsp:nvSpPr>
        <dsp:cNvPr id="0" name=""/>
        <dsp:cNvSpPr/>
      </dsp:nvSpPr>
      <dsp:spPr>
        <a:xfrm>
          <a:off x="3197338" y="3308770"/>
          <a:ext cx="1533791" cy="1512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alibri"/>
              <a:ea typeface="+mn-ea"/>
              <a:cs typeface="+mn-cs"/>
            </a:rPr>
            <a:t>Güdümlü Proje Desteği</a:t>
          </a:r>
          <a:endParaRPr lang="tr-TR" sz="2000" b="1" kern="1200" dirty="0">
            <a:latin typeface="Calibri"/>
            <a:ea typeface="+mn-ea"/>
            <a:cs typeface="+mn-cs"/>
          </a:endParaRPr>
        </a:p>
      </dsp:txBody>
      <dsp:txXfrm>
        <a:off x="3241634" y="3353066"/>
        <a:ext cx="1445199" cy="1423786"/>
      </dsp:txXfrm>
    </dsp:sp>
    <dsp:sp modelId="{0E2C3DAD-3E64-42F1-8018-944B9CE79EA2}">
      <dsp:nvSpPr>
        <dsp:cNvPr id="0" name=""/>
        <dsp:cNvSpPr/>
      </dsp:nvSpPr>
      <dsp:spPr>
        <a:xfrm>
          <a:off x="4795549" y="3308770"/>
          <a:ext cx="1533791" cy="1512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latin typeface="Calibri"/>
              <a:ea typeface="+mn-ea"/>
              <a:cs typeface="+mn-cs"/>
            </a:rPr>
            <a:t>Faiz ve Faizsiz Kredi Desteği</a:t>
          </a:r>
          <a:endParaRPr lang="tr-TR" sz="2000" b="1" kern="1200" dirty="0">
            <a:latin typeface="Calibri"/>
            <a:ea typeface="+mn-ea"/>
            <a:cs typeface="+mn-cs"/>
          </a:endParaRPr>
        </a:p>
      </dsp:txBody>
      <dsp:txXfrm>
        <a:off x="4839845" y="3353066"/>
        <a:ext cx="1445199" cy="1423786"/>
      </dsp:txXfrm>
    </dsp:sp>
    <dsp:sp modelId="{CF2A8213-A889-4028-BFD8-B5CDE33E5A5D}">
      <dsp:nvSpPr>
        <dsp:cNvPr id="0" name=""/>
        <dsp:cNvSpPr/>
      </dsp:nvSpPr>
      <dsp:spPr>
        <a:xfrm>
          <a:off x="6458179" y="1656078"/>
          <a:ext cx="1533791" cy="15123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Calibri"/>
              <a:ea typeface="+mn-ea"/>
              <a:cs typeface="+mn-cs"/>
            </a:rPr>
            <a:t>Teknik Destekler</a:t>
          </a:r>
          <a:endParaRPr lang="tr-TR" sz="2400" b="1" kern="1200" dirty="0">
            <a:latin typeface="Calibri"/>
            <a:ea typeface="+mn-ea"/>
            <a:cs typeface="+mn-cs"/>
          </a:endParaRPr>
        </a:p>
      </dsp:txBody>
      <dsp:txXfrm>
        <a:off x="6502475" y="1700374"/>
        <a:ext cx="1445199" cy="1423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BE807-B764-4F80-BD39-940A916B283D}">
      <dsp:nvSpPr>
        <dsp:cNvPr id="0" name=""/>
        <dsp:cNvSpPr/>
      </dsp:nvSpPr>
      <dsp:spPr>
        <a:xfrm>
          <a:off x="4372" y="0"/>
          <a:ext cx="5918209" cy="8072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Toplam Bütçe: 12.000.000 TL</a:t>
          </a:r>
          <a:endParaRPr lang="tr-TR" sz="2800" kern="1200" dirty="0"/>
        </a:p>
      </dsp:txBody>
      <dsp:txXfrm>
        <a:off x="28015" y="23643"/>
        <a:ext cx="5870923" cy="759952"/>
      </dsp:txXfrm>
    </dsp:sp>
    <dsp:sp modelId="{8341E7C8-0989-4360-AE65-D5E6053F11A0}">
      <dsp:nvSpPr>
        <dsp:cNvPr id="0" name=""/>
        <dsp:cNvSpPr/>
      </dsp:nvSpPr>
      <dsp:spPr>
        <a:xfrm>
          <a:off x="2186" y="885222"/>
          <a:ext cx="2839831" cy="807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Kar Amacı Güden Kuruluşlar</a:t>
          </a:r>
          <a:endParaRPr lang="tr-TR" sz="2000" b="1" kern="1200" dirty="0"/>
        </a:p>
      </dsp:txBody>
      <dsp:txXfrm>
        <a:off x="25829" y="908865"/>
        <a:ext cx="2792545" cy="759952"/>
      </dsp:txXfrm>
    </dsp:sp>
    <dsp:sp modelId="{1E0746F7-2C65-4199-86F0-D64D04ED3079}">
      <dsp:nvSpPr>
        <dsp:cNvPr id="0" name=""/>
        <dsp:cNvSpPr/>
      </dsp:nvSpPr>
      <dsp:spPr>
        <a:xfrm>
          <a:off x="2186" y="1769790"/>
          <a:ext cx="2839831" cy="807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8.000.000 </a:t>
          </a:r>
          <a:r>
            <a:rPr lang="tr-TR" sz="2000" b="1" kern="1200" dirty="0" smtClean="0"/>
            <a:t>TL</a:t>
          </a:r>
          <a:endParaRPr lang="tr-TR" sz="2000" b="1" kern="1200" dirty="0"/>
        </a:p>
      </dsp:txBody>
      <dsp:txXfrm>
        <a:off x="25829" y="1793433"/>
        <a:ext cx="2792545" cy="759952"/>
      </dsp:txXfrm>
    </dsp:sp>
    <dsp:sp modelId="{F2380F11-9FB1-45D7-A4AF-C53B90FE681C}">
      <dsp:nvSpPr>
        <dsp:cNvPr id="0" name=""/>
        <dsp:cNvSpPr/>
      </dsp:nvSpPr>
      <dsp:spPr>
        <a:xfrm>
          <a:off x="2186" y="2654358"/>
          <a:ext cx="2839831" cy="807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38 Proje</a:t>
          </a:r>
          <a:endParaRPr lang="tr-TR" sz="1600" b="1" kern="1200" dirty="0"/>
        </a:p>
      </dsp:txBody>
      <dsp:txXfrm>
        <a:off x="25829" y="2678001"/>
        <a:ext cx="2792545" cy="759952"/>
      </dsp:txXfrm>
    </dsp:sp>
    <dsp:sp modelId="{F7C89A6E-0830-4CF3-90FA-6F419A4A0208}">
      <dsp:nvSpPr>
        <dsp:cNvPr id="0" name=""/>
        <dsp:cNvSpPr/>
      </dsp:nvSpPr>
      <dsp:spPr>
        <a:xfrm>
          <a:off x="3080563" y="885222"/>
          <a:ext cx="2839831" cy="80723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Kar Amacı Gütmeyen Kuruluşlar</a:t>
          </a:r>
          <a:endParaRPr lang="tr-TR" sz="2000" b="1" kern="1200" dirty="0"/>
        </a:p>
      </dsp:txBody>
      <dsp:txXfrm>
        <a:off x="3104206" y="908865"/>
        <a:ext cx="2792545" cy="759952"/>
      </dsp:txXfrm>
    </dsp:sp>
    <dsp:sp modelId="{D436716C-7C37-4236-A41B-493937CF4D63}">
      <dsp:nvSpPr>
        <dsp:cNvPr id="0" name=""/>
        <dsp:cNvSpPr/>
      </dsp:nvSpPr>
      <dsp:spPr>
        <a:xfrm>
          <a:off x="3080563" y="1769790"/>
          <a:ext cx="2839831" cy="80723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4.000.000 TL</a:t>
          </a:r>
          <a:endParaRPr lang="tr-TR" sz="2000" b="1" kern="1200" dirty="0"/>
        </a:p>
      </dsp:txBody>
      <dsp:txXfrm>
        <a:off x="3104206" y="1793433"/>
        <a:ext cx="2792545" cy="759952"/>
      </dsp:txXfrm>
    </dsp:sp>
    <dsp:sp modelId="{62C9F159-2F89-4F12-8825-84C9E117558C}">
      <dsp:nvSpPr>
        <dsp:cNvPr id="0" name=""/>
        <dsp:cNvSpPr/>
      </dsp:nvSpPr>
      <dsp:spPr>
        <a:xfrm>
          <a:off x="3080563" y="2654358"/>
          <a:ext cx="2839831" cy="80723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27 Proje</a:t>
          </a:r>
          <a:endParaRPr lang="tr-TR" sz="1600" b="1" kern="1200" dirty="0"/>
        </a:p>
      </dsp:txBody>
      <dsp:txXfrm>
        <a:off x="3104206" y="2678001"/>
        <a:ext cx="2792545" cy="759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BE807-B764-4F80-BD39-940A916B283D}">
      <dsp:nvSpPr>
        <dsp:cNvPr id="0" name=""/>
        <dsp:cNvSpPr/>
      </dsp:nvSpPr>
      <dsp:spPr>
        <a:xfrm>
          <a:off x="4256" y="0"/>
          <a:ext cx="5918325" cy="9007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Toplam Bütçe: 16.000.000 TL</a:t>
          </a:r>
          <a:endParaRPr lang="tr-TR" sz="2800" kern="1200" dirty="0"/>
        </a:p>
      </dsp:txBody>
      <dsp:txXfrm>
        <a:off x="30638" y="26382"/>
        <a:ext cx="5865561" cy="847977"/>
      </dsp:txXfrm>
    </dsp:sp>
    <dsp:sp modelId="{EF6013F3-218B-46CB-8552-F2A500148E2F}">
      <dsp:nvSpPr>
        <dsp:cNvPr id="0" name=""/>
        <dsp:cNvSpPr/>
      </dsp:nvSpPr>
      <dsp:spPr>
        <a:xfrm>
          <a:off x="2128" y="966416"/>
          <a:ext cx="1868158" cy="90074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Çevre ve Enerji</a:t>
          </a:r>
          <a:endParaRPr lang="tr-TR" sz="2400" kern="1200" dirty="0"/>
        </a:p>
      </dsp:txBody>
      <dsp:txXfrm>
        <a:off x="28510" y="992798"/>
        <a:ext cx="1815394" cy="847977"/>
      </dsp:txXfrm>
    </dsp:sp>
    <dsp:sp modelId="{64FE1B8A-C9B7-4333-87B1-0B5826B511E2}">
      <dsp:nvSpPr>
        <dsp:cNvPr id="0" name=""/>
        <dsp:cNvSpPr/>
      </dsp:nvSpPr>
      <dsp:spPr>
        <a:xfrm>
          <a:off x="2128" y="1929911"/>
          <a:ext cx="1868158" cy="9007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9.000.000 TL</a:t>
          </a:r>
          <a:endParaRPr lang="tr-TR" sz="2000" b="1" kern="1200" dirty="0"/>
        </a:p>
      </dsp:txBody>
      <dsp:txXfrm>
        <a:off x="28510" y="1956293"/>
        <a:ext cx="1815394" cy="847977"/>
      </dsp:txXfrm>
    </dsp:sp>
    <dsp:sp modelId="{1788805A-FE75-45E3-BB8A-FAF114F0BF31}">
      <dsp:nvSpPr>
        <dsp:cNvPr id="0" name=""/>
        <dsp:cNvSpPr/>
      </dsp:nvSpPr>
      <dsp:spPr>
        <a:xfrm>
          <a:off x="2128" y="2893407"/>
          <a:ext cx="1868158" cy="9007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Kar Amacı Güden ve Gütmeyen Kuruluşlar</a:t>
          </a:r>
          <a:endParaRPr lang="tr-TR" sz="1600" b="1" kern="1200" dirty="0"/>
        </a:p>
      </dsp:txBody>
      <dsp:txXfrm>
        <a:off x="28510" y="2919789"/>
        <a:ext cx="1815394" cy="847977"/>
      </dsp:txXfrm>
    </dsp:sp>
    <dsp:sp modelId="{F2380F11-9FB1-45D7-A4AF-C53B90FE681C}">
      <dsp:nvSpPr>
        <dsp:cNvPr id="0" name=""/>
        <dsp:cNvSpPr/>
      </dsp:nvSpPr>
      <dsp:spPr>
        <a:xfrm>
          <a:off x="2128" y="3856902"/>
          <a:ext cx="1868158" cy="9007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26 Proje</a:t>
          </a:r>
          <a:endParaRPr lang="tr-TR" sz="1600" b="1" kern="1200" dirty="0"/>
        </a:p>
      </dsp:txBody>
      <dsp:txXfrm>
        <a:off x="28510" y="3883284"/>
        <a:ext cx="1815394" cy="847977"/>
      </dsp:txXfrm>
    </dsp:sp>
    <dsp:sp modelId="{2BF0BC97-A006-4943-9F61-99D88ECF6E2B}">
      <dsp:nvSpPr>
        <dsp:cNvPr id="0" name=""/>
        <dsp:cNvSpPr/>
      </dsp:nvSpPr>
      <dsp:spPr>
        <a:xfrm>
          <a:off x="2027211" y="966416"/>
          <a:ext cx="1868158" cy="90074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AR-GE ve Yenilikçilik</a:t>
          </a:r>
          <a:endParaRPr lang="tr-TR" sz="2400" kern="1200" dirty="0"/>
        </a:p>
      </dsp:txBody>
      <dsp:txXfrm>
        <a:off x="2053593" y="992798"/>
        <a:ext cx="1815394" cy="847977"/>
      </dsp:txXfrm>
    </dsp:sp>
    <dsp:sp modelId="{B3CEE985-EC67-4667-A819-1B990EB202C2}">
      <dsp:nvSpPr>
        <dsp:cNvPr id="0" name=""/>
        <dsp:cNvSpPr/>
      </dsp:nvSpPr>
      <dsp:spPr>
        <a:xfrm>
          <a:off x="2027211" y="1929911"/>
          <a:ext cx="1868158" cy="90074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5.000.000 TL</a:t>
          </a:r>
          <a:endParaRPr lang="tr-TR" sz="2000" b="1" kern="1200" dirty="0"/>
        </a:p>
      </dsp:txBody>
      <dsp:txXfrm>
        <a:off x="2053593" y="1956293"/>
        <a:ext cx="1815394" cy="847977"/>
      </dsp:txXfrm>
    </dsp:sp>
    <dsp:sp modelId="{F212A1BB-0672-4C4F-A7CA-AFE8E51BE20E}">
      <dsp:nvSpPr>
        <dsp:cNvPr id="0" name=""/>
        <dsp:cNvSpPr/>
      </dsp:nvSpPr>
      <dsp:spPr>
        <a:xfrm>
          <a:off x="2027211" y="2893407"/>
          <a:ext cx="1868158" cy="90074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Kar Amacı Güden ve Gütmeyen Kuruluşlar</a:t>
          </a:r>
          <a:endParaRPr lang="tr-TR" sz="1600" b="1" kern="1200" dirty="0"/>
        </a:p>
      </dsp:txBody>
      <dsp:txXfrm>
        <a:off x="2053593" y="2919789"/>
        <a:ext cx="1815394" cy="847977"/>
      </dsp:txXfrm>
    </dsp:sp>
    <dsp:sp modelId="{62C9F159-2F89-4F12-8825-84C9E117558C}">
      <dsp:nvSpPr>
        <dsp:cNvPr id="0" name=""/>
        <dsp:cNvSpPr/>
      </dsp:nvSpPr>
      <dsp:spPr>
        <a:xfrm>
          <a:off x="2027211" y="3856902"/>
          <a:ext cx="1868158" cy="90074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24 Proje</a:t>
          </a:r>
          <a:endParaRPr lang="tr-TR" sz="1600" b="1" kern="1200" dirty="0"/>
        </a:p>
      </dsp:txBody>
      <dsp:txXfrm>
        <a:off x="2053593" y="3883284"/>
        <a:ext cx="1815394" cy="847977"/>
      </dsp:txXfrm>
    </dsp:sp>
    <dsp:sp modelId="{4A4C0BD3-7458-427A-A465-0F7F4F2A34AC}">
      <dsp:nvSpPr>
        <dsp:cNvPr id="0" name=""/>
        <dsp:cNvSpPr/>
      </dsp:nvSpPr>
      <dsp:spPr>
        <a:xfrm>
          <a:off x="4052295" y="966416"/>
          <a:ext cx="1868158" cy="90074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Sosyal Kalkınma</a:t>
          </a:r>
          <a:endParaRPr lang="tr-TR" sz="2400" kern="1200" dirty="0"/>
        </a:p>
      </dsp:txBody>
      <dsp:txXfrm>
        <a:off x="4078677" y="992798"/>
        <a:ext cx="1815394" cy="847977"/>
      </dsp:txXfrm>
    </dsp:sp>
    <dsp:sp modelId="{F78253C3-FCF6-4977-BD04-DD61FCE2441D}">
      <dsp:nvSpPr>
        <dsp:cNvPr id="0" name=""/>
        <dsp:cNvSpPr/>
      </dsp:nvSpPr>
      <dsp:spPr>
        <a:xfrm>
          <a:off x="4052295" y="1929911"/>
          <a:ext cx="1868158" cy="9007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2.000.000 TL</a:t>
          </a:r>
          <a:endParaRPr lang="tr-TR" sz="2000" b="1" kern="1200" dirty="0"/>
        </a:p>
      </dsp:txBody>
      <dsp:txXfrm>
        <a:off x="4078677" y="1956293"/>
        <a:ext cx="1815394" cy="847977"/>
      </dsp:txXfrm>
    </dsp:sp>
    <dsp:sp modelId="{E5D3382F-FF29-4473-BA77-2346994A625A}">
      <dsp:nvSpPr>
        <dsp:cNvPr id="0" name=""/>
        <dsp:cNvSpPr/>
      </dsp:nvSpPr>
      <dsp:spPr>
        <a:xfrm>
          <a:off x="4054423" y="2891919"/>
          <a:ext cx="1868158" cy="9007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Kar Amacı Gütmeyen Kuruluşlar </a:t>
          </a:r>
          <a:endParaRPr lang="tr-TR" sz="1600" b="1" kern="1200" dirty="0"/>
        </a:p>
      </dsp:txBody>
      <dsp:txXfrm>
        <a:off x="4080805" y="2918301"/>
        <a:ext cx="1815394" cy="847977"/>
      </dsp:txXfrm>
    </dsp:sp>
    <dsp:sp modelId="{F2B5418C-D97E-4E70-9152-D81C9FD34DEC}">
      <dsp:nvSpPr>
        <dsp:cNvPr id="0" name=""/>
        <dsp:cNvSpPr/>
      </dsp:nvSpPr>
      <dsp:spPr>
        <a:xfrm>
          <a:off x="4052295" y="3856902"/>
          <a:ext cx="1868158" cy="9007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15 Proje</a:t>
          </a:r>
          <a:endParaRPr lang="tr-TR" sz="1600" b="1" kern="1200" dirty="0"/>
        </a:p>
      </dsp:txBody>
      <dsp:txXfrm>
        <a:off x="4078677" y="3883284"/>
        <a:ext cx="1815394" cy="8479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BE807-B764-4F80-BD39-940A916B283D}">
      <dsp:nvSpPr>
        <dsp:cNvPr id="0" name=""/>
        <dsp:cNvSpPr/>
      </dsp:nvSpPr>
      <dsp:spPr>
        <a:xfrm>
          <a:off x="4256" y="0"/>
          <a:ext cx="5918325" cy="9007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Toplam Bütçe: 20.000.000 TL</a:t>
          </a:r>
          <a:endParaRPr lang="tr-TR" sz="2800" kern="1200" dirty="0"/>
        </a:p>
      </dsp:txBody>
      <dsp:txXfrm>
        <a:off x="30638" y="26382"/>
        <a:ext cx="5865561" cy="847977"/>
      </dsp:txXfrm>
    </dsp:sp>
    <dsp:sp modelId="{EF6013F3-218B-46CB-8552-F2A500148E2F}">
      <dsp:nvSpPr>
        <dsp:cNvPr id="0" name=""/>
        <dsp:cNvSpPr/>
      </dsp:nvSpPr>
      <dsp:spPr>
        <a:xfrm>
          <a:off x="2128" y="966416"/>
          <a:ext cx="1868158" cy="90074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Sürdürülebilir Sanayi</a:t>
          </a:r>
          <a:endParaRPr lang="tr-TR" sz="2400" kern="1200" dirty="0"/>
        </a:p>
      </dsp:txBody>
      <dsp:txXfrm>
        <a:off x="28510" y="992798"/>
        <a:ext cx="1815394" cy="847977"/>
      </dsp:txXfrm>
    </dsp:sp>
    <dsp:sp modelId="{64FE1B8A-C9B7-4333-87B1-0B5826B511E2}">
      <dsp:nvSpPr>
        <dsp:cNvPr id="0" name=""/>
        <dsp:cNvSpPr/>
      </dsp:nvSpPr>
      <dsp:spPr>
        <a:xfrm>
          <a:off x="2128" y="1929911"/>
          <a:ext cx="1868158" cy="9007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8.000.000 TL</a:t>
          </a:r>
          <a:endParaRPr lang="tr-TR" sz="2000" b="1" kern="1200" dirty="0"/>
        </a:p>
      </dsp:txBody>
      <dsp:txXfrm>
        <a:off x="28510" y="1956293"/>
        <a:ext cx="1815394" cy="847977"/>
      </dsp:txXfrm>
    </dsp:sp>
    <dsp:sp modelId="{1788805A-FE75-45E3-BB8A-FAF114F0BF31}">
      <dsp:nvSpPr>
        <dsp:cNvPr id="0" name=""/>
        <dsp:cNvSpPr/>
      </dsp:nvSpPr>
      <dsp:spPr>
        <a:xfrm>
          <a:off x="2128" y="2893407"/>
          <a:ext cx="1868158" cy="9007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Kar Amacı Gütmeyen Kuruluşlar</a:t>
          </a:r>
          <a:endParaRPr lang="tr-TR" sz="1600" b="1" kern="1200" dirty="0"/>
        </a:p>
      </dsp:txBody>
      <dsp:txXfrm>
        <a:off x="28510" y="2919789"/>
        <a:ext cx="1815394" cy="847977"/>
      </dsp:txXfrm>
    </dsp:sp>
    <dsp:sp modelId="{F2380F11-9FB1-45D7-A4AF-C53B90FE681C}">
      <dsp:nvSpPr>
        <dsp:cNvPr id="0" name=""/>
        <dsp:cNvSpPr/>
      </dsp:nvSpPr>
      <dsp:spPr>
        <a:xfrm>
          <a:off x="2128" y="3856902"/>
          <a:ext cx="1868158" cy="9007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? Proje</a:t>
          </a:r>
          <a:endParaRPr lang="tr-TR" sz="1600" b="1" kern="1200" dirty="0"/>
        </a:p>
      </dsp:txBody>
      <dsp:txXfrm>
        <a:off x="28510" y="3883284"/>
        <a:ext cx="1815394" cy="847977"/>
      </dsp:txXfrm>
    </dsp:sp>
    <dsp:sp modelId="{2BF0BC97-A006-4943-9F61-99D88ECF6E2B}">
      <dsp:nvSpPr>
        <dsp:cNvPr id="0" name=""/>
        <dsp:cNvSpPr/>
      </dsp:nvSpPr>
      <dsp:spPr>
        <a:xfrm>
          <a:off x="2027211" y="966416"/>
          <a:ext cx="1868158" cy="90074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Turizm Altyapı</a:t>
          </a:r>
          <a:endParaRPr lang="tr-TR" sz="2400" kern="1200" dirty="0"/>
        </a:p>
      </dsp:txBody>
      <dsp:txXfrm>
        <a:off x="2053593" y="992798"/>
        <a:ext cx="1815394" cy="847977"/>
      </dsp:txXfrm>
    </dsp:sp>
    <dsp:sp modelId="{B3CEE985-EC67-4667-A819-1B990EB202C2}">
      <dsp:nvSpPr>
        <dsp:cNvPr id="0" name=""/>
        <dsp:cNvSpPr/>
      </dsp:nvSpPr>
      <dsp:spPr>
        <a:xfrm>
          <a:off x="2027211" y="1929911"/>
          <a:ext cx="1868158" cy="90074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10.000.000 TL</a:t>
          </a:r>
          <a:endParaRPr lang="tr-TR" sz="2000" b="1" kern="1200" dirty="0"/>
        </a:p>
      </dsp:txBody>
      <dsp:txXfrm>
        <a:off x="2053593" y="1956293"/>
        <a:ext cx="1815394" cy="847977"/>
      </dsp:txXfrm>
    </dsp:sp>
    <dsp:sp modelId="{F212A1BB-0672-4C4F-A7CA-AFE8E51BE20E}">
      <dsp:nvSpPr>
        <dsp:cNvPr id="0" name=""/>
        <dsp:cNvSpPr/>
      </dsp:nvSpPr>
      <dsp:spPr>
        <a:xfrm>
          <a:off x="2027211" y="2893407"/>
          <a:ext cx="1868158" cy="90074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Kar Amacı Gütmeyen Kuruluşlar</a:t>
          </a:r>
          <a:endParaRPr lang="tr-TR" sz="1600" b="1" kern="1200" dirty="0"/>
        </a:p>
      </dsp:txBody>
      <dsp:txXfrm>
        <a:off x="2053593" y="2919789"/>
        <a:ext cx="1815394" cy="847977"/>
      </dsp:txXfrm>
    </dsp:sp>
    <dsp:sp modelId="{62C9F159-2F89-4F12-8825-84C9E117558C}">
      <dsp:nvSpPr>
        <dsp:cNvPr id="0" name=""/>
        <dsp:cNvSpPr/>
      </dsp:nvSpPr>
      <dsp:spPr>
        <a:xfrm>
          <a:off x="2027211" y="3856902"/>
          <a:ext cx="1868158" cy="90074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? Proje</a:t>
          </a:r>
          <a:endParaRPr lang="tr-TR" sz="1600" b="1" kern="1200" dirty="0"/>
        </a:p>
      </dsp:txBody>
      <dsp:txXfrm>
        <a:off x="2053593" y="3883284"/>
        <a:ext cx="1815394" cy="847977"/>
      </dsp:txXfrm>
    </dsp:sp>
    <dsp:sp modelId="{4A4C0BD3-7458-427A-A465-0F7F4F2A34AC}">
      <dsp:nvSpPr>
        <dsp:cNvPr id="0" name=""/>
        <dsp:cNvSpPr/>
      </dsp:nvSpPr>
      <dsp:spPr>
        <a:xfrm>
          <a:off x="4052295" y="966416"/>
          <a:ext cx="1868158" cy="90074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Turizm Tanıtım</a:t>
          </a:r>
          <a:endParaRPr lang="tr-TR" sz="2400" kern="1200" dirty="0"/>
        </a:p>
      </dsp:txBody>
      <dsp:txXfrm>
        <a:off x="4078677" y="992798"/>
        <a:ext cx="1815394" cy="847977"/>
      </dsp:txXfrm>
    </dsp:sp>
    <dsp:sp modelId="{F78253C3-FCF6-4977-BD04-DD61FCE2441D}">
      <dsp:nvSpPr>
        <dsp:cNvPr id="0" name=""/>
        <dsp:cNvSpPr/>
      </dsp:nvSpPr>
      <dsp:spPr>
        <a:xfrm>
          <a:off x="4052295" y="1929911"/>
          <a:ext cx="1868158" cy="9007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2.000.000 TL</a:t>
          </a:r>
          <a:endParaRPr lang="tr-TR" sz="2000" b="1" kern="1200" dirty="0"/>
        </a:p>
      </dsp:txBody>
      <dsp:txXfrm>
        <a:off x="4078677" y="1956293"/>
        <a:ext cx="1815394" cy="847977"/>
      </dsp:txXfrm>
    </dsp:sp>
    <dsp:sp modelId="{E5D3382F-FF29-4473-BA77-2346994A625A}">
      <dsp:nvSpPr>
        <dsp:cNvPr id="0" name=""/>
        <dsp:cNvSpPr/>
      </dsp:nvSpPr>
      <dsp:spPr>
        <a:xfrm>
          <a:off x="4054423" y="2891919"/>
          <a:ext cx="1868158" cy="9007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Kar Amacı Gütmeyen Kuruluşlar </a:t>
          </a:r>
          <a:endParaRPr lang="tr-TR" sz="1600" b="1" kern="1200" dirty="0"/>
        </a:p>
      </dsp:txBody>
      <dsp:txXfrm>
        <a:off x="4080805" y="2918301"/>
        <a:ext cx="1815394" cy="847977"/>
      </dsp:txXfrm>
    </dsp:sp>
    <dsp:sp modelId="{F2B5418C-D97E-4E70-9152-D81C9FD34DEC}">
      <dsp:nvSpPr>
        <dsp:cNvPr id="0" name=""/>
        <dsp:cNvSpPr/>
      </dsp:nvSpPr>
      <dsp:spPr>
        <a:xfrm>
          <a:off x="4052295" y="3856902"/>
          <a:ext cx="1868158" cy="90074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? Proje</a:t>
          </a:r>
          <a:endParaRPr lang="tr-TR" sz="1600" b="1" kern="1200" dirty="0"/>
        </a:p>
      </dsp:txBody>
      <dsp:txXfrm>
        <a:off x="4078677" y="3883284"/>
        <a:ext cx="1815394" cy="847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BB0F7-86DA-4F1C-92F4-0F565CC92502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0D9E-1FEF-43FF-A85B-B95CB4E2AF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47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F0D9E-1FEF-43FF-A85B-B95CB4E2AF37}" type="slidenum">
              <a:rPr lang="tr-TR" smtClean="0"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42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09928f8-36f5-4bc1-a182-be9a95f4ce2b" descr="98669131-687C-4818-B424-6BC226B65BA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" y="-11705"/>
            <a:ext cx="9252520" cy="71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990656" cy="1899642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8064896" cy="86409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A0E8-923D-4B4D-8534-B461AEC0A4DF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EE0-867A-4788-B3CF-DF496D2A7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16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A0E8-923D-4B4D-8534-B461AEC0A4DF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EE0-867A-4788-B3CF-DF496D2A70E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Yer Tutucusu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680520" cy="720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9" name="Metin Yer Tutucusu 2"/>
          <p:cNvSpPr>
            <a:spLocks noGrp="1"/>
          </p:cNvSpPr>
          <p:nvPr>
            <p:ph idx="1"/>
          </p:nvPr>
        </p:nvSpPr>
        <p:spPr>
          <a:xfrm>
            <a:off x="611560" y="1253102"/>
            <a:ext cx="7992888" cy="520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887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09928f8-36f5-4bc1-a182-be9a95f4ce2b" descr="98669131-687C-4818-B424-6BC226B65BA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" y="-11705"/>
            <a:ext cx="9252520" cy="71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0440" y="3717033"/>
            <a:ext cx="7936015" cy="864096"/>
          </a:xfrm>
        </p:spPr>
        <p:txBody>
          <a:bodyPr anchor="t"/>
          <a:lstStyle>
            <a:lvl1pPr algn="l">
              <a:defRPr sz="2000" b="1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0440" y="1700808"/>
            <a:ext cx="8008023" cy="1852233"/>
          </a:xfrm>
        </p:spPr>
        <p:txBody>
          <a:bodyPr anchor="b"/>
          <a:lstStyle>
            <a:lvl1pPr marL="0" indent="0">
              <a:buNone/>
              <a:defRPr lang="tr-TR" sz="4000" b="1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A0E8-923D-4B4D-8534-B461AEC0A4DF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EE0-867A-4788-B3CF-DF496D2A7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06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3884240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A0E8-923D-4B4D-8534-B461AEC0A4DF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EE0-867A-4788-B3CF-DF496D2A7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22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A0E8-923D-4B4D-8534-B461AEC0A4DF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EE0-867A-4788-B3CF-DF496D2A7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27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A0E8-923D-4B4D-8534-B461AEC0A4DF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EE0-867A-4788-B3CF-DF496D2A7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8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8201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Courier New" pitchFamily="49" charset="0"/>
              <a:buChar char="o"/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C98E-E582-4357-B975-7CBA6BA4AE0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EF983-BD80-4437-AE41-8842697869F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5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a853516-9e6b-416a-96c6-db7d16878e26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4" y="-27384"/>
            <a:ext cx="9136781" cy="703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456874" y="274638"/>
            <a:ext cx="4680520" cy="720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560" y="1253102"/>
            <a:ext cx="7992888" cy="520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A0E8-923D-4B4D-8534-B461AEC0A4DF}" type="datetimeFigureOut">
              <a:rPr lang="tr-TR" smtClean="0"/>
              <a:t>17.05.2013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37574" y="64972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4420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BBEE0-867A-4788-B3CF-DF496D2A7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9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?view=cm&amp;fs=1&amp;tf=1&amp;to=bebka@bebka.org.t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bka.org.tr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990656" cy="1899642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BURSA ESKİŞEHİR BİLECİK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KALKINMA </a:t>
            </a:r>
            <a:r>
              <a:rPr lang="tr-TR" sz="2800" b="1" dirty="0">
                <a:solidFill>
                  <a:srgbClr val="C00000"/>
                </a:solidFill>
              </a:rPr>
              <a:t>AJANSI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15" r="89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1" t="8683" r="9194" b="11847"/>
          <a:stretch/>
        </p:blipFill>
        <p:spPr>
          <a:xfrm>
            <a:off x="899592" y="2031410"/>
            <a:ext cx="7492181" cy="3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Bölge Planı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93837"/>
            <a:ext cx="48672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Bölge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Bölge </a:t>
            </a:r>
            <a:r>
              <a:rPr lang="tr-TR" b="1" dirty="0" smtClean="0"/>
              <a:t>vizyonuna</a:t>
            </a:r>
            <a:r>
              <a:rPr lang="tr-TR" dirty="0" smtClean="0"/>
              <a:t> ulaşma hedefine yönelik</a:t>
            </a:r>
          </a:p>
          <a:p>
            <a:r>
              <a:rPr lang="tr-TR" b="1" dirty="0" smtClean="0"/>
              <a:t>Gelişme eksenlerini </a:t>
            </a:r>
            <a:r>
              <a:rPr lang="tr-TR" dirty="0" smtClean="0"/>
              <a:t>belirleyen</a:t>
            </a:r>
          </a:p>
          <a:p>
            <a:r>
              <a:rPr lang="tr-TR" b="1" dirty="0" smtClean="0"/>
              <a:t>Yerel kaynakların </a:t>
            </a:r>
            <a:r>
              <a:rPr lang="tr-TR" dirty="0" smtClean="0"/>
              <a:t>bu yönde harekete geçirilmesini öngören</a:t>
            </a:r>
          </a:p>
          <a:p>
            <a:r>
              <a:rPr lang="tr-TR" b="1" dirty="0" smtClean="0"/>
              <a:t>Ulusal kalkınma planı</a:t>
            </a:r>
            <a:r>
              <a:rPr lang="tr-TR" dirty="0" smtClean="0"/>
              <a:t>ndan sonra gelen</a:t>
            </a:r>
          </a:p>
          <a:p>
            <a:r>
              <a:rPr lang="tr-TR" dirty="0"/>
              <a:t>Bursa, Eskişehir ve Bilecik illerinden oluşan TR41 </a:t>
            </a:r>
            <a:r>
              <a:rPr lang="tr-TR" b="1" dirty="0"/>
              <a:t>Düzey 2 Bölgesi </a:t>
            </a:r>
            <a:r>
              <a:rPr lang="tr-TR" dirty="0" smtClean="0"/>
              <a:t>için</a:t>
            </a:r>
          </a:p>
          <a:p>
            <a:r>
              <a:rPr lang="tr-TR" b="1" dirty="0" smtClean="0"/>
              <a:t>2010-2013</a:t>
            </a:r>
            <a:r>
              <a:rPr lang="tr-TR" dirty="0" smtClean="0"/>
              <a:t> dönemi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20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27384"/>
            <a:ext cx="4724003" cy="69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1560" y="25649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Bölge Planı Süreci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41999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Bölge Planı Çalışmaları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Haziran 2010 </a:t>
            </a:r>
            <a:r>
              <a:rPr lang="tr-TR" sz="2400" dirty="0" smtClean="0"/>
              <a:t>tarihi itibarıyla başlamıştır</a:t>
            </a:r>
          </a:p>
          <a:p>
            <a:r>
              <a:rPr lang="tr-TR" sz="2400" dirty="0" smtClean="0"/>
              <a:t>Kamu, özel sektör ve sivil toplumu kapsayan </a:t>
            </a:r>
            <a:r>
              <a:rPr lang="tr-TR" sz="2400" b="1" dirty="0" smtClean="0"/>
              <a:t>paydaş analizi </a:t>
            </a:r>
            <a:r>
              <a:rPr lang="tr-TR" sz="2400" dirty="0" smtClean="0"/>
              <a:t>ve </a:t>
            </a:r>
            <a:r>
              <a:rPr lang="tr-TR" sz="2400" b="1" dirty="0" smtClean="0"/>
              <a:t>ziyaretleri</a:t>
            </a:r>
          </a:p>
          <a:p>
            <a:r>
              <a:rPr lang="tr-TR" sz="2400" dirty="0" smtClean="0"/>
              <a:t>Bölgenin ekonomik, sosyal ve kültürel tüm sektörlerine ilişkin </a:t>
            </a:r>
            <a:r>
              <a:rPr lang="tr-TR" sz="2400" b="1" dirty="0" smtClean="0"/>
              <a:t>mevcut durum tespit çalışmaları</a:t>
            </a:r>
          </a:p>
          <a:p>
            <a:r>
              <a:rPr lang="tr-TR" sz="2400" b="1" dirty="0"/>
              <a:t>Bölge Planı </a:t>
            </a:r>
            <a:r>
              <a:rPr lang="tr-TR" sz="2400" b="1" dirty="0" err="1" smtClean="0"/>
              <a:t>Çalıştayı</a:t>
            </a:r>
            <a:r>
              <a:rPr lang="tr-TR" sz="2400" dirty="0" smtClean="0"/>
              <a:t>: 9-10 Ağustos 2010 , kamu, özel kesim ve sivil toplumu temsilen 220 kişi</a:t>
            </a:r>
          </a:p>
          <a:p>
            <a:r>
              <a:rPr lang="tr-TR" sz="2400" b="1" dirty="0" err="1" smtClean="0"/>
              <a:t>Sektörel</a:t>
            </a:r>
            <a:r>
              <a:rPr lang="tr-TR" sz="2400" b="1" dirty="0" smtClean="0"/>
              <a:t> ve tematik toplantılar</a:t>
            </a:r>
          </a:p>
          <a:p>
            <a:r>
              <a:rPr lang="tr-TR" sz="2400" b="1" dirty="0" smtClean="0"/>
              <a:t>Diğer planlar</a:t>
            </a:r>
            <a:r>
              <a:rPr lang="tr-TR" sz="2400" dirty="0" smtClean="0"/>
              <a:t>ın incelenmesi: </a:t>
            </a:r>
            <a:r>
              <a:rPr lang="tr-TR" sz="2400" dirty="0"/>
              <a:t>İl Çevre Düzeni </a:t>
            </a:r>
            <a:r>
              <a:rPr lang="tr-TR" sz="2400" dirty="0" err="1" smtClean="0"/>
              <a:t>Planları,Stratejik</a:t>
            </a:r>
            <a:r>
              <a:rPr lang="tr-TR" sz="2400" dirty="0" smtClean="0"/>
              <a:t> Planları (Belediyeler, </a:t>
            </a:r>
            <a:r>
              <a:rPr lang="tr-TR" sz="2400" dirty="0"/>
              <a:t>İl Özel </a:t>
            </a:r>
            <a:r>
              <a:rPr lang="tr-TR" sz="2400" dirty="0" smtClean="0"/>
              <a:t>İdareleri, </a:t>
            </a:r>
            <a:r>
              <a:rPr lang="tr-TR" sz="2400" dirty="0"/>
              <a:t>Ticaret ve Sanayi </a:t>
            </a:r>
            <a:r>
              <a:rPr lang="tr-TR" sz="2400" dirty="0" smtClean="0"/>
              <a:t>Odaları</a:t>
            </a:r>
            <a:r>
              <a:rPr lang="tr-TR" sz="2400" dirty="0"/>
              <a:t> , </a:t>
            </a:r>
            <a:r>
              <a:rPr lang="tr-TR" sz="2400" dirty="0" smtClean="0"/>
              <a:t>Üniversiteler)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214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Planlama-Uygulama Döngüsü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68896"/>
            <a:ext cx="51149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Bölge Planı</a:t>
            </a:r>
            <a:endParaRPr lang="tr-TR" sz="3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9552" y="1074493"/>
            <a:ext cx="799288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/>
              <a:t>Birinci bölüm :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Planlama süreci ve yöntemi,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Katılımcılık stratejisi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Yönetici özeti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/>
              <a:t>İkinci bölüm :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Bölgemizdeki </a:t>
            </a:r>
            <a:r>
              <a:rPr lang="tr-TR" b="1" dirty="0"/>
              <a:t>3</a:t>
            </a:r>
            <a:r>
              <a:rPr lang="tr-TR" b="1" dirty="0" smtClean="0"/>
              <a:t> ile ilişkin veriler</a:t>
            </a:r>
            <a:r>
              <a:rPr lang="tr-TR" dirty="0" smtClean="0"/>
              <a:t>in </a:t>
            </a:r>
            <a:r>
              <a:rPr lang="tr-TR" b="1" dirty="0" smtClean="0"/>
              <a:t>Bölge</a:t>
            </a:r>
            <a:r>
              <a:rPr lang="tr-TR" dirty="0" smtClean="0"/>
              <a:t> ve </a:t>
            </a:r>
            <a:r>
              <a:rPr lang="tr-TR" b="1" dirty="0"/>
              <a:t>T</a:t>
            </a:r>
            <a:r>
              <a:rPr lang="tr-TR" b="1" dirty="0" smtClean="0"/>
              <a:t>ürkiye</a:t>
            </a:r>
            <a:r>
              <a:rPr lang="tr-TR" dirty="0" smtClean="0"/>
              <a:t> karşılaştırmaları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/>
              <a:t>Mevcut durum verileri </a:t>
            </a:r>
            <a:r>
              <a:rPr lang="tr-TR" dirty="0" smtClean="0"/>
              <a:t>: nüfus ve demografi, eğitim, sağlık, sosyoekonomik yapı, çevre, ulaşım, altyapı, enerji …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/>
              <a:t>Analizler</a:t>
            </a:r>
            <a:r>
              <a:rPr lang="tr-TR" dirty="0" smtClean="0"/>
              <a:t> : GZFT analizi , PESTLE analizi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/>
              <a:t>Üçüncü bölüm: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/>
              <a:t>Üst ölçekli plan</a:t>
            </a:r>
            <a:r>
              <a:rPr lang="tr-TR" dirty="0" smtClean="0"/>
              <a:t> kararlarının sentezi (9. Kalkınma planı ve diğer ulusal stratejiler)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Bölgenin </a:t>
            </a:r>
            <a:r>
              <a:rPr lang="tr-TR" b="1" dirty="0" smtClean="0"/>
              <a:t>vizyon</a:t>
            </a:r>
            <a:r>
              <a:rPr lang="tr-TR" dirty="0" smtClean="0"/>
              <a:t>u, </a:t>
            </a:r>
            <a:r>
              <a:rPr lang="tr-TR" b="1" dirty="0" smtClean="0"/>
              <a:t>gelişme eksenleri, amaç, hedef ve stratejiler</a:t>
            </a:r>
            <a:endParaRPr lang="tr-T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6232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1944216"/>
          </a:xfrm>
        </p:spPr>
        <p:txBody>
          <a:bodyPr/>
          <a:lstStyle/>
          <a:p>
            <a:r>
              <a:rPr lang="tr-TR" b="1" dirty="0" smtClean="0"/>
              <a:t>BÖLGE VERİLERİ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262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Nüfus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TR41 Bölgesi, 29.095 </a:t>
            </a:r>
            <a:r>
              <a:rPr lang="tr-TR" sz="2400" dirty="0" smtClean="0"/>
              <a:t>km2’lik yüzölçümü (</a:t>
            </a:r>
            <a:r>
              <a:rPr lang="tr-TR" sz="2400" dirty="0"/>
              <a:t>Türkiye yüzölçümünün %</a:t>
            </a:r>
            <a:r>
              <a:rPr lang="tr-TR" sz="2400" dirty="0" smtClean="0"/>
              <a:t>3,7’si)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Adrese </a:t>
            </a:r>
            <a:r>
              <a:rPr lang="tr-TR" sz="2400" dirty="0"/>
              <a:t>Dayalı Nüfus Kayıt Sistemi (ADNKS) 2009 verilerine </a:t>
            </a:r>
            <a:r>
              <a:rPr lang="tr-TR" sz="2400" dirty="0" smtClean="0"/>
              <a:t>göre </a:t>
            </a:r>
          </a:p>
          <a:p>
            <a:pPr lvl="1">
              <a:lnSpc>
                <a:spcPct val="150000"/>
              </a:lnSpc>
            </a:pPr>
            <a:r>
              <a:rPr lang="tr-TR" sz="1800" dirty="0" smtClean="0"/>
              <a:t>3.508.133 </a:t>
            </a:r>
            <a:r>
              <a:rPr lang="tr-TR" sz="1800" dirty="0"/>
              <a:t>nüfusa sahip </a:t>
            </a:r>
            <a:r>
              <a:rPr lang="tr-TR" sz="1800" dirty="0" smtClean="0"/>
              <a:t>olan bölge (</a:t>
            </a:r>
            <a:r>
              <a:rPr lang="tr-TR" sz="1800" dirty="0"/>
              <a:t>Türkiye toplam nüfusunun %4,8’i</a:t>
            </a:r>
            <a:r>
              <a:rPr lang="tr-TR" sz="18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tr-TR" sz="1800" dirty="0" smtClean="0"/>
              <a:t>kilometrekareye </a:t>
            </a:r>
            <a:r>
              <a:rPr lang="tr-TR" sz="1800" dirty="0"/>
              <a:t>123 kişi olan nüfus </a:t>
            </a:r>
            <a:r>
              <a:rPr lang="tr-TR" sz="1800" dirty="0" smtClean="0"/>
              <a:t>yoğunluğu 94 </a:t>
            </a:r>
            <a:r>
              <a:rPr lang="tr-TR" sz="1800" dirty="0"/>
              <a:t>olan ülke nüfus </a:t>
            </a:r>
            <a:r>
              <a:rPr lang="tr-TR" sz="1800" dirty="0" smtClean="0"/>
              <a:t>yoğunluğunun üzerinde</a:t>
            </a:r>
          </a:p>
          <a:p>
            <a:pPr lvl="1">
              <a:lnSpc>
                <a:spcPct val="150000"/>
              </a:lnSpc>
            </a:pPr>
            <a:r>
              <a:rPr lang="tr-TR" sz="1800" dirty="0"/>
              <a:t>Bursa’nın nüfus yoğunluğu </a:t>
            </a:r>
            <a:r>
              <a:rPr lang="tr-TR" sz="1800" dirty="0" smtClean="0"/>
              <a:t>245, </a:t>
            </a:r>
            <a:r>
              <a:rPr lang="tr-TR" sz="1800" dirty="0"/>
              <a:t>Eskişehir 55 ve Bilecik </a:t>
            </a:r>
            <a:r>
              <a:rPr lang="tr-TR" sz="1800" dirty="0" smtClean="0"/>
              <a:t>47</a:t>
            </a:r>
            <a:endParaRPr lang="tr-TR" sz="1800" dirty="0"/>
          </a:p>
          <a:p>
            <a:pPr>
              <a:lnSpc>
                <a:spcPct val="150000"/>
              </a:lnSpc>
            </a:pPr>
            <a:r>
              <a:rPr lang="tr-TR" sz="2400" dirty="0" smtClean="0"/>
              <a:t>Şehir </a:t>
            </a:r>
            <a:r>
              <a:rPr lang="tr-TR" sz="2400" dirty="0"/>
              <a:t>nüfus oranı %87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4869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Yaş Gruplarına Göre Nüfus Dağılımı</a:t>
            </a:r>
            <a:endParaRPr lang="tr-T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/>
        </p:blipFill>
        <p:spPr bwMode="auto">
          <a:xfrm>
            <a:off x="755576" y="3035087"/>
            <a:ext cx="6984776" cy="392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5576" y="854508"/>
            <a:ext cx="7200800" cy="221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Genç nüfusun ağırlığı dikkat çekicidir: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Bölge </a:t>
            </a:r>
            <a:r>
              <a:rPr lang="tr-TR" dirty="0"/>
              <a:t>nüfusunun %38’i 25 yaşın altındadır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25-65 yaş arası nüfus, toplam nüfusun %54’ü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65 yaş üstü nüfus, toplam nüfusun %8’ini </a:t>
            </a:r>
            <a:r>
              <a:rPr lang="tr-TR" dirty="0" smtClean="0"/>
              <a:t>oluşturmaktadır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/>
              <a:t>Bölgede toplam okuryazarlık oranı %96’dır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71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112568" cy="720444"/>
          </a:xfrm>
        </p:spPr>
        <p:txBody>
          <a:bodyPr/>
          <a:lstStyle/>
          <a:p>
            <a:r>
              <a:rPr lang="tr-TR" dirty="0" smtClean="0"/>
              <a:t>Demografik Göstergeler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861048"/>
            <a:ext cx="8640960" cy="2868594"/>
          </a:xfrm>
        </p:spPr>
        <p:txBody>
          <a:bodyPr>
            <a:normAutofit/>
          </a:bodyPr>
          <a:lstStyle/>
          <a:p>
            <a:r>
              <a:rPr lang="tr-TR" sz="2000" dirty="0"/>
              <a:t>Bölgenin </a:t>
            </a:r>
            <a:r>
              <a:rPr lang="tr-TR" sz="2000" b="1" dirty="0" smtClean="0"/>
              <a:t>nüfus yoğunluğu </a:t>
            </a:r>
            <a:r>
              <a:rPr lang="tr-TR" sz="2000" dirty="0"/>
              <a:t>ve </a:t>
            </a:r>
            <a:r>
              <a:rPr lang="tr-TR" sz="2000" b="1" dirty="0"/>
              <a:t>şehirleşme oranı </a:t>
            </a:r>
            <a:r>
              <a:rPr lang="tr-TR" sz="2000" dirty="0" smtClean="0"/>
              <a:t>Türkiye ortalamasının </a:t>
            </a:r>
            <a:r>
              <a:rPr lang="tr-TR" sz="2000" dirty="0"/>
              <a:t>üzerindedir</a:t>
            </a:r>
            <a:r>
              <a:rPr lang="tr-TR" sz="2000" dirty="0" smtClean="0"/>
              <a:t>.</a:t>
            </a:r>
          </a:p>
          <a:p>
            <a:r>
              <a:rPr lang="tr-TR" sz="2000" b="1" dirty="0"/>
              <a:t>Yoğun </a:t>
            </a:r>
            <a:r>
              <a:rPr lang="tr-TR" sz="2000" b="1" dirty="0" smtClean="0"/>
              <a:t>göç </a:t>
            </a:r>
            <a:r>
              <a:rPr lang="tr-TR" sz="2000" dirty="0" smtClean="0"/>
              <a:t>almakta: </a:t>
            </a:r>
          </a:p>
          <a:p>
            <a:pPr lvl="1"/>
            <a:r>
              <a:rPr lang="tr-TR" sz="1600" dirty="0"/>
              <a:t>N</a:t>
            </a:r>
            <a:r>
              <a:rPr lang="tr-TR" sz="1600" dirty="0" smtClean="0"/>
              <a:t>üfus </a:t>
            </a:r>
            <a:r>
              <a:rPr lang="tr-TR" sz="1600" dirty="0"/>
              <a:t>artış </a:t>
            </a:r>
            <a:r>
              <a:rPr lang="tr-TR" sz="1600" dirty="0" smtClean="0"/>
              <a:t>hızı, doğurganlık hızından </a:t>
            </a:r>
            <a:r>
              <a:rPr lang="tr-TR" sz="1600" dirty="0"/>
              <a:t>yüksektir</a:t>
            </a:r>
            <a:r>
              <a:rPr lang="tr-TR" sz="1600" dirty="0" smtClean="0"/>
              <a:t>.</a:t>
            </a:r>
          </a:p>
          <a:p>
            <a:pPr lvl="1"/>
            <a:r>
              <a:rPr lang="tr-TR" sz="1600" dirty="0"/>
              <a:t>Doğurganlık </a:t>
            </a:r>
            <a:r>
              <a:rPr lang="tr-TR" sz="1600" dirty="0" smtClean="0"/>
              <a:t>hızı, </a:t>
            </a:r>
            <a:r>
              <a:rPr lang="tr-TR" sz="1600" dirty="0"/>
              <a:t>Türkiye ortalamasından düşük olmasına </a:t>
            </a:r>
            <a:r>
              <a:rPr lang="tr-TR" sz="1600" dirty="0" smtClean="0"/>
              <a:t>rağmen, nüfus </a:t>
            </a:r>
            <a:r>
              <a:rPr lang="tr-TR" sz="1600" dirty="0"/>
              <a:t>artış </a:t>
            </a:r>
            <a:r>
              <a:rPr lang="tr-TR" sz="1600" dirty="0" smtClean="0"/>
              <a:t>hızı </a:t>
            </a:r>
            <a:r>
              <a:rPr lang="tr-TR" sz="1600" dirty="0"/>
              <a:t>yüksek</a:t>
            </a:r>
          </a:p>
          <a:p>
            <a:r>
              <a:rPr lang="tr-TR" sz="2000" dirty="0" smtClean="0"/>
              <a:t>Gelişmişlik sıralamasında ön sıralarda</a:t>
            </a:r>
          </a:p>
          <a:p>
            <a:r>
              <a:rPr lang="tr-TR" sz="2000" dirty="0"/>
              <a:t>Ortalama </a:t>
            </a:r>
            <a:r>
              <a:rPr lang="tr-TR" sz="2000" b="1" dirty="0" smtClean="0"/>
              <a:t>hane halkı </a:t>
            </a:r>
            <a:r>
              <a:rPr lang="tr-TR" sz="2000" b="1" dirty="0"/>
              <a:t>büyüklüğünde </a:t>
            </a:r>
            <a:r>
              <a:rPr lang="tr-TR" sz="2000" dirty="0" smtClean="0"/>
              <a:t>tüm </a:t>
            </a:r>
            <a:r>
              <a:rPr lang="tr-TR" sz="2000" dirty="0"/>
              <a:t>bölge illeri </a:t>
            </a:r>
            <a:r>
              <a:rPr lang="tr-TR" sz="2000" dirty="0" smtClean="0"/>
              <a:t>Türkiye ortalamasının </a:t>
            </a:r>
            <a:r>
              <a:rPr lang="tr-TR" sz="2000" b="1" dirty="0" smtClean="0"/>
              <a:t>altında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/>
          <a:stretch/>
        </p:blipFill>
        <p:spPr bwMode="auto">
          <a:xfrm>
            <a:off x="251520" y="1006692"/>
            <a:ext cx="8759561" cy="27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İçeriği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83568" y="1280949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/>
              <a:t>Kalkınma Ajansları ve BEBKA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/>
              <a:t>Bölge Planı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/>
              <a:t>Bölge Verileri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/>
              <a:t>GZFT Analizi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/>
              <a:t>Vizyon - Gelişme Eksenleri - Amaç – Hedef ve Stratejiler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tr-TR" sz="2400" dirty="0" smtClean="0"/>
              <a:t>Ajans Destekleri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66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Demografik Göstergeler</a:t>
            </a:r>
            <a:endParaRPr lang="tr-TR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67802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4377878"/>
            <a:ext cx="828092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Bölgede özellikle 1985’ten sonra hızlı nüfus artışı </a:t>
            </a:r>
            <a:r>
              <a:rPr lang="tr-TR" dirty="0" smtClean="0"/>
              <a:t>gözlenmektedir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Bursa ilindeki nüfus, </a:t>
            </a:r>
            <a:r>
              <a:rPr lang="tr-TR" dirty="0" smtClean="0"/>
              <a:t>sürekli artış </a:t>
            </a:r>
            <a:r>
              <a:rPr lang="tr-TR" dirty="0"/>
              <a:t>göstermiş, bölgenin de eğilimini </a:t>
            </a:r>
            <a:r>
              <a:rPr lang="tr-TR" dirty="0" smtClean="0"/>
              <a:t>belirlemiştir, </a:t>
            </a:r>
            <a:r>
              <a:rPr lang="tr-TR" dirty="0"/>
              <a:t>Eskişehir ve Bilecik illerindeki nüfus artışı </a:t>
            </a:r>
            <a:r>
              <a:rPr lang="tr-TR" dirty="0" smtClean="0"/>
              <a:t>ise nispeten </a:t>
            </a:r>
            <a:r>
              <a:rPr lang="tr-TR" dirty="0"/>
              <a:t>daha azdır.</a:t>
            </a:r>
          </a:p>
        </p:txBody>
      </p:sp>
    </p:spTree>
    <p:extLst>
      <p:ext uri="{BB962C8B-B14F-4D97-AF65-F5344CB8AC3E}">
        <p14:creationId xmlns:p14="http://schemas.microsoft.com/office/powerpoint/2010/main" val="37331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Nüfus Projeksiyonu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253102"/>
            <a:ext cx="7992888" cy="1815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/>
              <a:t>Bölge nüfusunun </a:t>
            </a:r>
            <a:r>
              <a:rPr lang="tr-TR" sz="2000" dirty="0"/>
              <a:t>önümüzdeki yıllarda kademeli bir </a:t>
            </a:r>
            <a:r>
              <a:rPr lang="tr-TR" sz="2000" b="1" dirty="0"/>
              <a:t>artış</a:t>
            </a:r>
            <a:r>
              <a:rPr lang="tr-TR" sz="2000" dirty="0"/>
              <a:t> </a:t>
            </a:r>
            <a:r>
              <a:rPr lang="tr-TR" sz="2000" dirty="0" smtClean="0"/>
              <a:t>göstermesi öngörülmektedir.</a:t>
            </a:r>
          </a:p>
          <a:p>
            <a:pPr>
              <a:lnSpc>
                <a:spcPct val="150000"/>
              </a:lnSpc>
            </a:pPr>
            <a:r>
              <a:rPr lang="tr-TR" sz="2000" b="1" dirty="0"/>
              <a:t>Bursa’nın cazibe merkezi </a:t>
            </a:r>
            <a:r>
              <a:rPr lang="tr-TR" sz="2000" dirty="0"/>
              <a:t>olma konumunun devam </a:t>
            </a:r>
            <a:r>
              <a:rPr lang="tr-TR" sz="2000" dirty="0" smtClean="0"/>
              <a:t>etmesi beklenmekte</a:t>
            </a:r>
            <a:endParaRPr lang="tr-TR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7"/>
            <a:ext cx="8496944" cy="34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325110"/>
            <a:ext cx="7992888" cy="260794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Bölgede </a:t>
            </a:r>
            <a:r>
              <a:rPr lang="tr-TR" sz="2400" dirty="0"/>
              <a:t>sayı olarak </a:t>
            </a:r>
            <a:r>
              <a:rPr lang="tr-TR" sz="2400" dirty="0" smtClean="0"/>
              <a:t>en fazla </a:t>
            </a:r>
            <a:r>
              <a:rPr lang="tr-TR" sz="2400" dirty="0"/>
              <a:t>göçü </a:t>
            </a:r>
            <a:r>
              <a:rPr lang="tr-TR" sz="2400" b="1" dirty="0"/>
              <a:t>Bursa ili </a:t>
            </a:r>
            <a:r>
              <a:rPr lang="tr-TR" sz="2400" dirty="0"/>
              <a:t>almaktadır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Bursa </a:t>
            </a:r>
            <a:r>
              <a:rPr lang="tr-TR" sz="2400" dirty="0" smtClean="0"/>
              <a:t>ilinin </a:t>
            </a:r>
            <a:r>
              <a:rPr lang="tr-TR" sz="2400" dirty="0"/>
              <a:t>aldığı göçün önemli bir </a:t>
            </a:r>
            <a:r>
              <a:rPr lang="tr-TR" sz="2400" dirty="0" smtClean="0"/>
              <a:t>kısmı </a:t>
            </a:r>
            <a:r>
              <a:rPr lang="tr-TR" sz="2400" b="1" dirty="0" smtClean="0"/>
              <a:t>Erzurum</a:t>
            </a:r>
            <a:r>
              <a:rPr lang="tr-TR" sz="2400" b="1" dirty="0"/>
              <a:t>, Muş, </a:t>
            </a:r>
            <a:r>
              <a:rPr lang="tr-TR" sz="2400" b="1" dirty="0" smtClean="0"/>
              <a:t>Samsun, Diyarbakır ve Artvin</a:t>
            </a:r>
            <a:r>
              <a:rPr lang="tr-TR" sz="2400" dirty="0" smtClean="0"/>
              <a:t> illerinden.</a:t>
            </a:r>
          </a:p>
          <a:p>
            <a:r>
              <a:rPr lang="tr-TR" sz="2400" dirty="0" smtClean="0"/>
              <a:t>Bölgedeki iller </a:t>
            </a:r>
            <a:r>
              <a:rPr lang="tr-TR" sz="2400" dirty="0"/>
              <a:t>genelde çevre illere, </a:t>
            </a:r>
            <a:r>
              <a:rPr lang="tr-TR" sz="2400" b="1" dirty="0"/>
              <a:t>İstanbul, Ankara ve İzmir </a:t>
            </a:r>
            <a:r>
              <a:rPr lang="tr-TR" sz="2400" dirty="0"/>
              <a:t>gibi </a:t>
            </a:r>
            <a:r>
              <a:rPr lang="tr-TR" sz="2400" dirty="0" smtClean="0"/>
              <a:t>büyükşehirlere göç </a:t>
            </a:r>
            <a:r>
              <a:rPr lang="tr-TR" sz="2400" dirty="0"/>
              <a:t>vermekte</a:t>
            </a:r>
          </a:p>
        </p:txBody>
      </p:sp>
    </p:spTree>
    <p:extLst>
      <p:ext uri="{BB962C8B-B14F-4D97-AF65-F5344CB8AC3E}">
        <p14:creationId xmlns:p14="http://schemas.microsoft.com/office/powerpoint/2010/main" val="2435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328592" cy="720444"/>
          </a:xfrm>
        </p:spPr>
        <p:txBody>
          <a:bodyPr/>
          <a:lstStyle/>
          <a:p>
            <a:r>
              <a:rPr lang="tr-TR" sz="2400" dirty="0" smtClean="0"/>
              <a:t>Bursa İlçe Nüfusları Değişim Oranları</a:t>
            </a:r>
            <a:endParaRPr lang="tr-T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/>
          <a:stretch/>
        </p:blipFill>
        <p:spPr bwMode="auto">
          <a:xfrm>
            <a:off x="113052" y="950112"/>
            <a:ext cx="4026900" cy="5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139952" y="1767283"/>
            <a:ext cx="46085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/>
              <a:t>G</a:t>
            </a:r>
            <a:r>
              <a:rPr lang="tr-TR" b="1" dirty="0" smtClean="0"/>
              <a:t>elişmişliği </a:t>
            </a:r>
            <a:r>
              <a:rPr lang="tr-TR" b="1" dirty="0"/>
              <a:t>az olan ilçelerden </a:t>
            </a:r>
            <a:r>
              <a:rPr lang="tr-TR" b="1" dirty="0" smtClean="0"/>
              <a:t>şehir merkezlerine</a:t>
            </a:r>
            <a:r>
              <a:rPr lang="tr-TR" dirty="0" smtClean="0"/>
              <a:t> </a:t>
            </a:r>
            <a:r>
              <a:rPr lang="tr-TR" dirty="0"/>
              <a:t>doğru </a:t>
            </a:r>
            <a:r>
              <a:rPr lang="tr-TR" dirty="0" smtClean="0"/>
              <a:t>göç görülmektedir</a:t>
            </a:r>
            <a:r>
              <a:rPr lang="tr-TR" dirty="0"/>
              <a:t>.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Bursa </a:t>
            </a:r>
            <a:r>
              <a:rPr lang="tr-TR" dirty="0"/>
              <a:t>ilinde dağ ilçeleri olan </a:t>
            </a:r>
            <a:r>
              <a:rPr lang="tr-TR" b="1" dirty="0" err="1"/>
              <a:t>Büyükorhan</a:t>
            </a:r>
            <a:r>
              <a:rPr lang="tr-TR" dirty="0"/>
              <a:t>, </a:t>
            </a:r>
            <a:r>
              <a:rPr lang="tr-TR" b="1" dirty="0"/>
              <a:t>Harmancık</a:t>
            </a:r>
            <a:r>
              <a:rPr lang="tr-TR" dirty="0"/>
              <a:t> ve </a:t>
            </a:r>
            <a:r>
              <a:rPr lang="tr-TR" b="1" dirty="0"/>
              <a:t>Keles</a:t>
            </a:r>
            <a:r>
              <a:rPr lang="tr-TR" dirty="0"/>
              <a:t> büyük oranda göç vermektedir</a:t>
            </a:r>
            <a:r>
              <a:rPr lang="tr-T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Yeni cazibe merkezleri </a:t>
            </a:r>
            <a:r>
              <a:rPr lang="tr-TR" b="1" dirty="0"/>
              <a:t>Nilüfer</a:t>
            </a:r>
            <a:r>
              <a:rPr lang="tr-TR" dirty="0"/>
              <a:t>, </a:t>
            </a:r>
            <a:r>
              <a:rPr lang="tr-TR" b="1" dirty="0"/>
              <a:t>Mudanya</a:t>
            </a:r>
            <a:r>
              <a:rPr lang="tr-TR" dirty="0"/>
              <a:t> ve </a:t>
            </a:r>
            <a:r>
              <a:rPr lang="tr-TR" b="1" dirty="0"/>
              <a:t>Gürsu</a:t>
            </a:r>
            <a:r>
              <a:rPr lang="tr-TR" dirty="0"/>
              <a:t> yüksek oranda göç almaktadır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273628" y="627706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/>
              <a:t>(2008-2009)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8789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Gelişmişlik ve Gelir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253102"/>
            <a:ext cx="7992888" cy="28239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600" b="1" dirty="0"/>
              <a:t>Bursa</a:t>
            </a:r>
            <a:r>
              <a:rPr lang="tr-TR" sz="1600" dirty="0"/>
              <a:t>, </a:t>
            </a:r>
            <a:r>
              <a:rPr lang="tr-TR" sz="1600" b="1" dirty="0"/>
              <a:t>birinci derecede gelişmiş </a:t>
            </a:r>
            <a:r>
              <a:rPr lang="tr-TR" sz="1600" dirty="0"/>
              <a:t>iller </a:t>
            </a:r>
            <a:r>
              <a:rPr lang="tr-TR" sz="1600" dirty="0" smtClean="0"/>
              <a:t>arasında (DPT, İllerin Sosyoekonomik </a:t>
            </a:r>
            <a:r>
              <a:rPr lang="tr-TR" sz="1600" dirty="0"/>
              <a:t>Gelişmişlik </a:t>
            </a:r>
            <a:r>
              <a:rPr lang="tr-TR" sz="1600" dirty="0" smtClean="0"/>
              <a:t>Sıralaması, 2003)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Türkiye toplam </a:t>
            </a:r>
            <a:r>
              <a:rPr lang="tr-TR" sz="1600" b="1" dirty="0"/>
              <a:t>maaş ve ücretleri</a:t>
            </a:r>
            <a:r>
              <a:rPr lang="tr-TR" sz="1600" dirty="0"/>
              <a:t> içindeki payı olarak </a:t>
            </a:r>
            <a:r>
              <a:rPr lang="tr-TR" sz="1600" b="1" dirty="0"/>
              <a:t>TR41 </a:t>
            </a:r>
            <a:r>
              <a:rPr lang="tr-TR" sz="1600" b="1" dirty="0" smtClean="0"/>
              <a:t>Bölgesi</a:t>
            </a:r>
            <a:r>
              <a:rPr lang="tr-TR" sz="1600" dirty="0" smtClean="0"/>
              <a:t>,  İstanbul, Ankara ve İzmir bölgelerinden </a:t>
            </a:r>
            <a:r>
              <a:rPr lang="tr-TR" sz="1600" dirty="0"/>
              <a:t>sonra en yüksek paya sahip </a:t>
            </a:r>
            <a:r>
              <a:rPr lang="tr-TR" sz="1600" b="1" dirty="0"/>
              <a:t>4. </a:t>
            </a:r>
            <a:r>
              <a:rPr lang="tr-TR" sz="1600" b="1" dirty="0" smtClean="0"/>
              <a:t>bölge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H</a:t>
            </a:r>
            <a:r>
              <a:rPr lang="tr-TR" sz="1600" dirty="0" smtClean="0"/>
              <a:t>ane halkları, </a:t>
            </a:r>
            <a:r>
              <a:rPr lang="tr-TR" sz="1600" b="1" dirty="0" smtClean="0"/>
              <a:t>gelirlerinin </a:t>
            </a:r>
            <a:r>
              <a:rPr lang="tr-TR" sz="1600" b="1" dirty="0"/>
              <a:t>büyük kısımlarını zorunlu harcamalara </a:t>
            </a:r>
            <a:r>
              <a:rPr lang="tr-TR" sz="1600" dirty="0" smtClean="0"/>
              <a:t>ayırmakta (konut–kira</a:t>
            </a:r>
            <a:r>
              <a:rPr lang="tr-TR" sz="1600" dirty="0"/>
              <a:t>, gıda-alkolsüz içecekler, sigara ve tütün için </a:t>
            </a:r>
            <a:r>
              <a:rPr lang="tr-TR" sz="1600" dirty="0" smtClean="0"/>
              <a:t>yapılan harcamaların </a:t>
            </a:r>
            <a:r>
              <a:rPr lang="tr-TR" sz="1600" dirty="0"/>
              <a:t>toplam harcamaların yarısını </a:t>
            </a:r>
            <a:r>
              <a:rPr lang="tr-TR" sz="1600" dirty="0" smtClean="0"/>
              <a:t>oluşturmakta)</a:t>
            </a:r>
            <a:endParaRPr lang="tr-TR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149080"/>
            <a:ext cx="88183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32166" y="4653136"/>
            <a:ext cx="719754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r-TR" sz="1400" b="1" dirty="0" smtClean="0"/>
              <a:t>Ankara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55776" y="4705980"/>
            <a:ext cx="100811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r-TR" sz="1400" b="1" dirty="0" smtClean="0"/>
              <a:t>Doğu Marmara</a:t>
            </a:r>
            <a:endParaRPr lang="tr-TR" sz="14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75982" y="4725144"/>
            <a:ext cx="719754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r-TR" sz="1400" b="1" dirty="0" smtClean="0"/>
              <a:t>İzmir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1944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İstihdam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Sektörlere göre istihdam oranları:</a:t>
            </a:r>
          </a:p>
          <a:p>
            <a:pPr lvl="1">
              <a:lnSpc>
                <a:spcPct val="150000"/>
              </a:lnSpc>
            </a:pPr>
            <a:r>
              <a:rPr lang="tr-TR" sz="2000" dirty="0"/>
              <a:t>%47,4’ü </a:t>
            </a:r>
            <a:r>
              <a:rPr lang="tr-TR" sz="2000" dirty="0" smtClean="0"/>
              <a:t>hizmetler</a:t>
            </a:r>
          </a:p>
          <a:p>
            <a:pPr lvl="1">
              <a:lnSpc>
                <a:spcPct val="150000"/>
              </a:lnSpc>
            </a:pPr>
            <a:r>
              <a:rPr lang="tr-TR" sz="2000" dirty="0"/>
              <a:t>%40,7’si sanayi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%</a:t>
            </a:r>
            <a:r>
              <a:rPr lang="tr-TR" sz="2000" dirty="0"/>
              <a:t>11,9’u </a:t>
            </a:r>
            <a:r>
              <a:rPr lang="tr-TR" sz="2000" dirty="0" smtClean="0"/>
              <a:t>tarım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İşsizlik oranı </a:t>
            </a:r>
            <a:r>
              <a:rPr lang="tr-TR" sz="2400" dirty="0"/>
              <a:t>%</a:t>
            </a:r>
            <a:r>
              <a:rPr lang="tr-TR" sz="2400" dirty="0" smtClean="0"/>
              <a:t>13,9, </a:t>
            </a:r>
            <a:r>
              <a:rPr lang="tr-TR" sz="2400" dirty="0"/>
              <a:t>işgücüne katılma </a:t>
            </a:r>
            <a:r>
              <a:rPr lang="tr-TR" sz="2400" dirty="0" smtClean="0"/>
              <a:t>oranı %48,4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 smtClean="0"/>
              <a:t>Toplam </a:t>
            </a:r>
            <a:r>
              <a:rPr lang="tr-TR" sz="2400" dirty="0"/>
              <a:t>tarımsal </a:t>
            </a:r>
            <a:r>
              <a:rPr lang="tr-TR" sz="2400" dirty="0" smtClean="0"/>
              <a:t>alanı </a:t>
            </a:r>
            <a:r>
              <a:rPr lang="tr-TR" sz="2400" dirty="0"/>
              <a:t>969.344 </a:t>
            </a:r>
            <a:r>
              <a:rPr lang="tr-TR" sz="2400" dirty="0" smtClean="0"/>
              <a:t>hektardır, 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874.870 hektarı </a:t>
            </a:r>
            <a:r>
              <a:rPr lang="tr-TR" sz="2000" dirty="0"/>
              <a:t>toplam işlenen tarım </a:t>
            </a:r>
            <a:r>
              <a:rPr lang="tr-TR" sz="2000" dirty="0" smtClean="0"/>
              <a:t>alanı, 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geri </a:t>
            </a:r>
            <a:r>
              <a:rPr lang="tr-TR" sz="2000" dirty="0"/>
              <a:t>kalanı ise uzun ömürlü bitkiler alanıdır</a:t>
            </a:r>
            <a:r>
              <a:rPr lang="tr-TR" sz="20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tr-TR" sz="2000" dirty="0"/>
              <a:t>daha </a:t>
            </a:r>
            <a:r>
              <a:rPr lang="tr-TR" sz="2000" dirty="0" smtClean="0"/>
              <a:t>çok sebze </a:t>
            </a:r>
            <a:r>
              <a:rPr lang="tr-TR" sz="2000" dirty="0"/>
              <a:t>ve meyve üretimi yapılmakla birlikte tahıl üretimi de önem teşkil etmektedir</a:t>
            </a:r>
          </a:p>
        </p:txBody>
      </p:sp>
    </p:spTree>
    <p:extLst>
      <p:ext uri="{BB962C8B-B14F-4D97-AF65-F5344CB8AC3E}">
        <p14:creationId xmlns:p14="http://schemas.microsoft.com/office/powerpoint/2010/main" val="32042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Yerel Yönetimler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05064"/>
            <a:ext cx="7992888" cy="187220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82 belediye (2’si </a:t>
            </a:r>
            <a:r>
              <a:rPr lang="tr-TR" sz="2800" dirty="0"/>
              <a:t>büyükşehir </a:t>
            </a:r>
            <a:r>
              <a:rPr lang="tr-TR" sz="2800" dirty="0" smtClean="0"/>
              <a:t>belediyesi)</a:t>
            </a:r>
          </a:p>
          <a:p>
            <a:r>
              <a:rPr lang="tr-TR" sz="2800" dirty="0"/>
              <a:t>3 il özel </a:t>
            </a:r>
            <a:r>
              <a:rPr lang="tr-TR" sz="2800" dirty="0" smtClean="0"/>
              <a:t>idaresi</a:t>
            </a:r>
          </a:p>
          <a:p>
            <a:r>
              <a:rPr lang="tr-TR" sz="2800" dirty="0"/>
              <a:t>1.273 köy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9" y="1124744"/>
            <a:ext cx="876264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4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Mahalli İdareler</a:t>
            </a:r>
            <a:endParaRPr lang="tr-TR" dirty="0"/>
          </a:p>
        </p:txBody>
      </p:sp>
      <p:grpSp>
        <p:nvGrpSpPr>
          <p:cNvPr id="4" name="Grup 3"/>
          <p:cNvGrpSpPr/>
          <p:nvPr/>
        </p:nvGrpSpPr>
        <p:grpSpPr>
          <a:xfrm>
            <a:off x="610776" y="1331708"/>
            <a:ext cx="7273592" cy="3806704"/>
            <a:chOff x="107504" y="1331708"/>
            <a:chExt cx="7273592" cy="380670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31708"/>
              <a:ext cx="4171730" cy="380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714060"/>
              <a:ext cx="1569119" cy="325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673" y="1744001"/>
              <a:ext cx="1601423" cy="326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8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Sivil Toplum Kuruluşları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253102"/>
            <a:ext cx="7992888" cy="2845103"/>
          </a:xfrm>
        </p:spPr>
        <p:txBody>
          <a:bodyPr>
            <a:normAutofit/>
          </a:bodyPr>
          <a:lstStyle/>
          <a:p>
            <a:r>
              <a:rPr lang="tr-TR" sz="2000" dirty="0"/>
              <a:t>TR41 Bölgesi </a:t>
            </a:r>
            <a:r>
              <a:rPr lang="tr-TR" sz="2000" b="1" dirty="0"/>
              <a:t>sivil toplum</a:t>
            </a:r>
            <a:r>
              <a:rPr lang="tr-TR" sz="2000" dirty="0"/>
              <a:t> oluşumları bakımından </a:t>
            </a:r>
            <a:r>
              <a:rPr lang="tr-TR" sz="2000" b="1" dirty="0"/>
              <a:t>güçlü</a:t>
            </a:r>
            <a:r>
              <a:rPr lang="tr-TR" sz="2000" dirty="0"/>
              <a:t> bir potansiyele </a:t>
            </a:r>
            <a:r>
              <a:rPr lang="tr-TR" sz="2000" dirty="0" smtClean="0"/>
              <a:t>sahiptir</a:t>
            </a:r>
          </a:p>
          <a:p>
            <a:r>
              <a:rPr lang="tr-TR" sz="2000" dirty="0"/>
              <a:t>Dernekler özellikle </a:t>
            </a:r>
            <a:r>
              <a:rPr lang="tr-TR" sz="2000" b="1" dirty="0"/>
              <a:t>sosyal, kültürel, dini hizmetler </a:t>
            </a:r>
            <a:r>
              <a:rPr lang="tr-TR" sz="2000" dirty="0"/>
              <a:t>ve</a:t>
            </a:r>
            <a:r>
              <a:rPr lang="tr-TR" sz="2000" b="1" dirty="0"/>
              <a:t> </a:t>
            </a:r>
            <a:r>
              <a:rPr lang="tr-TR" sz="2000" b="1" dirty="0" smtClean="0"/>
              <a:t>spor</a:t>
            </a:r>
            <a:r>
              <a:rPr lang="tr-TR" sz="2000" dirty="0" smtClean="0"/>
              <a:t> alanlarında yoğunlaşmıştır</a:t>
            </a:r>
          </a:p>
          <a:p>
            <a:r>
              <a:rPr lang="tr-TR" sz="2000" b="1" dirty="0"/>
              <a:t>Vakıf</a:t>
            </a:r>
            <a:r>
              <a:rPr lang="tr-TR" sz="2000" dirty="0"/>
              <a:t> örgütlenmesinde ise bölge, zengin tarihi birikim ve </a:t>
            </a:r>
            <a:r>
              <a:rPr lang="tr-TR" sz="2000" dirty="0" smtClean="0"/>
              <a:t>varlığa rağmen </a:t>
            </a:r>
            <a:r>
              <a:rPr lang="tr-TR" sz="2000" dirty="0"/>
              <a:t>oldukça </a:t>
            </a:r>
            <a:r>
              <a:rPr lang="tr-TR" sz="2000" b="1" dirty="0"/>
              <a:t>zayıf</a:t>
            </a:r>
            <a:r>
              <a:rPr lang="tr-TR" sz="2000" dirty="0"/>
              <a:t> kalmıştır</a:t>
            </a:r>
            <a:r>
              <a:rPr lang="tr-TR" sz="2000" dirty="0" smtClean="0"/>
              <a:t>.</a:t>
            </a:r>
          </a:p>
          <a:p>
            <a:r>
              <a:rPr lang="it-IT" sz="2000" b="1" dirty="0"/>
              <a:t>Sanayi ve Ticaret Odaları</a:t>
            </a:r>
            <a:r>
              <a:rPr lang="it-IT" sz="2000" dirty="0"/>
              <a:t>’nda ise özellikle </a:t>
            </a:r>
            <a:r>
              <a:rPr lang="it-IT" sz="2000" b="1" dirty="0"/>
              <a:t>Bursa</a:t>
            </a:r>
            <a:r>
              <a:rPr lang="it-IT" sz="2000" dirty="0"/>
              <a:t> </a:t>
            </a:r>
            <a:r>
              <a:rPr lang="it-IT" sz="2000" dirty="0" smtClean="0"/>
              <a:t>ve</a:t>
            </a:r>
            <a:r>
              <a:rPr lang="tr-TR" sz="2000" dirty="0" smtClean="0"/>
              <a:t> </a:t>
            </a:r>
            <a:r>
              <a:rPr lang="tr-TR" sz="2000" b="1" dirty="0" smtClean="0"/>
              <a:t>Eskişehir</a:t>
            </a:r>
            <a:r>
              <a:rPr lang="tr-TR" sz="2000" dirty="0" smtClean="0"/>
              <a:t>’deki </a:t>
            </a:r>
            <a:r>
              <a:rPr lang="tr-TR" sz="2000" dirty="0"/>
              <a:t>kuruluşlar oldukça etkindir.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4" y="4098205"/>
            <a:ext cx="8781844" cy="235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İstihdam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253102"/>
            <a:ext cx="7992888" cy="1887866"/>
          </a:xfrm>
        </p:spPr>
        <p:txBody>
          <a:bodyPr>
            <a:normAutofit/>
          </a:bodyPr>
          <a:lstStyle/>
          <a:p>
            <a:r>
              <a:rPr lang="tr-TR" sz="1800" b="1" dirty="0" smtClean="0"/>
              <a:t>25-34 </a:t>
            </a:r>
            <a:r>
              <a:rPr lang="tr-TR" sz="1800" b="1" dirty="0"/>
              <a:t>yaşları </a:t>
            </a:r>
            <a:r>
              <a:rPr lang="tr-TR" sz="1800" dirty="0"/>
              <a:t>arasındaki </a:t>
            </a:r>
            <a:r>
              <a:rPr lang="tr-TR" sz="1800" b="1" dirty="0"/>
              <a:t>istihdam</a:t>
            </a:r>
            <a:r>
              <a:rPr lang="tr-TR" sz="1800" dirty="0"/>
              <a:t> edilen nüfusun </a:t>
            </a:r>
            <a:r>
              <a:rPr lang="tr-TR" sz="1800" b="1" dirty="0"/>
              <a:t>Türkiye ortalamasının üstünde </a:t>
            </a:r>
            <a:r>
              <a:rPr lang="tr-TR" sz="1800" dirty="0" smtClean="0"/>
              <a:t>olduğu görülmektedir.</a:t>
            </a:r>
          </a:p>
          <a:p>
            <a:endParaRPr lang="tr-T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245076"/>
            <a:ext cx="7392415" cy="37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1944216"/>
          </a:xfrm>
        </p:spPr>
        <p:txBody>
          <a:bodyPr/>
          <a:lstStyle/>
          <a:p>
            <a:r>
              <a:rPr lang="tr-TR" b="1" dirty="0" smtClean="0"/>
              <a:t>KALKINMA AJANSLARI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577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İstihdamın </a:t>
            </a:r>
            <a:r>
              <a:rPr lang="tr-TR" sz="2800" dirty="0" err="1" smtClean="0"/>
              <a:t>Sektörel</a:t>
            </a:r>
            <a:r>
              <a:rPr lang="tr-TR" sz="2800" dirty="0" smtClean="0"/>
              <a:t> </a:t>
            </a:r>
            <a:r>
              <a:rPr lang="tr-TR" sz="2800" dirty="0"/>
              <a:t>D</a:t>
            </a:r>
            <a:r>
              <a:rPr lang="tr-TR" sz="2800" dirty="0" smtClean="0"/>
              <a:t>ağılımı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253102"/>
            <a:ext cx="7992888" cy="1671842"/>
          </a:xfrm>
        </p:spPr>
        <p:txBody>
          <a:bodyPr>
            <a:normAutofit/>
          </a:bodyPr>
          <a:lstStyle/>
          <a:p>
            <a:r>
              <a:rPr lang="tr-TR" sz="1800" dirty="0"/>
              <a:t>Bölgede </a:t>
            </a:r>
            <a:r>
              <a:rPr lang="tr-TR" sz="1800" b="1" dirty="0"/>
              <a:t>sanayi</a:t>
            </a:r>
            <a:r>
              <a:rPr lang="tr-TR" sz="1800" dirty="0"/>
              <a:t> sektörünün ağırlığı istihdam alanında belirgin bir şekilde </a:t>
            </a:r>
            <a:r>
              <a:rPr lang="tr-TR" sz="1800" dirty="0" smtClean="0"/>
              <a:t>görülmekte</a:t>
            </a:r>
          </a:p>
          <a:p>
            <a:r>
              <a:rPr lang="tr-TR" sz="1800" b="1" dirty="0" smtClean="0"/>
              <a:t>Ticaret ve hizmetler </a:t>
            </a:r>
            <a:r>
              <a:rPr lang="tr-TR" sz="1800" dirty="0"/>
              <a:t>sektörünün istihdam içindeki payı </a:t>
            </a:r>
            <a:r>
              <a:rPr lang="tr-TR" sz="1800" dirty="0" smtClean="0"/>
              <a:t>artmakla</a:t>
            </a:r>
          </a:p>
          <a:p>
            <a:r>
              <a:rPr lang="tr-TR" sz="1800" b="1" dirty="0" smtClean="0"/>
              <a:t>Tarım</a:t>
            </a:r>
            <a:r>
              <a:rPr lang="tr-TR" sz="1800" dirty="0" smtClean="0"/>
              <a:t> </a:t>
            </a:r>
            <a:r>
              <a:rPr lang="tr-TR" sz="1800" dirty="0"/>
              <a:t>sektörünün </a:t>
            </a:r>
            <a:r>
              <a:rPr lang="tr-TR" sz="1800" dirty="0" smtClean="0"/>
              <a:t>payı azalmakta</a:t>
            </a:r>
            <a:endParaRPr lang="tr-T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93828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Eğitim Düzeyine Göre İstihdam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b="1" dirty="0" smtClean="0"/>
              <a:t>Nitelikli işgücü </a:t>
            </a:r>
            <a:r>
              <a:rPr lang="tr-TR" sz="1800" dirty="0" smtClean="0"/>
              <a:t>(ortaöğretim, üniversite</a:t>
            </a:r>
            <a:r>
              <a:rPr lang="tr-TR" sz="1800" dirty="0"/>
              <a:t>, yüksek lisans ve doktora eğitimi </a:t>
            </a:r>
            <a:r>
              <a:rPr lang="tr-TR" sz="1800" dirty="0" smtClean="0"/>
              <a:t>almış) </a:t>
            </a:r>
            <a:r>
              <a:rPr lang="tr-TR" sz="1800" b="1" dirty="0" smtClean="0"/>
              <a:t>istihdamdaki </a:t>
            </a:r>
            <a:r>
              <a:rPr lang="tr-TR" sz="1800" b="1" dirty="0"/>
              <a:t>payları</a:t>
            </a:r>
            <a:r>
              <a:rPr lang="tr-TR" sz="1800" dirty="0"/>
              <a:t> ise </a:t>
            </a:r>
            <a:r>
              <a:rPr lang="tr-TR" sz="1800" b="1" dirty="0"/>
              <a:t>Türkiye ortalamasının üzerinde </a:t>
            </a:r>
            <a:r>
              <a:rPr lang="tr-TR" sz="1800" dirty="0"/>
              <a:t>olması bölgede yoğun </a:t>
            </a:r>
            <a:r>
              <a:rPr lang="tr-TR" sz="1800" dirty="0" smtClean="0"/>
              <a:t>olarak faaliyet </a:t>
            </a:r>
            <a:r>
              <a:rPr lang="tr-TR" sz="1800" dirty="0"/>
              <a:t>gösteren </a:t>
            </a:r>
            <a:r>
              <a:rPr lang="tr-TR" sz="1800" b="1" dirty="0"/>
              <a:t>sektörlerin ihtiyaçları ile paralellik </a:t>
            </a:r>
            <a:r>
              <a:rPr lang="tr-TR" sz="1800" dirty="0"/>
              <a:t>arz etmektedir.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996952"/>
            <a:ext cx="8964488" cy="262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8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Sanayi Sektörü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İller </a:t>
            </a:r>
            <a:r>
              <a:rPr lang="tr-TR" sz="2000" dirty="0"/>
              <a:t>arası Rekabetçilik </a:t>
            </a:r>
            <a:r>
              <a:rPr lang="tr-TR" sz="2000" dirty="0" smtClean="0"/>
              <a:t>Endeksi, </a:t>
            </a:r>
            <a:r>
              <a:rPr lang="tr-TR" sz="2000" b="1" dirty="0" smtClean="0"/>
              <a:t>URAK</a:t>
            </a:r>
            <a:r>
              <a:rPr lang="tr-TR" sz="2000" dirty="0" smtClean="0"/>
              <a:t> (Uluslararası Rekabet Araştırmaları Kurumu) : </a:t>
            </a:r>
            <a:r>
              <a:rPr lang="tr-TR" sz="2000" b="1" dirty="0" smtClean="0"/>
              <a:t>Bursa</a:t>
            </a:r>
            <a:r>
              <a:rPr lang="tr-TR" sz="2000" dirty="0"/>
              <a:t>, Türkiye’deki </a:t>
            </a:r>
            <a:r>
              <a:rPr lang="tr-TR" sz="2000" b="1" dirty="0" smtClean="0"/>
              <a:t>en </a:t>
            </a:r>
            <a:r>
              <a:rPr lang="tr-TR" sz="2000" b="1" dirty="0"/>
              <a:t>rekabetçi 5. </a:t>
            </a:r>
            <a:r>
              <a:rPr lang="tr-TR" sz="2000" b="1" dirty="0" smtClean="0"/>
              <a:t>şehir </a:t>
            </a:r>
            <a:r>
              <a:rPr lang="tr-TR" sz="2000" dirty="0" smtClean="0"/>
              <a:t>(2008-2009)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/>
              <a:t>Tekstil </a:t>
            </a:r>
            <a:r>
              <a:rPr lang="tr-TR" sz="2000" b="1" dirty="0"/>
              <a:t>ve </a:t>
            </a:r>
            <a:r>
              <a:rPr lang="tr-TR" sz="2000" b="1" dirty="0" smtClean="0"/>
              <a:t>hazır giyim</a:t>
            </a:r>
            <a:r>
              <a:rPr lang="tr-TR" sz="2000" b="1" dirty="0"/>
              <a:t>, otomotiv, gıda, makine, elektrikli </a:t>
            </a:r>
            <a:r>
              <a:rPr lang="tr-TR" sz="2000" b="1" dirty="0" smtClean="0"/>
              <a:t>teçhizat, </a:t>
            </a:r>
            <a:r>
              <a:rPr lang="tr-TR" sz="2000" b="1" dirty="0"/>
              <a:t>kimya sanayi, mobilya, madencilik, metal </a:t>
            </a:r>
            <a:r>
              <a:rPr lang="tr-TR" sz="2000" b="1" dirty="0" smtClean="0"/>
              <a:t>sanayi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DPT, İllerin </a:t>
            </a:r>
            <a:r>
              <a:rPr lang="tr-TR" sz="2000" dirty="0"/>
              <a:t>ve </a:t>
            </a:r>
            <a:r>
              <a:rPr lang="tr-TR" sz="2000" dirty="0" smtClean="0"/>
              <a:t>Bölgelerin Sosyoekonomik </a:t>
            </a:r>
            <a:r>
              <a:rPr lang="tr-TR" sz="2000" dirty="0"/>
              <a:t>Gelişmişlik </a:t>
            </a:r>
            <a:r>
              <a:rPr lang="tr-TR" sz="2000" dirty="0" smtClean="0"/>
              <a:t>Sıralaması </a:t>
            </a:r>
          </a:p>
          <a:p>
            <a:pPr lvl="1">
              <a:lnSpc>
                <a:spcPct val="150000"/>
              </a:lnSpc>
            </a:pPr>
            <a:r>
              <a:rPr lang="tr-TR" sz="1600" b="1" dirty="0" smtClean="0"/>
              <a:t>Bölge</a:t>
            </a:r>
            <a:r>
              <a:rPr lang="tr-TR" sz="1600" dirty="0" smtClean="0"/>
              <a:t>, İstanbul </a:t>
            </a:r>
            <a:r>
              <a:rPr lang="tr-TR" sz="1600" dirty="0"/>
              <a:t>ve Doğu Marmara bölgelerinden sonra </a:t>
            </a:r>
            <a:r>
              <a:rPr lang="tr-TR" sz="1600" b="1" dirty="0"/>
              <a:t>3. </a:t>
            </a:r>
            <a:r>
              <a:rPr lang="tr-TR" sz="1600" b="1" dirty="0" smtClean="0"/>
              <a:t>sırada</a:t>
            </a:r>
          </a:p>
          <a:p>
            <a:pPr lvl="1">
              <a:lnSpc>
                <a:spcPct val="150000"/>
              </a:lnSpc>
            </a:pPr>
            <a:r>
              <a:rPr lang="tr-TR" sz="1600" b="1" dirty="0"/>
              <a:t>Bursa</a:t>
            </a:r>
            <a:r>
              <a:rPr lang="tr-TR" sz="1600" dirty="0"/>
              <a:t> </a:t>
            </a:r>
            <a:r>
              <a:rPr lang="tr-TR" sz="1600" dirty="0" smtClean="0"/>
              <a:t>iller sıralamasında </a:t>
            </a:r>
            <a:r>
              <a:rPr lang="tr-TR" sz="1600" b="1" dirty="0" smtClean="0"/>
              <a:t>4. sırada</a:t>
            </a:r>
          </a:p>
          <a:p>
            <a:pPr>
              <a:lnSpc>
                <a:spcPct val="150000"/>
              </a:lnSpc>
            </a:pPr>
            <a:r>
              <a:rPr lang="tr-TR" sz="2000" b="1" dirty="0"/>
              <a:t>S</a:t>
            </a:r>
            <a:r>
              <a:rPr lang="tr-TR" sz="2000" b="1" dirty="0" smtClean="0"/>
              <a:t>anayideki</a:t>
            </a:r>
            <a:r>
              <a:rPr lang="tr-TR" sz="2000" dirty="0" smtClean="0"/>
              <a:t> </a:t>
            </a:r>
            <a:r>
              <a:rPr lang="tr-TR" sz="2000" b="1" dirty="0"/>
              <a:t>490 bin kişilik </a:t>
            </a:r>
            <a:r>
              <a:rPr lang="tr-TR" sz="2000" b="1" dirty="0" smtClean="0"/>
              <a:t>istihdam </a:t>
            </a:r>
            <a:r>
              <a:rPr lang="tr-TR" sz="2000" dirty="0" smtClean="0"/>
              <a:t>Türkiye’nin </a:t>
            </a:r>
            <a:r>
              <a:rPr lang="tr-TR" sz="2000" dirty="0"/>
              <a:t>%</a:t>
            </a:r>
            <a:r>
              <a:rPr lang="tr-TR" sz="2000" dirty="0" smtClean="0"/>
              <a:t>11,2’si</a:t>
            </a:r>
          </a:p>
          <a:p>
            <a:r>
              <a:rPr lang="tr-TR" sz="2000" dirty="0"/>
              <a:t>B</a:t>
            </a:r>
            <a:r>
              <a:rPr lang="tr-TR" sz="2000" dirty="0" smtClean="0"/>
              <a:t>ölgedeki </a:t>
            </a:r>
            <a:r>
              <a:rPr lang="tr-TR" sz="2000" dirty="0"/>
              <a:t>%</a:t>
            </a:r>
            <a:r>
              <a:rPr lang="tr-TR" sz="2000" dirty="0" smtClean="0"/>
              <a:t>42,6’lık </a:t>
            </a:r>
            <a:r>
              <a:rPr lang="tr-TR" sz="2000" b="1" dirty="0" smtClean="0"/>
              <a:t>sanayi </a:t>
            </a:r>
            <a:r>
              <a:rPr lang="tr-TR" sz="2000" b="1" dirty="0"/>
              <a:t>istihdam </a:t>
            </a:r>
            <a:r>
              <a:rPr lang="tr-TR" sz="2000" b="1" dirty="0" smtClean="0"/>
              <a:t>oranı</a:t>
            </a:r>
            <a:r>
              <a:rPr lang="tr-TR" sz="2000" dirty="0" smtClean="0"/>
              <a:t>, </a:t>
            </a:r>
            <a:r>
              <a:rPr lang="tr-TR" sz="2000" dirty="0"/>
              <a:t>%19,8 </a:t>
            </a:r>
            <a:r>
              <a:rPr lang="tr-TR" sz="2000" dirty="0" smtClean="0"/>
              <a:t>‘</a:t>
            </a:r>
            <a:r>
              <a:rPr lang="tr-TR" sz="2000" dirty="0" err="1" smtClean="0"/>
              <a:t>lik</a:t>
            </a:r>
            <a:r>
              <a:rPr lang="tr-TR" sz="2000" dirty="0" smtClean="0"/>
              <a:t> </a:t>
            </a:r>
            <a:r>
              <a:rPr lang="tr-TR" sz="2000" b="1" dirty="0" smtClean="0"/>
              <a:t>Türkiye ortalamasından çok üstündedir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612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Sanayi Sektörleri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253102"/>
            <a:ext cx="7992888" cy="879754"/>
          </a:xfrm>
        </p:spPr>
        <p:txBody>
          <a:bodyPr>
            <a:noAutofit/>
          </a:bodyPr>
          <a:lstStyle/>
          <a:p>
            <a:r>
              <a:rPr lang="tr-TR" sz="1800" dirty="0" smtClean="0"/>
              <a:t>Bursa’da </a:t>
            </a:r>
            <a:r>
              <a:rPr lang="tr-TR" sz="1800" b="1" dirty="0" smtClean="0"/>
              <a:t>tekstil ve hazır giyim,</a:t>
            </a:r>
            <a:r>
              <a:rPr lang="tr-TR" sz="1800" dirty="0" smtClean="0"/>
              <a:t> </a:t>
            </a:r>
            <a:r>
              <a:rPr lang="tr-TR" sz="1800" b="1" dirty="0"/>
              <a:t>makine </a:t>
            </a:r>
            <a:r>
              <a:rPr lang="tr-TR" sz="1800" b="1" dirty="0" smtClean="0"/>
              <a:t>imalatı, otomotiv, gıda</a:t>
            </a:r>
            <a:r>
              <a:rPr lang="tr-TR" sz="1800" dirty="0" smtClean="0"/>
              <a:t> ön plana çıkmaktadır.</a:t>
            </a:r>
            <a:endParaRPr lang="tr-T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987"/>
            <a:ext cx="4824536" cy="25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 4"/>
          <p:cNvGrpSpPr/>
          <p:nvPr/>
        </p:nvGrpSpPr>
        <p:grpSpPr>
          <a:xfrm>
            <a:off x="4847862" y="3717032"/>
            <a:ext cx="4000500" cy="3006849"/>
            <a:chOff x="4847862" y="1700808"/>
            <a:chExt cx="4000500" cy="30068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916832"/>
              <a:ext cx="3429000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862" y="1700808"/>
              <a:ext cx="40005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2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İşletmeler ve KOBİ’ler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4" y="1484784"/>
            <a:ext cx="594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508104" y="5374957"/>
            <a:ext cx="32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Bölgedeki işletmelerin </a:t>
            </a:r>
            <a:r>
              <a:rPr lang="tr-TR" b="1" dirty="0"/>
              <a:t>%99,7’sini KOBİ’ler </a:t>
            </a:r>
            <a:r>
              <a:rPr lang="tr-TR" dirty="0"/>
              <a:t>oluşturmaktadır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6" y="4725144"/>
            <a:ext cx="529682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Organize Sanayi Bölgeleri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Türkiye’de toplam </a:t>
            </a:r>
            <a:r>
              <a:rPr lang="tr-TR" sz="2400" dirty="0"/>
              <a:t>261 </a:t>
            </a:r>
            <a:r>
              <a:rPr lang="tr-TR" sz="2400" dirty="0" smtClean="0"/>
              <a:t>OSB, Bursa’da 13 OSB. (Türkiye ortalamasının çok üzerinde.)</a:t>
            </a:r>
          </a:p>
          <a:p>
            <a:r>
              <a:rPr lang="tr-TR" sz="2400" dirty="0"/>
              <a:t>Bursa Ticaret ve Sanayi </a:t>
            </a:r>
            <a:r>
              <a:rPr lang="tr-TR" sz="2400" dirty="0" smtClean="0"/>
              <a:t>Odası (BTSO) OSB :</a:t>
            </a:r>
          </a:p>
          <a:p>
            <a:pPr lvl="1"/>
            <a:r>
              <a:rPr lang="tr-TR" sz="2000" dirty="0"/>
              <a:t>1962’de </a:t>
            </a:r>
            <a:r>
              <a:rPr lang="tr-TR" sz="2000" dirty="0" smtClean="0"/>
              <a:t>kurulan </a:t>
            </a:r>
            <a:r>
              <a:rPr lang="tr-TR" sz="2000" dirty="0"/>
              <a:t>Türkiye’nin ilk </a:t>
            </a:r>
            <a:r>
              <a:rPr lang="tr-TR" sz="2000" dirty="0" smtClean="0"/>
              <a:t>OSB’si</a:t>
            </a:r>
          </a:p>
          <a:p>
            <a:pPr lvl="1"/>
            <a:r>
              <a:rPr lang="tr-TR" sz="2000" dirty="0"/>
              <a:t>670 </a:t>
            </a:r>
            <a:r>
              <a:rPr lang="tr-TR" sz="2000" dirty="0" smtClean="0"/>
              <a:t>hektar</a:t>
            </a:r>
          </a:p>
          <a:p>
            <a:pPr lvl="1"/>
            <a:r>
              <a:rPr lang="tr-TR" sz="2000" dirty="0"/>
              <a:t>220 </a:t>
            </a:r>
            <a:r>
              <a:rPr lang="tr-TR" sz="2000" dirty="0" smtClean="0"/>
              <a:t>firma</a:t>
            </a:r>
          </a:p>
          <a:p>
            <a:pPr lvl="1"/>
            <a:r>
              <a:rPr lang="tr-TR" sz="2000" dirty="0"/>
              <a:t>35.000 kişiye </a:t>
            </a:r>
            <a:r>
              <a:rPr lang="tr-TR" sz="2000" dirty="0" smtClean="0"/>
              <a:t>istihdam</a:t>
            </a:r>
          </a:p>
          <a:p>
            <a:pPr lvl="1"/>
            <a:r>
              <a:rPr lang="tr-TR" sz="2000" dirty="0"/>
              <a:t>T</a:t>
            </a:r>
            <a:r>
              <a:rPr lang="tr-TR" sz="2000" dirty="0" smtClean="0"/>
              <a:t>am </a:t>
            </a:r>
            <a:r>
              <a:rPr lang="tr-TR" sz="2000" dirty="0"/>
              <a:t>kapasite </a:t>
            </a:r>
            <a:r>
              <a:rPr lang="tr-TR" sz="2000" dirty="0" smtClean="0"/>
              <a:t>çalışmaktadır</a:t>
            </a:r>
          </a:p>
          <a:p>
            <a:pPr lvl="1"/>
            <a:r>
              <a:rPr lang="tr-TR" sz="2000" dirty="0" smtClean="0"/>
              <a:t>Otomotiv ve yan </a:t>
            </a:r>
            <a:r>
              <a:rPr lang="tr-TR" sz="2000" dirty="0"/>
              <a:t>sanayi ile </a:t>
            </a:r>
            <a:r>
              <a:rPr lang="tr-TR" sz="2000" dirty="0" smtClean="0"/>
              <a:t>Tekstil </a:t>
            </a:r>
            <a:r>
              <a:rPr lang="tr-TR" sz="2000" dirty="0"/>
              <a:t>firmaları </a:t>
            </a:r>
            <a:r>
              <a:rPr lang="tr-TR" sz="2000" dirty="0" smtClean="0"/>
              <a:t>ağırlıktadır</a:t>
            </a:r>
          </a:p>
          <a:p>
            <a:r>
              <a:rPr lang="tr-TR" sz="2400" dirty="0"/>
              <a:t> </a:t>
            </a:r>
            <a:r>
              <a:rPr lang="tr-TR" sz="2400" dirty="0" err="1" smtClean="0"/>
              <a:t>Hasanağa</a:t>
            </a:r>
            <a:r>
              <a:rPr lang="tr-TR" sz="2400" dirty="0" smtClean="0"/>
              <a:t>, Demirtaş, Gürsu, İnegöl, Kestel, </a:t>
            </a:r>
            <a:r>
              <a:rPr lang="tr-TR" sz="2400" dirty="0" err="1" smtClean="0"/>
              <a:t>M.Kemalpaşa</a:t>
            </a:r>
            <a:r>
              <a:rPr lang="tr-TR" sz="2400" dirty="0" smtClean="0"/>
              <a:t>-Mermerciler, </a:t>
            </a:r>
            <a:r>
              <a:rPr lang="tr-TR" sz="2400" dirty="0" err="1" smtClean="0"/>
              <a:t>M.kemalpaşa</a:t>
            </a:r>
            <a:r>
              <a:rPr lang="tr-TR" sz="2400" dirty="0" smtClean="0"/>
              <a:t> OSB, Nilüfer OSB, Yenişehir, Bursa Deri OSB,  İnegöl 2. OSB</a:t>
            </a:r>
            <a:endParaRPr lang="tr-TR" sz="2400" dirty="0"/>
          </a:p>
          <a:p>
            <a:endParaRPr lang="tr-TR" sz="2400" dirty="0" smtClean="0"/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98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/>
              <a:t>Ar-Ge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5373216"/>
            <a:ext cx="7992888" cy="1152128"/>
          </a:xfrm>
        </p:spPr>
        <p:txBody>
          <a:bodyPr>
            <a:noAutofit/>
          </a:bodyPr>
          <a:lstStyle/>
          <a:p>
            <a:r>
              <a:rPr lang="tr-TR" sz="2400" dirty="0"/>
              <a:t>TEYDEB </a:t>
            </a:r>
            <a:r>
              <a:rPr lang="tr-TR" sz="2400" dirty="0" smtClean="0"/>
              <a:t>Proje </a:t>
            </a:r>
            <a:r>
              <a:rPr lang="tr-TR" sz="2400" b="1" dirty="0" smtClean="0"/>
              <a:t>başvurularında </a:t>
            </a:r>
            <a:r>
              <a:rPr lang="tr-TR" sz="2400" b="1" dirty="0"/>
              <a:t>Bursa 4</a:t>
            </a:r>
            <a:r>
              <a:rPr lang="tr-TR" sz="2400" b="1" dirty="0" smtClean="0"/>
              <a:t>. </a:t>
            </a:r>
            <a:r>
              <a:rPr lang="tr-TR" sz="2400" dirty="0" smtClean="0"/>
              <a:t>sırada</a:t>
            </a:r>
          </a:p>
          <a:p>
            <a:r>
              <a:rPr lang="tr-TR" sz="2400" dirty="0" smtClean="0"/>
              <a:t>Firmalara </a:t>
            </a:r>
            <a:r>
              <a:rPr lang="tr-TR" sz="2400" dirty="0"/>
              <a:t>verilen Ar-Ge </a:t>
            </a:r>
            <a:r>
              <a:rPr lang="tr-TR" sz="2400" b="1" dirty="0"/>
              <a:t>hibe destek </a:t>
            </a:r>
            <a:r>
              <a:rPr lang="tr-TR" sz="2400" b="1" dirty="0" smtClean="0"/>
              <a:t>tutarlarında </a:t>
            </a:r>
            <a:r>
              <a:rPr lang="tr-TR" sz="2400" b="1" dirty="0"/>
              <a:t>Bursa</a:t>
            </a:r>
            <a:r>
              <a:rPr lang="tr-TR" sz="2400" dirty="0"/>
              <a:t>, İstanbul ve Ankara’nın ardından </a:t>
            </a:r>
            <a:r>
              <a:rPr lang="tr-TR" sz="2400" b="1" dirty="0"/>
              <a:t>üçüncü sırada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7416824" cy="42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Ar-Ge Merkezleri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277438"/>
            <a:ext cx="7992888" cy="2175898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/>
              <a:t>Ar-Ge Merkezi </a:t>
            </a:r>
            <a:r>
              <a:rPr lang="tr-TR" sz="2400" dirty="0"/>
              <a:t>Belgesi almaya hak kazanan </a:t>
            </a:r>
            <a:r>
              <a:rPr lang="tr-TR" sz="2400" b="1" dirty="0"/>
              <a:t>64 </a:t>
            </a:r>
            <a:r>
              <a:rPr lang="tr-TR" sz="2400" b="1" dirty="0" smtClean="0"/>
              <a:t>işletmeden 7’si Bursa’da</a:t>
            </a:r>
          </a:p>
          <a:p>
            <a:r>
              <a:rPr lang="tr-TR" sz="2400" dirty="0"/>
              <a:t>2009 yılında </a:t>
            </a:r>
            <a:r>
              <a:rPr lang="tr-TR" sz="2400" b="1" dirty="0"/>
              <a:t>patent</a:t>
            </a:r>
            <a:r>
              <a:rPr lang="tr-TR" sz="2400" dirty="0"/>
              <a:t> başvurularında </a:t>
            </a:r>
            <a:r>
              <a:rPr lang="tr-TR" sz="2400" b="1" dirty="0"/>
              <a:t>Bursa 4</a:t>
            </a:r>
            <a:r>
              <a:rPr lang="tr-TR" sz="2400" b="1" dirty="0" smtClean="0"/>
              <a:t>. sırada</a:t>
            </a:r>
          </a:p>
          <a:p>
            <a:r>
              <a:rPr lang="tr-TR" sz="2400" b="1" dirty="0" err="1"/>
              <a:t>Ulutek</a:t>
            </a:r>
            <a:r>
              <a:rPr lang="tr-TR" sz="2400" b="1" dirty="0"/>
              <a:t> Teknoloji Geliştirme </a:t>
            </a:r>
            <a:r>
              <a:rPr lang="tr-TR" sz="2400" b="1" dirty="0" smtClean="0"/>
              <a:t>Bölgesi</a:t>
            </a:r>
            <a:r>
              <a:rPr lang="tr-TR" sz="2400" dirty="0"/>
              <a:t> </a:t>
            </a:r>
            <a:r>
              <a:rPr lang="tr-TR" sz="2400" dirty="0" smtClean="0"/>
              <a:t>(Uludağ Üniversitesi)</a:t>
            </a:r>
          </a:p>
          <a:p>
            <a:r>
              <a:rPr lang="tr-TR" sz="2400" dirty="0" smtClean="0"/>
              <a:t>2008 </a:t>
            </a:r>
            <a:r>
              <a:rPr lang="tr-TR" sz="2400" dirty="0"/>
              <a:t>yılı toplam </a:t>
            </a:r>
            <a:r>
              <a:rPr lang="tr-TR" sz="2400" b="1" dirty="0"/>
              <a:t>makale </a:t>
            </a:r>
            <a:r>
              <a:rPr lang="tr-TR" sz="2400" b="1" dirty="0" smtClean="0"/>
              <a:t>sayılarına </a:t>
            </a:r>
            <a:r>
              <a:rPr lang="tr-TR" sz="2400" dirty="0" smtClean="0"/>
              <a:t>göre </a:t>
            </a:r>
            <a:r>
              <a:rPr lang="tr-TR" sz="2400" b="1" dirty="0"/>
              <a:t>Uludağ Üniversitesi 14</a:t>
            </a:r>
            <a:r>
              <a:rPr lang="tr-TR" sz="2400" b="1" dirty="0" smtClean="0"/>
              <a:t>. </a:t>
            </a:r>
            <a:r>
              <a:rPr lang="tr-TR" sz="2400" dirty="0" smtClean="0"/>
              <a:t>sırada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352928" cy="301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Başlıklar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Sosyal Yapı </a:t>
            </a:r>
          </a:p>
          <a:p>
            <a:r>
              <a:rPr lang="tr-TR" sz="2400" dirty="0" smtClean="0"/>
              <a:t>Ulaşım ve Lojistik</a:t>
            </a:r>
          </a:p>
          <a:p>
            <a:r>
              <a:rPr lang="tr-TR" sz="2400" dirty="0" smtClean="0"/>
              <a:t>Turizm ve Kültür</a:t>
            </a:r>
          </a:p>
          <a:p>
            <a:r>
              <a:rPr lang="tr-TR" sz="2400" dirty="0" smtClean="0"/>
              <a:t>Enerji ve Tabii Kaynaklar</a:t>
            </a:r>
          </a:p>
          <a:p>
            <a:r>
              <a:rPr lang="tr-TR" sz="2400" dirty="0" smtClean="0"/>
              <a:t>Çevre</a:t>
            </a:r>
          </a:p>
          <a:p>
            <a:r>
              <a:rPr lang="tr-TR" sz="2400" dirty="0" smtClean="0"/>
              <a:t>…</a:t>
            </a:r>
          </a:p>
          <a:p>
            <a:pPr marL="0" indent="0">
              <a:buNone/>
            </a:pP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018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1944216"/>
          </a:xfrm>
        </p:spPr>
        <p:txBody>
          <a:bodyPr/>
          <a:lstStyle/>
          <a:p>
            <a:r>
              <a:rPr lang="tr-TR" b="1" dirty="0" smtClean="0"/>
              <a:t>GZFT ANALİZİ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221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İçerik Yer Tutucusu" descr="kalkınma Ajansları Haritası son.jpg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24301" r="6662" b="19239"/>
          <a:stretch/>
        </p:blipFill>
        <p:spPr bwMode="auto">
          <a:xfrm>
            <a:off x="611560" y="1052736"/>
            <a:ext cx="7838720" cy="34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KALKINMA AJANSLARI</a:t>
            </a:r>
            <a:endParaRPr lang="tr-TR" sz="3600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683568" y="4509120"/>
            <a:ext cx="7344816" cy="137556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tr-T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Kalkınma Bakanlığı koordinasyonunda,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tr-T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26  Düzey 2 bölgesi</a:t>
            </a:r>
            <a:r>
              <a:rPr kumimoji="0" lang="tr-TR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esas alınarak Bakanlar Kurulu Kararı ile kurulan,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tr-T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Uygulamacı değil destekleyici, koordinatör ve katalizör</a:t>
            </a:r>
          </a:p>
        </p:txBody>
      </p:sp>
    </p:spTree>
    <p:extLst>
      <p:ext uri="{BB962C8B-B14F-4D97-AF65-F5344CB8AC3E}">
        <p14:creationId xmlns:p14="http://schemas.microsoft.com/office/powerpoint/2010/main" val="37073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GZFT Analizi - Yöntem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2002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000" b="1" dirty="0"/>
              <a:t>K</a:t>
            </a:r>
            <a:r>
              <a:rPr lang="tr-TR" sz="2000" b="1" dirty="0" smtClean="0"/>
              <a:t>amu</a:t>
            </a:r>
            <a:r>
              <a:rPr lang="tr-TR" sz="2000" dirty="0" smtClean="0"/>
              <a:t> </a:t>
            </a:r>
            <a:r>
              <a:rPr lang="tr-TR" sz="2000" dirty="0"/>
              <a:t>kesimi, </a:t>
            </a:r>
            <a:r>
              <a:rPr lang="tr-TR" sz="2000" b="1" dirty="0"/>
              <a:t>özel</a:t>
            </a:r>
            <a:r>
              <a:rPr lang="tr-TR" sz="2000" dirty="0"/>
              <a:t> sektör ve </a:t>
            </a:r>
            <a:r>
              <a:rPr lang="tr-TR" sz="2000" b="1" dirty="0" smtClean="0"/>
              <a:t>sivil toplum </a:t>
            </a:r>
            <a:r>
              <a:rPr lang="tr-TR" sz="2000" dirty="0"/>
              <a:t>temsilcilerinden oluşan </a:t>
            </a:r>
            <a:r>
              <a:rPr lang="tr-TR" sz="2000" b="1" dirty="0"/>
              <a:t>220 kişilik </a:t>
            </a:r>
            <a:r>
              <a:rPr lang="tr-TR" sz="2000" dirty="0"/>
              <a:t>bir katılımla gerçekleşen </a:t>
            </a:r>
            <a:r>
              <a:rPr lang="tr-TR" sz="2000" b="1" dirty="0"/>
              <a:t>Bölge Planı </a:t>
            </a:r>
            <a:r>
              <a:rPr lang="tr-TR" sz="2000" b="1" dirty="0" err="1" smtClean="0"/>
              <a:t>Çalıştayı</a:t>
            </a:r>
            <a:r>
              <a:rPr lang="tr-TR" sz="2000" dirty="0" smtClean="0"/>
              <a:t> (</a:t>
            </a:r>
            <a:r>
              <a:rPr lang="tr-TR" sz="2000" b="1" dirty="0" smtClean="0"/>
              <a:t>Genel oturum ve küçük grup çalışmaları</a:t>
            </a:r>
            <a:r>
              <a:rPr lang="tr-T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Bölgenin </a:t>
            </a:r>
            <a:r>
              <a:rPr lang="tr-TR" sz="2000" b="1" dirty="0"/>
              <a:t>mevcut durum analizi </a:t>
            </a:r>
            <a:r>
              <a:rPr lang="tr-TR" sz="2000" dirty="0" smtClean="0"/>
              <a:t>çalışması GZFT </a:t>
            </a:r>
            <a:r>
              <a:rPr lang="tr-TR" sz="2000" dirty="0"/>
              <a:t>analizine </a:t>
            </a:r>
            <a:r>
              <a:rPr lang="tr-TR" sz="2000" b="1" dirty="0"/>
              <a:t>dahil edilmiştir</a:t>
            </a:r>
            <a:r>
              <a:rPr lang="tr-TR" sz="2000" dirty="0" smtClean="0"/>
              <a:t>. (somut verilerle destekleme)</a:t>
            </a:r>
          </a:p>
          <a:p>
            <a:pPr>
              <a:lnSpc>
                <a:spcPct val="150000"/>
              </a:lnSpc>
            </a:pPr>
            <a:r>
              <a:rPr lang="tr-TR" sz="2000" b="1" dirty="0"/>
              <a:t>Dokuzuncu Kalkınma Planı </a:t>
            </a:r>
            <a:r>
              <a:rPr lang="tr-TR" sz="2000" dirty="0"/>
              <a:t>Özel </a:t>
            </a:r>
            <a:r>
              <a:rPr lang="tr-TR" sz="2000" dirty="0" smtClean="0"/>
              <a:t>İhtisas Komisyonu Raporları</a:t>
            </a:r>
          </a:p>
          <a:p>
            <a:pPr>
              <a:lnSpc>
                <a:spcPct val="150000"/>
              </a:lnSpc>
            </a:pPr>
            <a:r>
              <a:rPr lang="tr-TR" sz="2000" b="1" dirty="0"/>
              <a:t>Bakanlıklar</a:t>
            </a:r>
            <a:r>
              <a:rPr lang="tr-TR" sz="2000" dirty="0"/>
              <a:t> tarafından hazırlanan </a:t>
            </a:r>
            <a:r>
              <a:rPr lang="tr-TR" sz="2000" dirty="0" err="1"/>
              <a:t>sektörel</a:t>
            </a:r>
            <a:r>
              <a:rPr lang="tr-TR" sz="2000" dirty="0"/>
              <a:t> ve tematik </a:t>
            </a:r>
            <a:r>
              <a:rPr lang="tr-TR" sz="2000" dirty="0" smtClean="0"/>
              <a:t>planlar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1/100.000 ölçekli </a:t>
            </a:r>
            <a:r>
              <a:rPr lang="tr-TR" sz="2000" b="1" dirty="0"/>
              <a:t>İl Çevre Düzeni </a:t>
            </a:r>
            <a:r>
              <a:rPr lang="tr-TR" sz="2000" b="1" dirty="0" smtClean="0"/>
              <a:t>Planları</a:t>
            </a:r>
          </a:p>
          <a:p>
            <a:pPr>
              <a:lnSpc>
                <a:spcPct val="150000"/>
              </a:lnSpc>
            </a:pPr>
            <a:r>
              <a:rPr lang="tr-TR" sz="2000" b="1" dirty="0"/>
              <a:t>İl Özel İdareleri Stratejik </a:t>
            </a:r>
            <a:r>
              <a:rPr lang="tr-TR" sz="2000" b="1" dirty="0" smtClean="0"/>
              <a:t>Planları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50.000 nüfusun üzerindeki </a:t>
            </a:r>
            <a:r>
              <a:rPr lang="tr-TR" sz="2000" b="1" dirty="0"/>
              <a:t>belediyelerin stratejik </a:t>
            </a:r>
            <a:r>
              <a:rPr lang="tr-TR" sz="2000" b="1" dirty="0" smtClean="0"/>
              <a:t>planları</a:t>
            </a:r>
          </a:p>
          <a:p>
            <a:pPr>
              <a:lnSpc>
                <a:spcPct val="150000"/>
              </a:lnSpc>
            </a:pPr>
            <a:r>
              <a:rPr lang="tr-TR" sz="2000" b="1" dirty="0" err="1"/>
              <a:t>S</a:t>
            </a:r>
            <a:r>
              <a:rPr lang="tr-TR" sz="2000" b="1" dirty="0" err="1" smtClean="0"/>
              <a:t>ektörel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çalıştaylar</a:t>
            </a:r>
            <a:endParaRPr lang="tr-TR" sz="2000" b="1" dirty="0" smtClean="0"/>
          </a:p>
          <a:p>
            <a:r>
              <a:rPr lang="tr-TR" sz="2000" dirty="0"/>
              <a:t>(1-5 arası) puan verilerek </a:t>
            </a:r>
            <a:r>
              <a:rPr lang="tr-TR" sz="2000" b="1" dirty="0" err="1"/>
              <a:t>önceliklendirme</a:t>
            </a:r>
            <a:r>
              <a:rPr lang="tr-TR" sz="2000" dirty="0"/>
              <a:t> </a:t>
            </a:r>
            <a:r>
              <a:rPr lang="tr-TR" sz="2000" dirty="0" smtClean="0"/>
              <a:t>çalışması yapılmış </a:t>
            </a:r>
            <a:r>
              <a:rPr lang="tr-TR" sz="2000" dirty="0"/>
              <a:t>böylelikle en öncelikli ve önemli güçlü ve zayıf yönler ile fırsatlar ve tehditler</a:t>
            </a:r>
            <a:endParaRPr lang="tr-TR" sz="2000" b="1" dirty="0" smtClean="0"/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357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GZFT Analizi – Güçlü Yönler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 smtClean="0"/>
              <a:t>Coğrafi </a:t>
            </a:r>
            <a:r>
              <a:rPr lang="tr-TR" sz="1800" b="1" dirty="0"/>
              <a:t>konum </a:t>
            </a:r>
            <a:r>
              <a:rPr lang="tr-TR" sz="1800" dirty="0"/>
              <a:t>itibarıyla ulusal ve uluslararası pazarlara yakınlık, bölgede </a:t>
            </a:r>
            <a:r>
              <a:rPr lang="tr-TR" sz="1800" b="1" dirty="0"/>
              <a:t>serbest </a:t>
            </a:r>
            <a:r>
              <a:rPr lang="tr-TR" sz="1800" b="1" dirty="0" smtClean="0"/>
              <a:t>bölge ve </a:t>
            </a:r>
            <a:r>
              <a:rPr lang="tr-TR" sz="1800" b="1" dirty="0"/>
              <a:t>liman</a:t>
            </a:r>
            <a:r>
              <a:rPr lang="tr-TR" sz="1800" dirty="0"/>
              <a:t> bulunması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Bölgede </a:t>
            </a:r>
            <a:r>
              <a:rPr lang="tr-TR" sz="1800" b="1" dirty="0"/>
              <a:t>rekabetçi, ihracata yönelik ve istihdam potansiyeli yüksek iş kümeleri</a:t>
            </a:r>
            <a:r>
              <a:rPr lang="tr-TR" sz="1800" dirty="0"/>
              <a:t>nin </a:t>
            </a:r>
            <a:r>
              <a:rPr lang="tr-TR" sz="1800" dirty="0" smtClean="0"/>
              <a:t>varlığı (Otomotiv</a:t>
            </a:r>
            <a:r>
              <a:rPr lang="tr-TR" sz="1800" dirty="0"/>
              <a:t>, tekstil-hazır giyim, makine-metal, gıda, havacılık, seramik ve </a:t>
            </a:r>
            <a:r>
              <a:rPr lang="tr-TR" sz="1800" dirty="0" smtClean="0"/>
              <a:t>mobilya sektörlerinin </a:t>
            </a:r>
            <a:r>
              <a:rPr lang="tr-TR" sz="1800" dirty="0"/>
              <a:t>Türkiye’ye göre önde olması)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Bölgede </a:t>
            </a:r>
            <a:r>
              <a:rPr lang="tr-TR" sz="1800" dirty="0"/>
              <a:t>giderek artan San-Tez, TEYDEB, TTGV, TÜBİTAK 1001, AB </a:t>
            </a:r>
            <a:r>
              <a:rPr lang="tr-TR" sz="1800" b="1" dirty="0" smtClean="0"/>
              <a:t>projesi geliştirme </a:t>
            </a:r>
            <a:r>
              <a:rPr lang="tr-TR" sz="1800" b="1" dirty="0"/>
              <a:t>ve uygulama </a:t>
            </a:r>
            <a:r>
              <a:rPr lang="tr-TR" sz="1800" b="1" dirty="0" smtClean="0"/>
              <a:t>kapasitesi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Bölgede </a:t>
            </a:r>
            <a:r>
              <a:rPr lang="tr-TR" sz="1800" dirty="0"/>
              <a:t>alt yapısını tamamlamış ve kullanılabilir alanı olan </a:t>
            </a:r>
            <a:r>
              <a:rPr lang="tr-TR" sz="1800" b="1" dirty="0"/>
              <a:t>çok sayıda OSB </a:t>
            </a:r>
            <a:r>
              <a:rPr lang="tr-TR" sz="1800" dirty="0"/>
              <a:t>bulunması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Güçlü </a:t>
            </a:r>
            <a:r>
              <a:rPr lang="tr-TR" sz="1800" b="1" dirty="0"/>
              <a:t>ticaret ve sanayi örgütlerinin </a:t>
            </a:r>
            <a:r>
              <a:rPr lang="tr-TR" sz="1800" dirty="0"/>
              <a:t>varlığı</a:t>
            </a:r>
          </a:p>
          <a:p>
            <a:pPr>
              <a:lnSpc>
                <a:spcPct val="150000"/>
              </a:lnSpc>
            </a:pPr>
            <a:r>
              <a:rPr lang="tr-TR" sz="1800" b="1" dirty="0" smtClean="0"/>
              <a:t>Yabancı </a:t>
            </a:r>
            <a:r>
              <a:rPr lang="tr-TR" sz="1800" b="1" dirty="0"/>
              <a:t>firmaların </a:t>
            </a:r>
            <a:r>
              <a:rPr lang="tr-TR" sz="1800" dirty="0"/>
              <a:t>varlığı ve yabancı ortaklarla </a:t>
            </a:r>
            <a:r>
              <a:rPr lang="tr-TR" sz="1800" b="1" dirty="0"/>
              <a:t>çalışılma </a:t>
            </a:r>
            <a:r>
              <a:rPr lang="tr-TR" sz="1800" b="1" dirty="0" smtClean="0"/>
              <a:t>kültürü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Eğitimli</a:t>
            </a:r>
            <a:r>
              <a:rPr lang="tr-TR" sz="1800" dirty="0"/>
              <a:t>, kalifiye, genç ve dinamik işgücü varlığı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40015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GZFT Analizi – Güçlü Yönler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805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/>
              <a:t>Teknoloji geliştirme bölgelerinin </a:t>
            </a:r>
            <a:r>
              <a:rPr lang="tr-TR" sz="1800" dirty="0" smtClean="0"/>
              <a:t>varlığı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Bölgenin </a:t>
            </a:r>
            <a:r>
              <a:rPr lang="tr-TR" sz="1800" b="1" dirty="0"/>
              <a:t>verimli tarım arazileri</a:t>
            </a:r>
            <a:r>
              <a:rPr lang="tr-TR" sz="1800" dirty="0"/>
              <a:t>, </a:t>
            </a:r>
            <a:r>
              <a:rPr lang="tr-TR" sz="1800" b="1" dirty="0"/>
              <a:t>su ve toprak kaynakları </a:t>
            </a:r>
            <a:r>
              <a:rPr lang="tr-TR" sz="1800" dirty="0"/>
              <a:t>yönünden </a:t>
            </a:r>
            <a:r>
              <a:rPr lang="tr-TR" sz="1800" dirty="0" smtClean="0"/>
              <a:t>zengin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Tarımda </a:t>
            </a:r>
            <a:r>
              <a:rPr lang="tr-TR" sz="1800" b="1" dirty="0"/>
              <a:t>ürün çeşitliliğinin </a:t>
            </a:r>
            <a:r>
              <a:rPr lang="tr-TR" sz="1800" dirty="0"/>
              <a:t>olması, </a:t>
            </a:r>
            <a:r>
              <a:rPr lang="tr-TR" sz="1800" b="1" dirty="0"/>
              <a:t>siyah incir, zeytin ve nar </a:t>
            </a:r>
            <a:r>
              <a:rPr lang="tr-TR" sz="1800" dirty="0"/>
              <a:t>gibi meyvelerin </a:t>
            </a:r>
            <a:r>
              <a:rPr lang="tr-TR" sz="1800" b="1" dirty="0" smtClean="0"/>
              <a:t>stratejik</a:t>
            </a:r>
            <a:r>
              <a:rPr lang="tr-TR" sz="1800" dirty="0" smtClean="0"/>
              <a:t> ürün </a:t>
            </a:r>
            <a:r>
              <a:rPr lang="tr-TR" sz="1800" dirty="0"/>
              <a:t>haline </a:t>
            </a:r>
            <a:r>
              <a:rPr lang="tr-TR" sz="1800" dirty="0" smtClean="0"/>
              <a:t>gelmeleri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Bölgenin </a:t>
            </a:r>
            <a:r>
              <a:rPr lang="tr-TR" sz="1800" b="1" dirty="0"/>
              <a:t>sosyoekonomik</a:t>
            </a:r>
            <a:r>
              <a:rPr lang="tr-TR" sz="1800" dirty="0"/>
              <a:t> açıdan gelişmiş olması (Türkiye geneli </a:t>
            </a:r>
            <a:r>
              <a:rPr lang="tr-TR" sz="1800" dirty="0" smtClean="0"/>
              <a:t>gelişmişlik düzeyi </a:t>
            </a:r>
            <a:r>
              <a:rPr lang="tr-TR" sz="1800" dirty="0"/>
              <a:t>sıralamasında </a:t>
            </a:r>
            <a:r>
              <a:rPr lang="tr-TR" sz="1800" b="1" dirty="0"/>
              <a:t>4. sırada</a:t>
            </a:r>
            <a:r>
              <a:rPr lang="tr-TR" sz="1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İklim ve doğal kaynaklar ile </a:t>
            </a:r>
            <a:r>
              <a:rPr lang="tr-TR" sz="1800" b="1" dirty="0"/>
              <a:t>tarihi ve kültürel değerlerin </a:t>
            </a:r>
            <a:r>
              <a:rPr lang="tr-TR" sz="1800" dirty="0"/>
              <a:t>varlığı; henüz büyük </a:t>
            </a:r>
            <a:r>
              <a:rPr lang="tr-TR" sz="1800" dirty="0" smtClean="0"/>
              <a:t>oranda bozulmamış </a:t>
            </a:r>
            <a:r>
              <a:rPr lang="tr-TR" sz="1800" dirty="0"/>
              <a:t>çevrenin mevcut </a:t>
            </a:r>
            <a:r>
              <a:rPr lang="tr-TR" sz="1800" dirty="0" smtClean="0"/>
              <a:t>olması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K</a:t>
            </a:r>
            <a:r>
              <a:rPr lang="tr-TR" sz="1800" b="1" dirty="0" smtClean="0"/>
              <a:t>ış </a:t>
            </a:r>
            <a:r>
              <a:rPr lang="tr-TR" sz="1800" b="1" dirty="0"/>
              <a:t>turizminin </a:t>
            </a:r>
            <a:r>
              <a:rPr lang="tr-TR" sz="1800" dirty="0"/>
              <a:t>gelişmiş </a:t>
            </a:r>
            <a:r>
              <a:rPr lang="tr-TR" sz="1800" dirty="0" smtClean="0"/>
              <a:t>olması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Dünya genelinde önemi artmakta olan </a:t>
            </a:r>
            <a:r>
              <a:rPr lang="tr-TR" sz="1800" b="1" dirty="0"/>
              <a:t>sağlık ve termal turizm </a:t>
            </a:r>
            <a:r>
              <a:rPr lang="tr-TR" sz="1800" dirty="0"/>
              <a:t>talebine </a:t>
            </a:r>
            <a:r>
              <a:rPr lang="tr-TR" sz="1800" dirty="0" smtClean="0"/>
              <a:t>cevap verebilecek </a:t>
            </a:r>
            <a:r>
              <a:rPr lang="tr-TR" sz="1800" dirty="0"/>
              <a:t>doğal kaynakların </a:t>
            </a:r>
            <a:r>
              <a:rPr lang="tr-TR" sz="1800" dirty="0" smtClean="0"/>
              <a:t>olması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Bölgede </a:t>
            </a:r>
            <a:r>
              <a:rPr lang="tr-TR" sz="1800" b="1" dirty="0"/>
              <a:t>yüksek rezervlere sahip madenlerin </a:t>
            </a:r>
            <a:r>
              <a:rPr lang="tr-TR" sz="1800" dirty="0"/>
              <a:t>(mermer, boraks, kil, </a:t>
            </a:r>
            <a:r>
              <a:rPr lang="tr-TR" sz="1800" dirty="0" err="1"/>
              <a:t>magnezit</a:t>
            </a:r>
            <a:r>
              <a:rPr lang="tr-TR" sz="1800" dirty="0"/>
              <a:t>) olması</a:t>
            </a:r>
          </a:p>
        </p:txBody>
      </p:sp>
    </p:spTree>
    <p:extLst>
      <p:ext uri="{BB962C8B-B14F-4D97-AF65-F5344CB8AC3E}">
        <p14:creationId xmlns:p14="http://schemas.microsoft.com/office/powerpoint/2010/main" val="9076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GZFT Analizi – </a:t>
            </a:r>
            <a:r>
              <a:rPr lang="tr-TR" sz="3200" dirty="0" smtClean="0"/>
              <a:t>Zayıf Yönler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tr-TR" sz="1800" dirty="0"/>
              <a:t>Bölgede </a:t>
            </a:r>
            <a:r>
              <a:rPr lang="tr-TR" sz="1800" b="1" dirty="0"/>
              <a:t>demiryolu, denizyolu ve havayolu </a:t>
            </a:r>
            <a:r>
              <a:rPr lang="tr-TR" sz="1800" dirty="0"/>
              <a:t>ulaşım ağlarının </a:t>
            </a:r>
            <a:r>
              <a:rPr lang="tr-TR" sz="1800" b="1" dirty="0"/>
              <a:t>ve entegrasyonunun </a:t>
            </a:r>
            <a:r>
              <a:rPr lang="tr-TR" sz="1800" dirty="0" smtClean="0"/>
              <a:t>yetersiz olması</a:t>
            </a:r>
          </a:p>
          <a:p>
            <a:pPr>
              <a:lnSpc>
                <a:spcPct val="160000"/>
              </a:lnSpc>
            </a:pPr>
            <a:r>
              <a:rPr lang="tr-TR" sz="1800" b="1" dirty="0"/>
              <a:t>Tarım ve hayvancılıkta </a:t>
            </a:r>
            <a:r>
              <a:rPr lang="tr-TR" sz="1800" dirty="0"/>
              <a:t>yeterli sermaye birikiminin olmaması, işletmelerin çok </a:t>
            </a:r>
            <a:r>
              <a:rPr lang="tr-TR" sz="1800" dirty="0" smtClean="0"/>
              <a:t>parçalı yapısı </a:t>
            </a:r>
            <a:r>
              <a:rPr lang="tr-TR" sz="1800" dirty="0"/>
              <a:t>ve </a:t>
            </a:r>
            <a:r>
              <a:rPr lang="tr-TR" sz="1800" b="1" dirty="0"/>
              <a:t>toplulaştırma yapılmamış </a:t>
            </a:r>
            <a:r>
              <a:rPr lang="tr-TR" sz="1800" dirty="0" smtClean="0"/>
              <a:t>olması</a:t>
            </a:r>
          </a:p>
          <a:p>
            <a:pPr>
              <a:lnSpc>
                <a:spcPct val="160000"/>
              </a:lnSpc>
            </a:pPr>
            <a:r>
              <a:rPr lang="tr-TR" sz="1800" b="1" dirty="0"/>
              <a:t>Sanayi ve kaçak yapılaşma </a:t>
            </a:r>
            <a:r>
              <a:rPr lang="tr-TR" sz="1800" dirty="0"/>
              <a:t>nedeniyle </a:t>
            </a:r>
            <a:r>
              <a:rPr lang="tr-TR" sz="1800" b="1" dirty="0"/>
              <a:t>tarıma elverişli arazilerin </a:t>
            </a:r>
            <a:r>
              <a:rPr lang="tr-TR" sz="1800" dirty="0"/>
              <a:t>yeterince </a:t>
            </a:r>
            <a:r>
              <a:rPr lang="tr-TR" sz="1800" dirty="0" smtClean="0"/>
              <a:t>korunamaması</a:t>
            </a:r>
          </a:p>
          <a:p>
            <a:pPr>
              <a:lnSpc>
                <a:spcPct val="160000"/>
              </a:lnSpc>
            </a:pPr>
            <a:r>
              <a:rPr lang="tr-TR" sz="1800" dirty="0"/>
              <a:t>Doğal kaynaklar, orman ve mera arazilerinin </a:t>
            </a:r>
            <a:r>
              <a:rPr lang="tr-TR" sz="1800" b="1" dirty="0"/>
              <a:t>çevre aleyhine tahsisi ve amaç </a:t>
            </a:r>
            <a:r>
              <a:rPr lang="tr-TR" sz="1800" b="1" dirty="0" smtClean="0"/>
              <a:t>dışı kullanımı</a:t>
            </a:r>
          </a:p>
          <a:p>
            <a:pPr>
              <a:lnSpc>
                <a:spcPct val="160000"/>
              </a:lnSpc>
            </a:pPr>
            <a:r>
              <a:rPr lang="tr-TR" sz="1800" dirty="0"/>
              <a:t>Tarım ve hayvancılıkla uğraşan </a:t>
            </a:r>
            <a:r>
              <a:rPr lang="tr-TR" sz="1800" b="1" dirty="0"/>
              <a:t>kırsal nüfusun </a:t>
            </a:r>
            <a:r>
              <a:rPr lang="tr-TR" sz="1800" b="1" dirty="0" smtClean="0"/>
              <a:t>yaşlanması</a:t>
            </a:r>
          </a:p>
          <a:p>
            <a:pPr>
              <a:lnSpc>
                <a:spcPct val="160000"/>
              </a:lnSpc>
            </a:pPr>
            <a:r>
              <a:rPr lang="tr-TR" sz="1800" dirty="0" smtClean="0"/>
              <a:t>Eğitim </a:t>
            </a:r>
            <a:r>
              <a:rPr lang="tr-TR" sz="1800" dirty="0"/>
              <a:t>ve teknik destek azlığı nedeniyle </a:t>
            </a:r>
            <a:r>
              <a:rPr lang="tr-TR" sz="1800" b="1" dirty="0"/>
              <a:t>tarım ve hayvancılığın geleneksel </a:t>
            </a:r>
            <a:r>
              <a:rPr lang="tr-TR" sz="1800" b="1" dirty="0" smtClean="0"/>
              <a:t>yöntemlerle sürdürülmesi.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42940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GZFT Analizi – Zayıf Yönler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 smtClean="0"/>
              <a:t>Yoğun </a:t>
            </a:r>
            <a:r>
              <a:rPr lang="tr-TR" sz="1800" b="1" dirty="0"/>
              <a:t>göç ve nüfus artışı </a:t>
            </a:r>
            <a:r>
              <a:rPr lang="tr-TR" sz="1800" dirty="0"/>
              <a:t>karşısında konut, altyapı, eğitim, sağlık ve sosyal </a:t>
            </a:r>
            <a:r>
              <a:rPr lang="tr-TR" sz="1800" b="1" dirty="0"/>
              <a:t>hizmetlerde ortaya çıkan yetersizlik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Göçün</a:t>
            </a:r>
            <a:r>
              <a:rPr lang="tr-TR" sz="1800" dirty="0"/>
              <a:t> sonucu olarak </a:t>
            </a:r>
            <a:r>
              <a:rPr lang="tr-TR" sz="1800" b="1" dirty="0"/>
              <a:t>işsizlik ve niteliksiz işgücü</a:t>
            </a:r>
            <a:r>
              <a:rPr lang="tr-TR" sz="1800" dirty="0"/>
              <a:t>nün artması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Kadınların işgücüne</a:t>
            </a:r>
            <a:r>
              <a:rPr lang="tr-TR" sz="1800" dirty="0"/>
              <a:t> katılma oranının düşük olması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Kır-kent arası hizmet düzeyi </a:t>
            </a:r>
            <a:r>
              <a:rPr lang="tr-TR" sz="1800" dirty="0"/>
              <a:t>farkı ve </a:t>
            </a:r>
            <a:r>
              <a:rPr lang="tr-TR" sz="1800" b="1" dirty="0"/>
              <a:t>ulaşım</a:t>
            </a:r>
            <a:r>
              <a:rPr lang="tr-TR" sz="1800" dirty="0"/>
              <a:t> </a:t>
            </a:r>
            <a:r>
              <a:rPr lang="tr-TR" sz="1800" dirty="0" smtClean="0"/>
              <a:t>sorunu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Bölge içi </a:t>
            </a:r>
            <a:r>
              <a:rPr lang="tr-TR" sz="1800" b="1" dirty="0"/>
              <a:t>sosyoekonomik gelişmişlik düzeylerinde ciddi farklılıklar</a:t>
            </a:r>
            <a:r>
              <a:rPr lang="tr-TR" sz="1800" dirty="0"/>
              <a:t> </a:t>
            </a:r>
            <a:r>
              <a:rPr lang="tr-TR" sz="1800" dirty="0" smtClean="0"/>
              <a:t>olması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Sanayi ve üniversite işbirliğinin </a:t>
            </a:r>
            <a:r>
              <a:rPr lang="tr-TR" sz="1800" dirty="0" smtClean="0"/>
              <a:t>yetersizliği</a:t>
            </a:r>
          </a:p>
          <a:p>
            <a:r>
              <a:rPr lang="tr-TR" sz="1800" dirty="0"/>
              <a:t>Sanayi işletmelerinin </a:t>
            </a:r>
            <a:r>
              <a:rPr lang="tr-TR" sz="1800" b="1" dirty="0"/>
              <a:t>finansal, kurumsal yönetim, stratejik planlama, kalite yönetimi</a:t>
            </a:r>
            <a:r>
              <a:rPr lang="tr-TR" sz="1800" dirty="0"/>
              <a:t> </a:t>
            </a:r>
            <a:r>
              <a:rPr lang="tr-TR" sz="1800" dirty="0" smtClean="0"/>
              <a:t>gibi konulardaki yetersizliği</a:t>
            </a:r>
          </a:p>
          <a:p>
            <a:r>
              <a:rPr lang="tr-TR" sz="1800" b="1" dirty="0"/>
              <a:t>Genç işsizliğin </a:t>
            </a:r>
            <a:r>
              <a:rPr lang="tr-TR" sz="1800" dirty="0"/>
              <a:t>fazla olması </a:t>
            </a:r>
            <a:r>
              <a:rPr lang="tr-TR" sz="1800" dirty="0" smtClean="0"/>
              <a:t>buna karşın </a:t>
            </a:r>
            <a:r>
              <a:rPr lang="tr-TR" sz="1800" b="1" dirty="0"/>
              <a:t>mesleki eğitim almış nitelikli ara ele</a:t>
            </a:r>
            <a:r>
              <a:rPr lang="tr-TR" sz="1800" dirty="0"/>
              <a:t>man </a:t>
            </a:r>
            <a:r>
              <a:rPr lang="tr-TR" sz="1800" dirty="0" smtClean="0"/>
              <a:t>ihtiyacı</a:t>
            </a:r>
          </a:p>
          <a:p>
            <a:r>
              <a:rPr lang="tr-TR" sz="1800" dirty="0" smtClean="0"/>
              <a:t>Yeterince </a:t>
            </a:r>
            <a:r>
              <a:rPr lang="tr-TR" sz="1800" b="1" dirty="0"/>
              <a:t>nihai ürün </a:t>
            </a:r>
            <a:r>
              <a:rPr lang="tr-TR" sz="1800" dirty="0"/>
              <a:t>üretilememesi</a:t>
            </a:r>
            <a:r>
              <a:rPr lang="tr-TR" sz="1800" b="1" dirty="0"/>
              <a:t> </a:t>
            </a:r>
            <a:r>
              <a:rPr lang="tr-TR" sz="1800" dirty="0"/>
              <a:t>sonucunda yaşanan </a:t>
            </a:r>
            <a:r>
              <a:rPr lang="tr-TR" sz="1800" b="1" dirty="0"/>
              <a:t>katma değer </a:t>
            </a:r>
            <a:r>
              <a:rPr lang="tr-TR" sz="1800" b="1" dirty="0" smtClean="0"/>
              <a:t>kaybı</a:t>
            </a:r>
          </a:p>
          <a:p>
            <a:r>
              <a:rPr lang="tr-TR" sz="1800" b="1" dirty="0" smtClean="0"/>
              <a:t>Yenilenebilir </a:t>
            </a:r>
            <a:r>
              <a:rPr lang="tr-TR" sz="1800" b="1" dirty="0"/>
              <a:t>enerji potansiyelinin</a:t>
            </a:r>
            <a:r>
              <a:rPr lang="tr-TR" sz="1800" dirty="0"/>
              <a:t> tam olarak değerlendirilmemesi</a:t>
            </a:r>
          </a:p>
          <a:p>
            <a:pPr>
              <a:lnSpc>
                <a:spcPct val="150000"/>
              </a:lnSpc>
            </a:pPr>
            <a:endParaRPr lang="tr-TR" sz="1800" dirty="0"/>
          </a:p>
          <a:p>
            <a:pPr>
              <a:lnSpc>
                <a:spcPct val="150000"/>
              </a:lnSpc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1124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GZFT Analizi – </a:t>
            </a:r>
            <a:r>
              <a:rPr lang="tr-TR" sz="3600" dirty="0" smtClean="0"/>
              <a:t>Fırsatlar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1800" b="1" dirty="0" smtClean="0"/>
              <a:t>Ulaşımda</a:t>
            </a:r>
            <a:r>
              <a:rPr lang="tr-TR" sz="1800" dirty="0" smtClean="0"/>
              <a:t> </a:t>
            </a:r>
            <a:r>
              <a:rPr lang="tr-TR" sz="1800" dirty="0"/>
              <a:t>bölgemizi etkileyecek </a:t>
            </a:r>
            <a:r>
              <a:rPr lang="tr-TR" sz="1800" b="1" dirty="0"/>
              <a:t>yeni yatırım projelerinin </a:t>
            </a:r>
            <a:r>
              <a:rPr lang="tr-TR" sz="1800" dirty="0"/>
              <a:t>başlaması(</a:t>
            </a:r>
            <a:r>
              <a:rPr lang="tr-TR" sz="1800" b="1" dirty="0"/>
              <a:t>otoyol, hızlı tren vb</a:t>
            </a:r>
            <a:r>
              <a:rPr lang="tr-TR" sz="1800" dirty="0"/>
              <a:t>.)</a:t>
            </a:r>
          </a:p>
          <a:p>
            <a:pPr>
              <a:lnSpc>
                <a:spcPct val="150000"/>
              </a:lnSpc>
            </a:pPr>
            <a:r>
              <a:rPr lang="tr-TR" sz="1800" b="1" dirty="0" smtClean="0"/>
              <a:t>AB’ye </a:t>
            </a:r>
            <a:r>
              <a:rPr lang="tr-TR" sz="1800" b="1" dirty="0"/>
              <a:t>uyum süreci, proje destekleri ve çerçeve </a:t>
            </a:r>
            <a:r>
              <a:rPr lang="tr-TR" sz="1800" b="1" dirty="0" smtClean="0"/>
              <a:t>programları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Giderek </a:t>
            </a:r>
            <a:r>
              <a:rPr lang="tr-TR" sz="1800" dirty="0"/>
              <a:t>artan </a:t>
            </a:r>
            <a:r>
              <a:rPr lang="tr-TR" sz="1800" b="1" dirty="0"/>
              <a:t>Ar-Ge ve kümelenme teşvikleri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Bölgenin </a:t>
            </a:r>
            <a:r>
              <a:rPr lang="tr-TR" sz="1800" b="1" dirty="0"/>
              <a:t>güçlü olduğu </a:t>
            </a:r>
            <a:r>
              <a:rPr lang="tr-TR" sz="1800" dirty="0"/>
              <a:t>otomotiv, makine, tekstil, gıda, seramik </a:t>
            </a:r>
            <a:r>
              <a:rPr lang="tr-TR" sz="1800" b="1" dirty="0"/>
              <a:t>sektörleri</a:t>
            </a:r>
            <a:r>
              <a:rPr lang="tr-TR" sz="1800" dirty="0"/>
              <a:t> ürünlerine </a:t>
            </a:r>
            <a:r>
              <a:rPr lang="tr-TR" sz="1800" b="1" dirty="0" smtClean="0"/>
              <a:t>dış talebin artması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Bölgedeki kaynaklara (mermer, boraks, kil, </a:t>
            </a:r>
            <a:r>
              <a:rPr lang="tr-TR" sz="1800" dirty="0" err="1"/>
              <a:t>magnezit</a:t>
            </a:r>
            <a:r>
              <a:rPr lang="tr-TR" sz="1800" dirty="0"/>
              <a:t>) dünyadaki </a:t>
            </a:r>
            <a:r>
              <a:rPr lang="tr-TR" sz="1800" b="1" dirty="0"/>
              <a:t>talebin </a:t>
            </a:r>
            <a:r>
              <a:rPr lang="tr-TR" sz="1800" b="1" dirty="0" smtClean="0"/>
              <a:t>artması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Tarımda</a:t>
            </a:r>
            <a:r>
              <a:rPr lang="tr-TR" sz="1800" dirty="0"/>
              <a:t> nitelikli ürün üretimi için fırsat değeri taşıyan </a:t>
            </a:r>
            <a:r>
              <a:rPr lang="tr-TR" sz="1800" b="1" dirty="0"/>
              <a:t>ekolojik tarım ve iyi </a:t>
            </a:r>
            <a:r>
              <a:rPr lang="tr-TR" sz="1800" b="1" dirty="0" smtClean="0"/>
              <a:t>tarım uygulamalarının</a:t>
            </a:r>
            <a:r>
              <a:rPr lang="tr-TR" sz="1800" dirty="0" smtClean="0"/>
              <a:t> </a:t>
            </a:r>
            <a:r>
              <a:rPr lang="tr-TR" sz="1800" dirty="0"/>
              <a:t>ülkemizde </a:t>
            </a:r>
            <a:r>
              <a:rPr lang="tr-TR" sz="1800" b="1" dirty="0"/>
              <a:t>gelişiyor</a:t>
            </a:r>
            <a:r>
              <a:rPr lang="tr-TR" sz="1800" dirty="0"/>
              <a:t> </a:t>
            </a:r>
            <a:r>
              <a:rPr lang="tr-TR" sz="1800" dirty="0" smtClean="0"/>
              <a:t>olması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Devletin yerel ve </a:t>
            </a:r>
            <a:r>
              <a:rPr lang="tr-TR" sz="1800" b="1" dirty="0"/>
              <a:t>yenilenebilir enerji kullanımını </a:t>
            </a:r>
            <a:r>
              <a:rPr lang="tr-TR" sz="1800" dirty="0"/>
              <a:t>politika haline </a:t>
            </a:r>
            <a:r>
              <a:rPr lang="tr-TR" sz="1800" dirty="0" smtClean="0"/>
              <a:t>getirmesi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Y</a:t>
            </a:r>
            <a:r>
              <a:rPr lang="tr-TR" sz="1800" b="1" dirty="0" smtClean="0"/>
              <a:t>eni </a:t>
            </a:r>
            <a:r>
              <a:rPr lang="tr-TR" sz="1800" b="1" dirty="0"/>
              <a:t>üniversite </a:t>
            </a:r>
            <a:r>
              <a:rPr lang="tr-TR" sz="1800" dirty="0"/>
              <a:t>kurulması (Bursa Teknik Üniversitesi</a:t>
            </a:r>
            <a:r>
              <a:rPr lang="tr-TR" sz="1800" dirty="0" smtClean="0"/>
              <a:t>)</a:t>
            </a:r>
          </a:p>
          <a:p>
            <a:r>
              <a:rPr lang="tr-TR" sz="1800" dirty="0" smtClean="0"/>
              <a:t>Bölgemizde </a:t>
            </a:r>
            <a:r>
              <a:rPr lang="tr-TR" sz="1800" dirty="0"/>
              <a:t>potansiyeli </a:t>
            </a:r>
            <a:r>
              <a:rPr lang="tr-TR" sz="1800" dirty="0" smtClean="0"/>
              <a:t>olan </a:t>
            </a:r>
            <a:r>
              <a:rPr lang="tr-TR" sz="1800" b="1" dirty="0" smtClean="0"/>
              <a:t>alternatif </a:t>
            </a:r>
            <a:r>
              <a:rPr lang="tr-TR" sz="1800" b="1" dirty="0"/>
              <a:t>turizme olan talebin </a:t>
            </a:r>
            <a:r>
              <a:rPr lang="tr-TR" sz="1800" dirty="0"/>
              <a:t>artması</a:t>
            </a:r>
          </a:p>
        </p:txBody>
      </p:sp>
    </p:spTree>
    <p:extLst>
      <p:ext uri="{BB962C8B-B14F-4D97-AF65-F5344CB8AC3E}">
        <p14:creationId xmlns:p14="http://schemas.microsoft.com/office/powerpoint/2010/main" val="36286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GZFT Analizi – </a:t>
            </a:r>
            <a:r>
              <a:rPr lang="tr-TR" sz="3600" dirty="0" smtClean="0"/>
              <a:t>Tehditler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864096"/>
            <a:ext cx="7992888" cy="5949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800" dirty="0"/>
              <a:t>Bölge dışından </a:t>
            </a:r>
            <a:r>
              <a:rPr lang="tr-TR" sz="1800" b="1" dirty="0"/>
              <a:t>göçün</a:t>
            </a:r>
            <a:r>
              <a:rPr lang="tr-TR" sz="1800" dirty="0"/>
              <a:t> devam ediyor olması; buna bağlı </a:t>
            </a:r>
            <a:r>
              <a:rPr lang="tr-TR" sz="1800" b="1" dirty="0"/>
              <a:t>nüfus artış hızının yüksek </a:t>
            </a:r>
            <a:r>
              <a:rPr lang="tr-TR" sz="1800" dirty="0" smtClean="0"/>
              <a:t>olması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Uzakdoğu’daki</a:t>
            </a:r>
            <a:r>
              <a:rPr lang="tr-TR" sz="1800" dirty="0"/>
              <a:t> düşük </a:t>
            </a:r>
            <a:r>
              <a:rPr lang="tr-TR" sz="1800" dirty="0" smtClean="0"/>
              <a:t>maliyetler </a:t>
            </a:r>
            <a:r>
              <a:rPr lang="tr-TR" sz="1800" dirty="0"/>
              <a:t>nedeniyle gelen </a:t>
            </a:r>
            <a:r>
              <a:rPr lang="tr-TR" sz="1800" b="1" dirty="0"/>
              <a:t>ucuz ve </a:t>
            </a:r>
            <a:r>
              <a:rPr lang="tr-TR" sz="1800" b="1" dirty="0" smtClean="0"/>
              <a:t>niteliksiz malların </a:t>
            </a:r>
            <a:r>
              <a:rPr lang="tr-TR" sz="1800" dirty="0" smtClean="0"/>
              <a:t>bölgemizdeki </a:t>
            </a:r>
            <a:r>
              <a:rPr lang="tr-TR" sz="1800" b="1" dirty="0" smtClean="0"/>
              <a:t>sanayi üretimini tehdit </a:t>
            </a:r>
            <a:r>
              <a:rPr lang="tr-TR" sz="1800" dirty="0" smtClean="0"/>
              <a:t>etmesi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Güçlü </a:t>
            </a:r>
            <a:r>
              <a:rPr lang="tr-TR" sz="1800" b="1" dirty="0" smtClean="0"/>
              <a:t>sanayiye</a:t>
            </a:r>
            <a:r>
              <a:rPr lang="tr-TR" sz="1800" dirty="0" smtClean="0"/>
              <a:t> sahip bölgemizde </a:t>
            </a:r>
            <a:r>
              <a:rPr lang="tr-TR" sz="1800" b="1" dirty="0" smtClean="0"/>
              <a:t>önemli girdi </a:t>
            </a:r>
            <a:r>
              <a:rPr lang="tr-TR" sz="1800" dirty="0" smtClean="0"/>
              <a:t>maliyetlerinden biri olan </a:t>
            </a:r>
            <a:r>
              <a:rPr lang="tr-TR" sz="1800" b="1" dirty="0" smtClean="0"/>
              <a:t>enerji</a:t>
            </a:r>
            <a:r>
              <a:rPr lang="tr-TR" sz="1800" dirty="0" smtClean="0"/>
              <a:t> maliyetlerinin </a:t>
            </a:r>
            <a:r>
              <a:rPr lang="tr-TR" sz="1800" b="1" dirty="0" smtClean="0"/>
              <a:t>yüksekliği ve dışa bağımlılık</a:t>
            </a:r>
          </a:p>
          <a:p>
            <a:pPr>
              <a:lnSpc>
                <a:spcPct val="150000"/>
              </a:lnSpc>
            </a:pPr>
            <a:r>
              <a:rPr lang="tr-TR" sz="1800" dirty="0" smtClean="0"/>
              <a:t>İşgücü </a:t>
            </a:r>
            <a:r>
              <a:rPr lang="tr-TR" sz="1800" b="1" dirty="0"/>
              <a:t>istihdam</a:t>
            </a:r>
            <a:r>
              <a:rPr lang="tr-TR" sz="1800" dirty="0"/>
              <a:t> </a:t>
            </a:r>
            <a:r>
              <a:rPr lang="tr-TR" sz="1800" b="1" dirty="0"/>
              <a:t>maliyetlerinin</a:t>
            </a:r>
            <a:r>
              <a:rPr lang="tr-TR" sz="1800" dirty="0"/>
              <a:t> </a:t>
            </a:r>
            <a:r>
              <a:rPr lang="tr-TR" sz="1800" b="1" dirty="0"/>
              <a:t>ve vergilerin </a:t>
            </a:r>
            <a:r>
              <a:rPr lang="tr-TR" sz="1800" dirty="0"/>
              <a:t>yüksek </a:t>
            </a:r>
            <a:r>
              <a:rPr lang="tr-TR" sz="1800" dirty="0" smtClean="0"/>
              <a:t>olması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Bitkisel üretimde </a:t>
            </a:r>
            <a:r>
              <a:rPr lang="tr-TR" sz="1800" b="1" dirty="0"/>
              <a:t>gıda güvenliği </a:t>
            </a:r>
            <a:r>
              <a:rPr lang="tr-TR" sz="1800" dirty="0"/>
              <a:t>konusunda </a:t>
            </a:r>
            <a:r>
              <a:rPr lang="tr-TR" sz="1800" b="1" dirty="0"/>
              <a:t>mevzuat ve denetim </a:t>
            </a:r>
            <a:r>
              <a:rPr lang="tr-TR" sz="1800" dirty="0"/>
              <a:t>alanındaki </a:t>
            </a:r>
            <a:r>
              <a:rPr lang="tr-TR" sz="1800" dirty="0" smtClean="0"/>
              <a:t>yetersizlikler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Ekonomik kriz ve dalgalanmaların sosyal </a:t>
            </a:r>
            <a:r>
              <a:rPr lang="tr-TR" sz="1800" b="1" dirty="0" smtClean="0"/>
              <a:t>etkileri</a:t>
            </a:r>
          </a:p>
          <a:p>
            <a:pPr>
              <a:lnSpc>
                <a:spcPct val="150000"/>
              </a:lnSpc>
            </a:pPr>
            <a:r>
              <a:rPr lang="tr-TR" sz="1800" b="1" dirty="0"/>
              <a:t>Küresel ısınma </a:t>
            </a:r>
            <a:r>
              <a:rPr lang="tr-TR" sz="1800" dirty="0"/>
              <a:t>ve </a:t>
            </a:r>
            <a:r>
              <a:rPr lang="tr-TR" sz="1800" b="1" dirty="0"/>
              <a:t>iklim değişikliği </a:t>
            </a:r>
            <a:r>
              <a:rPr lang="tr-TR" sz="1800" dirty="0"/>
              <a:t>sebebiyle oluşacak çevresel </a:t>
            </a:r>
            <a:r>
              <a:rPr lang="tr-TR" sz="1800" dirty="0" smtClean="0"/>
              <a:t>sorunlar</a:t>
            </a:r>
          </a:p>
          <a:p>
            <a:pPr>
              <a:lnSpc>
                <a:spcPct val="150000"/>
              </a:lnSpc>
            </a:pPr>
            <a:r>
              <a:rPr lang="tr-TR" sz="1800" dirty="0"/>
              <a:t>Bölgenin </a:t>
            </a:r>
            <a:r>
              <a:rPr lang="tr-TR" sz="1800" b="1" dirty="0"/>
              <a:t>deprem kuşağında </a:t>
            </a:r>
            <a:r>
              <a:rPr lang="tr-TR" sz="1800" dirty="0"/>
              <a:t>olması, sel, orman yangını ve erozyon gibi doğal afetler</a:t>
            </a:r>
          </a:p>
        </p:txBody>
      </p:sp>
    </p:spTree>
    <p:extLst>
      <p:ext uri="{BB962C8B-B14F-4D97-AF65-F5344CB8AC3E}">
        <p14:creationId xmlns:p14="http://schemas.microsoft.com/office/powerpoint/2010/main" val="12175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1944216"/>
          </a:xfrm>
        </p:spPr>
        <p:txBody>
          <a:bodyPr/>
          <a:lstStyle/>
          <a:p>
            <a:r>
              <a:rPr lang="tr-TR" b="1" dirty="0" smtClean="0"/>
              <a:t>VİZYON - GELİŞME EKSENLERİ</a:t>
            </a:r>
            <a:br>
              <a:rPr lang="tr-TR" b="1" dirty="0" smtClean="0"/>
            </a:br>
            <a:r>
              <a:rPr lang="tr-TR" b="1" dirty="0" smtClean="0"/>
              <a:t>AMAÇ – HEDEF ve STRATEJİLER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99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16086" r="10909" b="36462"/>
          <a:stretch/>
        </p:blipFill>
        <p:spPr bwMode="auto">
          <a:xfrm>
            <a:off x="711426" y="2226364"/>
            <a:ext cx="7460974" cy="30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03848" y="47667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VİZYON – STRATEJİ HİYERARŞİSİ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573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/>
              <a:t>Vizyon ve Gelişme Eksenleri</a:t>
            </a:r>
            <a:endParaRPr lang="tr-TR" sz="3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594049"/>
            <a:ext cx="8818438" cy="1008112"/>
          </a:xfrm>
          <a:solidFill>
            <a:schemeClr val="accent1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hangingPunct="1">
              <a:buNone/>
            </a:pPr>
            <a:r>
              <a:rPr lang="tr-TR" sz="2000" b="1" i="1" dirty="0" smtClean="0"/>
              <a:t>“</a:t>
            </a:r>
            <a:r>
              <a:rPr lang="tr-TR" sz="2000" i="1" dirty="0" smtClean="0"/>
              <a:t>Yaşayan </a:t>
            </a:r>
            <a:r>
              <a:rPr lang="tr-TR" sz="2000" i="1" dirty="0"/>
              <a:t>tarihi, kültürü ve doğasıyla </a:t>
            </a:r>
            <a:r>
              <a:rPr lang="tr-TR" sz="2000" b="1" i="1" dirty="0"/>
              <a:t>turizmde çekim merkezi;</a:t>
            </a:r>
            <a:r>
              <a:rPr lang="tr-TR" sz="2000" i="1" dirty="0"/>
              <a:t> girişimci ruhuyla </a:t>
            </a:r>
            <a:r>
              <a:rPr lang="tr-TR" sz="2000" b="1" i="1" dirty="0"/>
              <a:t>lider;</a:t>
            </a:r>
            <a:r>
              <a:rPr lang="tr-TR" sz="2000" i="1" dirty="0"/>
              <a:t> yenilikçi ve bilgi odaklı sanayi ve tarımıyla </a:t>
            </a:r>
            <a:r>
              <a:rPr lang="tr-TR" sz="2000" b="1" i="1" dirty="0"/>
              <a:t>Avrupa’nın en rekabetçi üretim merkezi;</a:t>
            </a:r>
            <a:r>
              <a:rPr lang="tr-TR" sz="2000" i="1" dirty="0"/>
              <a:t> çevreye ve insana duyarlı </a:t>
            </a:r>
            <a:r>
              <a:rPr lang="tr-TR" sz="2000" b="1" i="1" dirty="0"/>
              <a:t>müreffeh bir bölge” </a:t>
            </a:r>
            <a:endParaRPr lang="en-US" sz="20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5" name="Dikdörtgen 4"/>
          <p:cNvSpPr/>
          <p:nvPr/>
        </p:nvSpPr>
        <p:spPr>
          <a:xfrm>
            <a:off x="2791544" y="980728"/>
            <a:ext cx="356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tr-TR" sz="2400" u="sng" dirty="0">
                <a:latin typeface="+mn-lt"/>
              </a:rPr>
              <a:t>Bölgenin kalkınma vizyonu: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923928" y="270892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tr-TR" sz="2400" u="sng" dirty="0" smtClean="0">
                <a:latin typeface="+mn-lt"/>
              </a:rPr>
              <a:t>Bölge </a:t>
            </a:r>
            <a:r>
              <a:rPr lang="tr-TR" sz="2400" u="sng" dirty="0">
                <a:latin typeface="+mn-lt"/>
              </a:rPr>
              <a:t>Planı’nın gelişme eksenleri:</a:t>
            </a:r>
            <a:endParaRPr lang="en-US" sz="2400" u="sng" dirty="0">
              <a:latin typeface="+mn-lt"/>
            </a:endParaRPr>
          </a:p>
        </p:txBody>
      </p:sp>
      <p:pic>
        <p:nvPicPr>
          <p:cNvPr id="7" name="Resim 6" descr="O:\UZMAN ORTAK\Faaliyet Raporu\FR 2010\FOTO KLASÖRÜ\3.2.1. A_Bölge Planı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751282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graphicFrame>
        <p:nvGraphicFramePr>
          <p:cNvPr id="8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337167"/>
              </p:ext>
            </p:extLst>
          </p:nvPr>
        </p:nvGraphicFramePr>
        <p:xfrm>
          <a:off x="3563888" y="3356992"/>
          <a:ext cx="49685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3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5327650" cy="738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3200" dirty="0" smtClean="0"/>
              <a:t>AJANS TEŞKİLAT YAPISI</a:t>
            </a:r>
          </a:p>
        </p:txBody>
      </p:sp>
      <p:sp>
        <p:nvSpPr>
          <p:cNvPr id="28675" name="Slayt Numarası Yer Tutucusu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3AB2D6-185C-4B67-8F00-7457C5FF8F0C}" type="slidenum">
              <a:rPr lang="tr-TR" smtClean="0">
                <a:solidFill>
                  <a:srgbClr val="898989"/>
                </a:solidFill>
              </a:rPr>
              <a:pPr eaLnBrk="1" hangingPunct="1"/>
              <a:t>5</a:t>
            </a:fld>
            <a:endParaRPr lang="tr-TR" dirty="0" smtClean="0">
              <a:solidFill>
                <a:srgbClr val="898989"/>
              </a:solidFill>
            </a:endParaRPr>
          </a:p>
        </p:txBody>
      </p:sp>
      <p:pic>
        <p:nvPicPr>
          <p:cNvPr id="7" name="Resim 6" descr="http://www.bebka.org.tr/admin/datas/sayfas/images/bebka_org-shema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4887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7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1) SANAYİDE VERİMLİLİK VE REKABETÇİLİK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/>
          <a:stretch/>
        </p:blipFill>
        <p:spPr bwMode="auto">
          <a:xfrm>
            <a:off x="35496" y="1556792"/>
            <a:ext cx="915879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6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2) TARIMDA </a:t>
            </a:r>
            <a:r>
              <a:rPr lang="tr-TR" dirty="0"/>
              <a:t>VERİMLİLİK VE </a:t>
            </a:r>
            <a:r>
              <a:rPr lang="tr-TR" dirty="0" smtClean="0"/>
              <a:t>KIRSAL KALKINMA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" y="1628800"/>
            <a:ext cx="9042089" cy="399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3) </a:t>
            </a:r>
            <a:r>
              <a:rPr lang="tr-TR" dirty="0"/>
              <a:t>TURİZMDE ÇEŞİTLİLİK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4" y="908719"/>
            <a:ext cx="8912022" cy="59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0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4) SOSYAL KALKINMA VE İSTİHDAM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" y="1340768"/>
            <a:ext cx="917577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5) </a:t>
            </a:r>
            <a:r>
              <a:rPr lang="tr-TR" dirty="0"/>
              <a:t>SÜRDÜRÜLEBİLİR ÇEVRE VE ENERJİ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897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6) </a:t>
            </a:r>
            <a:r>
              <a:rPr lang="tr-TR" dirty="0"/>
              <a:t>ULAŞIM VE LOJİSTİK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0453"/>
            <a:ext cx="9144001" cy="429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1944216"/>
          </a:xfrm>
        </p:spPr>
        <p:txBody>
          <a:bodyPr/>
          <a:lstStyle/>
          <a:p>
            <a:r>
              <a:rPr lang="tr-TR" b="1" dirty="0" smtClean="0"/>
              <a:t>AJANS DESTEKLERİ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886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AJANS DESTEKLERİ</a:t>
            </a:r>
            <a:endParaRPr lang="tr-TR" sz="4000" dirty="0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90832"/>
              </p:ext>
            </p:extLst>
          </p:nvPr>
        </p:nvGraphicFramePr>
        <p:xfrm>
          <a:off x="539552" y="1340768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2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Teklif Çağrıları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2511"/>
              </p:ext>
            </p:extLst>
          </p:nvPr>
        </p:nvGraphicFramePr>
        <p:xfrm>
          <a:off x="323528" y="1216104"/>
          <a:ext cx="8424935" cy="5120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48073"/>
                <a:gridCol w="3168352"/>
                <a:gridCol w="1080120"/>
                <a:gridCol w="1080120"/>
                <a:gridCol w="1296144"/>
                <a:gridCol w="11521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Yılı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Program Adı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Başvuru</a:t>
                      </a:r>
                      <a:r>
                        <a:rPr lang="tr-TR" baseline="0" dirty="0" smtClean="0"/>
                        <a:t> Sayısı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Kazanan </a:t>
                      </a:r>
                      <a:r>
                        <a:rPr lang="tr-TR" baseline="0" dirty="0" smtClean="0"/>
                        <a:t>Sayısı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 Başvuru</a:t>
                      </a:r>
                      <a:r>
                        <a:rPr lang="tr-TR" baseline="0" dirty="0" smtClean="0"/>
                        <a:t> Sayısı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 Kazanan </a:t>
                      </a:r>
                      <a:r>
                        <a:rPr lang="tr-TR" baseline="0" dirty="0" smtClean="0"/>
                        <a:t>Sayısı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2010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Sanayi ve Turizmde</a:t>
                      </a:r>
                      <a:r>
                        <a:rPr lang="tr-TR" dirty="0" smtClean="0"/>
                        <a:t> Rekabet Gücünün Artırılması</a:t>
                      </a:r>
                    </a:p>
                    <a:p>
                      <a:r>
                        <a:rPr lang="tr-TR" sz="1200" dirty="0" smtClean="0"/>
                        <a:t>(Kar Amacı Güden-Gütmeyen)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66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tr-TR" b="1" dirty="0" smtClean="0"/>
                        <a:t>2011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Ar-Ge</a:t>
                      </a:r>
                      <a:r>
                        <a:rPr lang="tr-TR" b="1" baseline="0" dirty="0" smtClean="0"/>
                        <a:t> ve Yenilikçilik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r>
                        <a:rPr lang="tr-TR" sz="1200" dirty="0" smtClean="0"/>
                        <a:t>(Kar Amacı Güden-Gütmeyen)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160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368</a:t>
                      </a:r>
                      <a:endParaRPr lang="tr-TR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76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Çevre ve Enerji</a:t>
                      </a:r>
                    </a:p>
                    <a:p>
                      <a:r>
                        <a:rPr lang="tr-TR" sz="1200" dirty="0" smtClean="0"/>
                        <a:t>(Kar Amacı Güden-Gütmeyen)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Sosyal Kalkınma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(Kar Amacı Gütmeyen)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tr-TR" b="1" dirty="0" smtClean="0"/>
                        <a:t>2012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Sürdürülebilir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="1" baseline="0" dirty="0" smtClean="0"/>
                        <a:t>Sanayi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(Kar Amacı Gütmeyen)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?</a:t>
                      </a:r>
                      <a:endParaRPr lang="tr-TR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82</a:t>
                      </a:r>
                      <a:endParaRPr lang="tr-TR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?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Turizme</a:t>
                      </a:r>
                      <a:r>
                        <a:rPr lang="tr-TR" dirty="0" smtClean="0"/>
                        <a:t> Yönelik</a:t>
                      </a:r>
                      <a:r>
                        <a:rPr lang="tr-TR" baseline="0" dirty="0" smtClean="0"/>
                        <a:t> Küçük Ölçekli Altyapı </a:t>
                      </a:r>
                      <a:r>
                        <a:rPr lang="tr-TR" sz="1200" dirty="0" smtClean="0"/>
                        <a:t>(Kar Amacı Gütmeyen)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?</a:t>
                      </a:r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Turizm</a:t>
                      </a:r>
                      <a:r>
                        <a:rPr lang="tr-TR" dirty="0" smtClean="0"/>
                        <a:t> Tanıtım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(Kar Amacı Gütmeyen)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?</a:t>
                      </a:r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5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 smtClean="0">
                <a:ea typeface="Tahoma" pitchFamily="34" charset="0"/>
                <a:cs typeface="Tahoma" pitchFamily="34" charset="0"/>
              </a:rPr>
              <a:t>2010 YILI PROJE TEKLİF ÇAĞRISI</a:t>
            </a:r>
            <a:endParaRPr lang="tr-TR" sz="3200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268000" y="1218258"/>
            <a:ext cx="8709868" cy="1821624"/>
            <a:chOff x="268000" y="1052965"/>
            <a:chExt cx="8709868" cy="18216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00" y="1576276"/>
              <a:ext cx="2510522" cy="9292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mali deste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7" t="2985" r="26387" b="67165"/>
            <a:stretch>
              <a:fillRect/>
            </a:stretch>
          </p:blipFill>
          <p:spPr bwMode="auto">
            <a:xfrm>
              <a:off x="7040573" y="1576276"/>
              <a:ext cx="1937295" cy="9292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mali destek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4" t="42358" r="2306"/>
            <a:stretch/>
          </p:blipFill>
          <p:spPr bwMode="auto">
            <a:xfrm>
              <a:off x="2830792" y="1052965"/>
              <a:ext cx="4164634" cy="18216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İçerik Yer Tutucus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78088"/>
              </p:ext>
            </p:extLst>
          </p:nvPr>
        </p:nvGraphicFramePr>
        <p:xfrm>
          <a:off x="1835696" y="3135100"/>
          <a:ext cx="5922582" cy="3462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67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BEBKA</a:t>
            </a:r>
            <a:endParaRPr lang="tr-TR" dirty="0"/>
          </a:p>
        </p:txBody>
      </p:sp>
      <p:pic>
        <p:nvPicPr>
          <p:cNvPr id="4098" name="Picture 2" descr="http://bebka.org.tr/admin/datas/sayfas/images/bebka_hakkimiz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5"/>
          <a:stretch/>
        </p:blipFill>
        <p:spPr bwMode="auto">
          <a:xfrm>
            <a:off x="611560" y="2564904"/>
            <a:ext cx="3548878" cy="23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83568" y="1052736"/>
            <a:ext cx="792088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25.01.2006 tarih ve 5449 sayılı “Kalkınma Ajanslarının Kuruluşu, Koordinasyonu ve Görevleri Hakkında </a:t>
            </a:r>
            <a:r>
              <a:rPr lang="tr-TR" dirty="0" err="1"/>
              <a:t>Kanun”a</a:t>
            </a:r>
            <a:r>
              <a:rPr lang="tr-TR" dirty="0"/>
              <a:t> </a:t>
            </a:r>
            <a:r>
              <a:rPr lang="tr-TR" dirty="0" smtClean="0"/>
              <a:t>dayanarak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14 Temmuz 2009 tarih ve 2009/15236 sayılı Bakanlar Kurulu Kararı </a:t>
            </a:r>
            <a:r>
              <a:rPr lang="tr-TR" dirty="0" smtClean="0"/>
              <a:t>ile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83968" y="2420888"/>
            <a:ext cx="5040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tr-TR" b="1" dirty="0"/>
              <a:t>Bursa Merkez Ofis</a:t>
            </a:r>
            <a:endParaRPr lang="tr-TR" dirty="0"/>
          </a:p>
          <a:p>
            <a:pPr fontAlgn="base">
              <a:lnSpc>
                <a:spcPct val="150000"/>
              </a:lnSpc>
            </a:pPr>
            <a:r>
              <a:rPr lang="tr-TR" b="1" dirty="0"/>
              <a:t>Adres</a:t>
            </a:r>
            <a:r>
              <a:rPr lang="tr-TR" dirty="0"/>
              <a:t> : Yeni Yalova Yolu 4.Km </a:t>
            </a:r>
            <a:r>
              <a:rPr lang="tr-TR" dirty="0" err="1"/>
              <a:t>Buttim</a:t>
            </a:r>
            <a:r>
              <a:rPr lang="tr-TR" dirty="0"/>
              <a:t> İş Merkezi </a:t>
            </a:r>
            <a:r>
              <a:rPr lang="tr-TR" dirty="0" err="1"/>
              <a:t>Buttim</a:t>
            </a:r>
            <a:r>
              <a:rPr lang="tr-TR" dirty="0"/>
              <a:t> Plaza Kat 6 16250 Osmangazi/Bursa </a:t>
            </a:r>
            <a:endParaRPr lang="tr-TR" dirty="0" smtClean="0"/>
          </a:p>
          <a:p>
            <a:pPr fontAlgn="base">
              <a:lnSpc>
                <a:spcPct val="150000"/>
              </a:lnSpc>
            </a:pPr>
            <a:r>
              <a:rPr lang="tr-TR" b="1" dirty="0" smtClean="0"/>
              <a:t>Telefon</a:t>
            </a:r>
            <a:r>
              <a:rPr lang="tr-TR" dirty="0"/>
              <a:t> : 0 224 211 13 27</a:t>
            </a:r>
          </a:p>
          <a:p>
            <a:pPr fontAlgn="base">
              <a:lnSpc>
                <a:spcPct val="150000"/>
              </a:lnSpc>
            </a:pPr>
            <a:r>
              <a:rPr lang="tr-TR" b="1" dirty="0"/>
              <a:t>Faks</a:t>
            </a:r>
            <a:r>
              <a:rPr lang="tr-TR" dirty="0"/>
              <a:t> : 0 224 211 13 29</a:t>
            </a:r>
          </a:p>
          <a:p>
            <a:pPr fontAlgn="base">
              <a:lnSpc>
                <a:spcPct val="150000"/>
              </a:lnSpc>
            </a:pPr>
            <a:r>
              <a:rPr lang="tr-TR" b="1" dirty="0"/>
              <a:t>E-Posta</a:t>
            </a:r>
            <a:r>
              <a:rPr lang="tr-TR" dirty="0"/>
              <a:t> : </a:t>
            </a:r>
            <a:r>
              <a:rPr lang="tr-TR" u="sng" dirty="0">
                <a:hlinkClick r:id="rId3"/>
              </a:rPr>
              <a:t>bebka@bebka.org.tr</a:t>
            </a:r>
            <a:endParaRPr lang="tr-TR" dirty="0"/>
          </a:p>
          <a:p>
            <a:pPr fontAlgn="base">
              <a:lnSpc>
                <a:spcPct val="150000"/>
              </a:lnSpc>
            </a:pPr>
            <a:r>
              <a:rPr lang="tr-TR" b="1" dirty="0"/>
              <a:t>Web</a:t>
            </a:r>
            <a:r>
              <a:rPr lang="tr-TR" dirty="0"/>
              <a:t> : </a:t>
            </a:r>
            <a:r>
              <a:rPr lang="tr-TR" u="sng" dirty="0" smtClean="0">
                <a:hlinkClick r:id="rId4"/>
              </a:rPr>
              <a:t>www.bebka.org.tr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3568" y="560201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/>
              <a:t>Eskişehir Yatırım Destek </a:t>
            </a:r>
            <a:r>
              <a:rPr lang="tr-TR" b="1" dirty="0" smtClean="0"/>
              <a:t>Ofisi : </a:t>
            </a:r>
            <a:r>
              <a:rPr lang="tr-TR" dirty="0"/>
              <a:t>İl Genel Meclis Başkanlığı Binası </a:t>
            </a:r>
            <a:endParaRPr lang="tr-TR" b="1" dirty="0" smtClean="0"/>
          </a:p>
          <a:p>
            <a:pPr>
              <a:lnSpc>
                <a:spcPct val="150000"/>
              </a:lnSpc>
            </a:pPr>
            <a:r>
              <a:rPr lang="tr-TR" b="1" dirty="0"/>
              <a:t>Bilecik Yatırım Destek </a:t>
            </a:r>
            <a:r>
              <a:rPr lang="tr-TR" b="1" dirty="0" smtClean="0"/>
              <a:t>Ofisi: </a:t>
            </a:r>
            <a:r>
              <a:rPr lang="tr-TR" dirty="0"/>
              <a:t>İl Özel İdaresi Binası</a:t>
            </a:r>
          </a:p>
        </p:txBody>
      </p:sp>
    </p:spTree>
    <p:extLst>
      <p:ext uri="{BB962C8B-B14F-4D97-AF65-F5344CB8AC3E}">
        <p14:creationId xmlns:p14="http://schemas.microsoft.com/office/powerpoint/2010/main" val="31277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2010 Yılı Proje Teklif Çağrısı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96092"/>
              </p:ext>
            </p:extLst>
          </p:nvPr>
        </p:nvGraphicFramePr>
        <p:xfrm>
          <a:off x="323528" y="1448000"/>
          <a:ext cx="8568952" cy="5365376"/>
        </p:xfrm>
        <a:graphic>
          <a:graphicData uri="http://schemas.openxmlformats.org/drawingml/2006/table">
            <a:tbl>
              <a:tblPr/>
              <a:tblGrid>
                <a:gridCol w="1415740"/>
                <a:gridCol w="3768836"/>
                <a:gridCol w="2592288"/>
                <a:gridCol w="792088"/>
              </a:tblGrid>
              <a:tr h="223516">
                <a:tc>
                  <a:txBody>
                    <a:bodyPr/>
                    <a:lstStyle/>
                    <a:p>
                      <a:pPr algn="ctr"/>
                      <a:r>
                        <a:rPr lang="tr-TR" sz="14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Proje No</a:t>
                      </a:r>
                      <a:endParaRPr lang="tr-TR" sz="1400" b="0" u="none" strike="noStrike" dirty="0">
                        <a:effectLst/>
                      </a:endParaRP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u="none" strike="noStrike">
                          <a:solidFill>
                            <a:srgbClr val="FFFFFF"/>
                          </a:solidFill>
                          <a:effectLst/>
                        </a:rPr>
                        <a:t>Proje Adı</a:t>
                      </a:r>
                      <a:endParaRPr lang="tr-TR" sz="1400" b="0" u="none" strike="noStrike">
                        <a:effectLst/>
                      </a:endParaRP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u="none" strike="noStrike">
                          <a:solidFill>
                            <a:srgbClr val="FFFFFF"/>
                          </a:solidFill>
                          <a:effectLst/>
                        </a:rPr>
                        <a:t>Başvuru Sahibi</a:t>
                      </a:r>
                      <a:endParaRPr lang="tr-TR" sz="1400" b="0" u="none" strike="noStrike">
                        <a:effectLst/>
                      </a:endParaRP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İli</a:t>
                      </a:r>
                      <a:endParaRPr lang="tr-TR" sz="1400" b="0" u="none" strike="noStrike" dirty="0">
                        <a:effectLst/>
                      </a:endParaRP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TR41-10-01-079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Elektrolitik Kaplama Tesisi Yatırım Projesi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Etis Endüstriyel Metal Kaplama Tesisleri San. Tic. Ltd. Şti.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Bursa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6408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TR41-10-01-063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Bozvit Aş Üretim Kapasitesinin Artırılması Rekabetçi Yapının Güçlendirilmesi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 dirty="0" err="1">
                          <a:effectLst/>
                        </a:rPr>
                        <a:t>Bozvit</a:t>
                      </a:r>
                      <a:r>
                        <a:rPr lang="tr-TR" sz="1400" b="0" u="none" strike="noStrike" dirty="0">
                          <a:effectLst/>
                        </a:rPr>
                        <a:t> Bozüyük </a:t>
                      </a:r>
                      <a:r>
                        <a:rPr lang="tr-TR" sz="1400" b="0" u="none" strike="noStrike" dirty="0" err="1">
                          <a:effectLst/>
                        </a:rPr>
                        <a:t>Vitrifiye</a:t>
                      </a:r>
                      <a:r>
                        <a:rPr lang="tr-TR" sz="1400" b="0" u="none" strike="noStrike" dirty="0">
                          <a:effectLst/>
                        </a:rPr>
                        <a:t> San. Tic. A.Ş.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Bilecik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TR41-10-01-050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Cnc Yatay İşleme Merkezi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Etasis Elektronik Tartı Aletleri ve Sistemleri San. Tic. A.Ş.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Eskişehir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6408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TR41-10-01-059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Katlı Körük Üretim Metodunun Geliştirilmesi ve Hücre Üretim Yöntemine Geçilmesi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 dirty="0">
                          <a:effectLst/>
                        </a:rPr>
                        <a:t>A.I.R Süspansiyon Sistemleri San. Tic. A.Ş.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Bursa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23175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TR41-10-01-173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Turallar Makina Rekabet Gücünün Artırılması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Turallar Uluslar Arası Makina San. Tic. Ltd. Şti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Bursa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839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TR41-10-01-024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Gen-Kim Arge Yapısının Güçlendirilmesi İhracat, Ürün Çeşitliliği ve Pazar Payının Artırılması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Genkim Genel Endüstriyel Kimyevi Maddeler San. Tic. Ltd. Şti.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Bursa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53270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TR41-10-01-033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Cnc ve İleri Teknoloji Odaklı Doğal Taş Üretimi ve Tasarımı Projesi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Çekiçler İnş. Taş. Tic. San. A.Ş.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Eskişehir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270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TR41-10-01-135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Üretimde Verimlilik Ve Rekabet Gücünün Artırılması Projesi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Msk Çelik Dövme Yedek Parça San. Ve Tic. Ltd. Şti.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Bursa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238563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TR41-10-01-009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Tıbbi Atık Geri Kazanım Sistemi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strike="noStrike">
                          <a:effectLst/>
                        </a:rPr>
                        <a:t>Akar Makine San. Tic. Ltd. Şti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Eskişehir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977"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TR41-10-01-127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 dirty="0">
                          <a:effectLst/>
                        </a:rPr>
                        <a:t>Yenilikçi Yazılım Sistemi Kurulumu ve Makine Yatırımıyla Katma Değeri Yüksek Ürün Yaratma Projesi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>
                          <a:effectLst/>
                        </a:rPr>
                        <a:t>Dilay Mobilya İnş. Gıda Teks. San. Ve Tic. Ltd. Şti.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u="none" strike="noStrike" dirty="0">
                          <a:effectLst/>
                        </a:rPr>
                        <a:t>Bursa</a:t>
                      </a:r>
                    </a:p>
                  </a:txBody>
                  <a:tcPr marL="25493" marR="25493" marT="12747" marB="127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223516">
                <a:tc>
                  <a:txBody>
                    <a:bodyPr/>
                    <a:lstStyle/>
                    <a:p>
                      <a:endParaRPr lang="tr-TR" sz="1400" b="0"/>
                    </a:p>
                  </a:txBody>
                  <a:tcPr marL="25493" marR="25493" marT="12747" marB="12747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tr-TR" sz="1400" b="0"/>
                    </a:p>
                  </a:txBody>
                  <a:tcPr marL="25493" marR="25493" marT="12747" marB="12747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tr-TR" sz="1400" b="0"/>
                    </a:p>
                  </a:txBody>
                  <a:tcPr marL="25493" marR="25493" marT="12747" marB="12747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tr-TR" sz="1400" b="0" dirty="0"/>
                    </a:p>
                  </a:txBody>
                  <a:tcPr marL="25493" marR="25493" marT="12747" marB="12747"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39552" y="9807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Kazanan Projelerden Bazıları…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21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 smtClean="0">
                <a:ea typeface="Tahoma" pitchFamily="34" charset="0"/>
                <a:cs typeface="Tahoma" pitchFamily="34" charset="0"/>
              </a:rPr>
              <a:t>2011 </a:t>
            </a:r>
            <a:r>
              <a:rPr lang="tr-TR" sz="3200" dirty="0">
                <a:ea typeface="Tahoma" pitchFamily="34" charset="0"/>
                <a:cs typeface="Tahoma" pitchFamily="34" charset="0"/>
              </a:rPr>
              <a:t>YILI PROJE TEKLİF ÇAĞRISI</a:t>
            </a:r>
          </a:p>
        </p:txBody>
      </p:sp>
      <p:graphicFrame>
        <p:nvGraphicFramePr>
          <p:cNvPr id="8" name="İçerik Yer Tutucus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04359"/>
              </p:ext>
            </p:extLst>
          </p:nvPr>
        </p:nvGraphicFramePr>
        <p:xfrm>
          <a:off x="242664" y="1332731"/>
          <a:ext cx="5922582" cy="476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37027" r="46727" b="2625"/>
          <a:stretch>
            <a:fillRect/>
          </a:stretch>
        </p:blipFill>
        <p:spPr bwMode="auto">
          <a:xfrm>
            <a:off x="6300192" y="1261517"/>
            <a:ext cx="26098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2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2011 Yılı Proje Teklif Çağrısı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30242"/>
              </p:ext>
            </p:extLst>
          </p:nvPr>
        </p:nvGraphicFramePr>
        <p:xfrm>
          <a:off x="539552" y="1381380"/>
          <a:ext cx="8280921" cy="5215972"/>
        </p:xfrm>
        <a:graphic>
          <a:graphicData uri="http://schemas.openxmlformats.org/drawingml/2006/table">
            <a:tbl>
              <a:tblPr/>
              <a:tblGrid>
                <a:gridCol w="1543679"/>
                <a:gridCol w="3208851"/>
                <a:gridCol w="3528391"/>
              </a:tblGrid>
              <a:tr h="140558"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Kod</a:t>
                      </a:r>
                      <a:endParaRPr lang="tr-TR" sz="1400" u="none" strike="noStrike" dirty="0">
                        <a:effectLst/>
                      </a:endParaRP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Başvuru Sahibi</a:t>
                      </a:r>
                      <a:endParaRPr lang="tr-TR" sz="1400" u="none" strike="noStrike" dirty="0">
                        <a:effectLst/>
                      </a:endParaRP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Proje Adı</a:t>
                      </a:r>
                      <a:endParaRPr lang="tr-TR" sz="1400" u="none" strike="noStrike" dirty="0">
                        <a:effectLst/>
                      </a:endParaRP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</a:tr>
              <a:tr h="45681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TR41-11-CE01-008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400" u="none" strike="noStrike">
                          <a:effectLst/>
                        </a:rPr>
                        <a:t>Per-Kim Kimyevi Maddeler Metal Kaplama San. Tic.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u="none" strike="noStrike">
                          <a:effectLst/>
                        </a:rPr>
                        <a:t>Per-Kim Ön Arıtma Tesisi Projesi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232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TR41-11-CE01-010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Kıraç Galvaniz Tel. Metal Mak. İnş. Elk. San. Tic. A.Ş.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Galvanizleme Operasyonunda Ortaya Çıkan Atık Isı ve Zararlı Atık Tozun Proses İçinde Tekrar Değerlendirilmesi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5681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TR41-11-CE01-018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Mustafakemalpaşa Gıda Et Ürünleri Hayvancılık İnş. San. ve Tic.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Hayvansal Atıkların Geri Dönüşümü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232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TR41-11-CE01-020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Civan Geri Dönüşüm İzolasyon Plastik Metal İnşaat Taahüt San. Tic.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Tehlikeli Atık Geri Kazanım Tesisi Modernizasyonu ve Kapasite Arttırımı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351395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TR41-11-CE01-024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TMG Doğaltaş Sanayi ve Ticaret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Mermer Atıklarının Ekonomik Değere Dönüştürülmesi Projesi  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95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TR41-11-CE01-029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Arslan Kalıp Makine Plastik ve Metal San. Dış Tic.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Küresel Isıtmayan Ergitme Ocağı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245977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TR41-11-CE01-030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Butekom Ar-Ge Merkezi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Çevreye Dost Perdelik Ürün Geliştirilmesi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81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TR41-11-CE01-037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Özvar Endüstriyel Atıklar Geri Dönüşüm San. ve Tic.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Tehlikeli Atıklarla Kontamine Olmuş Ambalajların Geri Dönüşümü Projesi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5681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TR41-11-CE01-039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</a:rPr>
                        <a:t>Aslan Susam ve Tahin Gıda Mad. San. ve Tic.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Çevre Dostu ve Enerji Verimli Teknoloji Kullanımı ile Atık, Çevre Kirliliğinin Azaltılması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7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TR41-11-CE01-040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MBH Gıda San.Tic.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Temiz Çevre Gelişen İhracat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351395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TR41-11-CE01-042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 err="1">
                          <a:effectLst/>
                        </a:rPr>
                        <a:t>Gesu</a:t>
                      </a:r>
                      <a:r>
                        <a:rPr lang="tr-TR" sz="1400" u="none" strike="noStrike" dirty="0">
                          <a:effectLst/>
                        </a:rPr>
                        <a:t> Arıtma Tesisleri San.ve Tic. Ltd. Şti.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>
                          <a:effectLst/>
                        </a:rPr>
                        <a:t>Su Geri </a:t>
                      </a:r>
                      <a:r>
                        <a:rPr lang="tr-TR" sz="1400" u="none" strike="noStrike" dirty="0" err="1">
                          <a:effectLst/>
                        </a:rPr>
                        <a:t>Kazanımlı</a:t>
                      </a:r>
                      <a:r>
                        <a:rPr lang="tr-TR" sz="1400" u="none" strike="noStrike" dirty="0">
                          <a:effectLst/>
                        </a:rPr>
                        <a:t> Paket Tip Ağır Metal Arıtma Sistemi</a:t>
                      </a:r>
                    </a:p>
                  </a:txBody>
                  <a:tcPr marL="35140" marR="35140" marT="17570" marB="1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539552" y="9807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Kazanan Projelerden Bazıları…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948264" y="981660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Çevre ve Enerji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47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2011 Yılı Proje Teklif Çağrısı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25616"/>
              </p:ext>
            </p:extLst>
          </p:nvPr>
        </p:nvGraphicFramePr>
        <p:xfrm>
          <a:off x="323528" y="1252538"/>
          <a:ext cx="8496944" cy="5287932"/>
        </p:xfrm>
        <a:graphic>
          <a:graphicData uri="http://schemas.openxmlformats.org/drawingml/2006/table">
            <a:tbl>
              <a:tblPr/>
              <a:tblGrid>
                <a:gridCol w="1583949"/>
                <a:gridCol w="3168579"/>
                <a:gridCol w="3744416"/>
              </a:tblGrid>
              <a:tr h="145473"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Kod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Başvuru Sahibi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Proje Adı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</a:tr>
              <a:tr h="363682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>
                          <a:effectLst/>
                        </a:rPr>
                        <a:t>TR41-11-AY-002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ÇMS Çetin Döküm Mak San Tic Ltd Şti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u="none" strike="noStrike">
                          <a:effectLst/>
                        </a:rPr>
                        <a:t>Dökümhanelerde kullanılan 60 ton/saat kapasiteli mikserin imal edilmesi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</a:tr>
              <a:tr h="363682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TR41-11-AY-003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Eskişehir Sanayi Odası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400" u="none" strike="noStrike">
                          <a:effectLst/>
                        </a:rPr>
                        <a:t>Kaynak Teknolojileri Araştırma ve Uygulama Merkezi Kurulumu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TR41-11-AY-007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Eskişehir Ticaret Borsası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AR-GE ve İnovasyon Projesi II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82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TR41-11-AY-010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400" u="none" strike="noStrike">
                          <a:effectLst/>
                        </a:rPr>
                        <a:t>Alfatek Makina Elektronik San. Tic. A.Ş.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Çivi Tablalı CNC Delik Delme ve Kesme Tezgahı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TR41-11-AY-015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>
                          <a:effectLst/>
                        </a:rPr>
                        <a:t>UZAN Otomotiv San Tic Ltd Şti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Plastik Analiz Laboratuvarı (PAL)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82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TR41-11-AY-016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Orhan Doğan Mob. Dek. İnş. Taah. San. Tic. Ltd. Şti.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HARAF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72786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TR41-11-AY-017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Mutlu Mobilya İnş. Gıda San. Tic. Ltd. Şti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Kurulacak Ar-Ge hattı ile Endüstriyel Tasarım Tesciline Sahip Ürünlerin Seri Üretimine Geçilmesi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TR41-11-AY-021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>
                          <a:effectLst/>
                        </a:rPr>
                        <a:t>E-Mak Makine İnşaat San. ve Tic. Ltd. Şti.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Asfalt Tesisleri ve Ekipmanları için Araştırma Geliştirme Amaçlı Laboratuvar Kurulumu Projesi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72786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TR41-11-AY-022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Dikmen Tarım Ürünleri Sanayi ve Ticaret Ltd. Şti.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Anadolu Popülasyonundaki Domates ve Patlıcan Çeşitlerinde Haploid Kültür ile Islah Materyali Üretimi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82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TR41-11-AY-024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Etka-d Otomotiv Plastik Kalıp San Tic Ltd Şti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Yeni Ekol Plastik Koltuk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TR41-11-AY-029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Simmark Endüstriyel Ekipman Teknolojileri San Tic Ltd Şti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>
                          <a:effectLst/>
                        </a:rPr>
                        <a:t>Otomotiv  Endüstri Kaporta Gövde Parçaları Geometrik Sabitleme Sistemleri</a:t>
                      </a:r>
                    </a:p>
                  </a:txBody>
                  <a:tcPr marL="36368" marR="36368" marT="18184" marB="181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528" y="9087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Kazanan Projelerden Bazıları…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588224" y="899428"/>
            <a:ext cx="208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Ar-Ge ve Yenilikçilik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02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2011 Yılı Proje Teklif Çağrısı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23528" y="9087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Kazanan Projelerden Bazıları…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588224" y="899428"/>
            <a:ext cx="208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Sosyal Kalkınma</a:t>
            </a:r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283414"/>
              </p:ext>
            </p:extLst>
          </p:nvPr>
        </p:nvGraphicFramePr>
        <p:xfrm>
          <a:off x="467543" y="1329124"/>
          <a:ext cx="8209758" cy="5124212"/>
        </p:xfrm>
        <a:graphic>
          <a:graphicData uri="http://schemas.openxmlformats.org/drawingml/2006/table">
            <a:tbl>
              <a:tblPr/>
              <a:tblGrid>
                <a:gridCol w="1368153"/>
                <a:gridCol w="3384376"/>
                <a:gridCol w="3457229"/>
              </a:tblGrid>
              <a:tr h="185737"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Kod</a:t>
                      </a:r>
                      <a:endParaRPr lang="tr-TR" sz="1400" u="none" strike="noStrike" dirty="0">
                        <a:effectLst/>
                      </a:endParaRP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Başvuru Sahibi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Proje Adı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302E"/>
                    </a:solidFill>
                  </a:tcPr>
                </a:tc>
              </a:tr>
              <a:tr h="325041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>
                          <a:effectLst/>
                        </a:rPr>
                        <a:t>TR41-11-SK-003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Bursa İl Milli Eğitim Müdürlüğü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Özel Eğitim Güzel Gelecek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TR41-11-SK-005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Beylikova İlçe Gıda Tarım ve Hayvancılık Müd.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Kadın Eğitimde Sütüm Güvende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603647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TR41-11-SK-008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Bursa Yıldırım Faik Çelik Kız Teknik ve Meslek Lisesi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Kadınların Toplumsal Cinsiyet Rollerinde Farklılaşma: İstihdama Etkin Geçiş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TR41-11-SK-010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Türkiye Yardım Sevenler Derneği Eskişehir  Şubesi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Atölyemizde Elele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>
                          <a:effectLst/>
                        </a:rPr>
                        <a:t>TR41-11-SK-021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MEB / Nilüfer Özel Eğitim Meslek Lisesi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Konuşan Eller Çizimle Mesleki Becerileri Geliştiriyor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TR41-11-SK-028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Bursagaz Eğitim Gönüllüleri Derneği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Engelli Eğitimini Kolaylaştıralım, Topluma Değer Katalım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325041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TR41-11-SK-045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Büyükorhan Belediyesi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Büyükorhan'da Kadınlar Üretime Başlıyor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41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TR41-11-SK-046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Orhaneli Belediyesi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Orhaneli Üçüncü Bahar Yaşam Merkezi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325041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TR41-11-SK-050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>
                          <a:effectLst/>
                        </a:rPr>
                        <a:t>Kestel Halk Eğitim Merkezi Müdürlüğü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Ben de Varım Toplumsal Dayanışma Projesi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647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TR41-11-SK-053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Bursa İl Sosyal Hizmetler Toplum Merkezi  Müdürlüğü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Şiddet Mağduru Kadınların Sosyal Yaşamda Desteklenmesi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DF4"/>
                    </a:solidFill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TR41-11-SK-058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>
                          <a:effectLst/>
                        </a:rPr>
                        <a:t>Nilüfer Köylere Hizmet Götürme Birliği Başkanlığı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u="none" strike="noStrike" dirty="0">
                          <a:effectLst/>
                        </a:rPr>
                        <a:t>Doğancı, </a:t>
                      </a:r>
                      <a:r>
                        <a:rPr lang="tr-TR" sz="1400" u="none" strike="noStrike" dirty="0" err="1">
                          <a:effectLst/>
                        </a:rPr>
                        <a:t>Dağyenice</a:t>
                      </a:r>
                      <a:r>
                        <a:rPr lang="tr-TR" sz="1400" u="none" strike="noStrike" dirty="0">
                          <a:effectLst/>
                        </a:rPr>
                        <a:t>, Atlas Köy Kadınları Girişimcilik Projesi</a:t>
                      </a:r>
                    </a:p>
                  </a:txBody>
                  <a:tcPr marL="46434" marR="46434" marT="23217" marB="232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7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 smtClean="0">
                <a:ea typeface="Tahoma" pitchFamily="34" charset="0"/>
                <a:cs typeface="Tahoma" pitchFamily="34" charset="0"/>
              </a:rPr>
              <a:t>2012 </a:t>
            </a:r>
            <a:r>
              <a:rPr lang="tr-TR" sz="3200" dirty="0">
                <a:ea typeface="Tahoma" pitchFamily="34" charset="0"/>
                <a:cs typeface="Tahoma" pitchFamily="34" charset="0"/>
              </a:rPr>
              <a:t>YILI PROJE TEKLİF </a:t>
            </a:r>
            <a:r>
              <a:rPr lang="tr-TR" sz="3200" dirty="0" smtClean="0">
                <a:ea typeface="Tahoma" pitchFamily="34" charset="0"/>
                <a:cs typeface="Tahoma" pitchFamily="34" charset="0"/>
              </a:rPr>
              <a:t>ÇAĞRISI</a:t>
            </a:r>
            <a:endParaRPr lang="tr-TR" sz="320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İçerik Yer Tutucus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34374"/>
              </p:ext>
            </p:extLst>
          </p:nvPr>
        </p:nvGraphicFramePr>
        <p:xfrm>
          <a:off x="242664" y="1332731"/>
          <a:ext cx="5922582" cy="476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8194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920880" cy="1872208"/>
          </a:xfrm>
        </p:spPr>
        <p:txBody>
          <a:bodyPr/>
          <a:lstStyle/>
          <a:p>
            <a:r>
              <a:rPr lang="tr-TR" b="1" dirty="0" smtClean="0"/>
              <a:t>YATIRIM DESTEK VE TANITIM FAALİYETLERİ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613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/>
              <a:t>YATIRIM DESTEK FAALİYETLERİ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53096" y="4581128"/>
            <a:ext cx="33924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200" b="1" dirty="0" smtClean="0">
                <a:latin typeface="Calibri" pitchFamily="34" charset="0"/>
              </a:rPr>
              <a:t> bursainvest.gov.tr</a:t>
            </a:r>
            <a:endParaRPr lang="tr-TR" sz="2200" b="1" dirty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200" b="1" dirty="0">
                <a:latin typeface="Calibri" pitchFamily="34" charset="0"/>
              </a:rPr>
              <a:t> İnvestineskisehir.org.tr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2200" b="1" dirty="0">
                <a:latin typeface="Calibri" pitchFamily="34" charset="0"/>
              </a:rPr>
              <a:t> İnvestinbilecik.org.tr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/>
          <a:stretch/>
        </p:blipFill>
        <p:spPr bwMode="auto">
          <a:xfrm>
            <a:off x="445004" y="1124744"/>
            <a:ext cx="346208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/>
          <a:stretch/>
        </p:blipFill>
        <p:spPr bwMode="auto">
          <a:xfrm>
            <a:off x="4860032" y="1196752"/>
            <a:ext cx="344618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2632130"/>
            <a:ext cx="340564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3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231455"/>
            <a:ext cx="4392488" cy="5245319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 Ajansı ve Bölgenin Yatırım Olanaklarını tanıtıcı Türkçe ve İngilizce broşürler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Tanıtım Filmleri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tr-TR" dirty="0" smtClean="0"/>
          </a:p>
        </p:txBody>
      </p:sp>
      <p:pic>
        <p:nvPicPr>
          <p:cNvPr id="4" name="Picture 1" descr="O:\ProgramYonetimi\fotoğraf-brosur\DSC_0086.JPG"/>
          <p:cNvPicPr>
            <a:picLocks noChangeAspect="1" noChangeArrowheads="1"/>
          </p:cNvPicPr>
          <p:nvPr/>
        </p:nvPicPr>
        <p:blipFill>
          <a:blip r:embed="rId3" cstate="print"/>
          <a:srcRect l="7206" t="2718" r="9165"/>
          <a:stretch>
            <a:fillRect/>
          </a:stretch>
        </p:blipFill>
        <p:spPr bwMode="auto">
          <a:xfrm>
            <a:off x="5796136" y="1218745"/>
            <a:ext cx="2569044" cy="2706060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56874" y="274638"/>
            <a:ext cx="4680520" cy="720444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YATIRIM DESTEK FAALİYETLERİ</a:t>
            </a:r>
          </a:p>
        </p:txBody>
      </p:sp>
      <p:pic>
        <p:nvPicPr>
          <p:cNvPr id="4098" name="Resim 7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2556"/>
            <a:ext cx="4486188" cy="21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ea typeface="Tahoma" pitchFamily="34" charset="0"/>
                <a:cs typeface="Tahoma" pitchFamily="34" charset="0"/>
              </a:rPr>
              <a:t>İŞBİRLİĞİ FAALİYETLERİ</a:t>
            </a:r>
          </a:p>
        </p:txBody>
      </p:sp>
      <p:pic>
        <p:nvPicPr>
          <p:cNvPr id="4" name="2 Resim" descr="10(3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49" y="1268760"/>
            <a:ext cx="3456384" cy="2430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O:\Kurumsaliletisim\FOTOĞRAFLAR\singapur nisan 2011 ziyaret toplantı\DSC_0018.JPG"/>
          <p:cNvPicPr/>
          <p:nvPr/>
        </p:nvPicPr>
        <p:blipFill rotWithShape="1">
          <a:blip r:embed="rId3" cstate="print"/>
          <a:srcRect t="6218"/>
          <a:stretch/>
        </p:blipFill>
        <p:spPr bwMode="auto">
          <a:xfrm>
            <a:off x="4499992" y="3983743"/>
            <a:ext cx="4017898" cy="243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561" y="1231455"/>
            <a:ext cx="4392488" cy="5245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 Almanya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Avusturya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Çin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Finlandiya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Hollanda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Singapur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/>
              <a:t>İspanya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920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BEBKA Yönetim Kurulu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145996"/>
              </p:ext>
            </p:extLst>
          </p:nvPr>
        </p:nvGraphicFramePr>
        <p:xfrm>
          <a:off x="755576" y="2852936"/>
          <a:ext cx="7632848" cy="3550891"/>
        </p:xfrm>
        <a:graphic>
          <a:graphicData uri="http://schemas.openxmlformats.org/drawingml/2006/table">
            <a:tbl>
              <a:tblPr/>
              <a:tblGrid>
                <a:gridCol w="1584176"/>
                <a:gridCol w="208535"/>
                <a:gridCol w="5840137"/>
              </a:tblGrid>
              <a:tr h="378135">
                <a:tc>
                  <a:txBody>
                    <a:bodyPr/>
                    <a:lstStyle/>
                    <a:p>
                      <a:pPr fontAlgn="ctr"/>
                      <a:r>
                        <a:rPr lang="tr-TR" sz="1400" b="1" u="none" strike="noStrike" dirty="0">
                          <a:effectLst/>
                          <a:latin typeface="arial"/>
                        </a:rPr>
                        <a:t>Başkan</a:t>
                      </a:r>
                      <a:endParaRPr lang="tr-TR" sz="1400" u="none" strike="noStrike" dirty="0">
                        <a:effectLst/>
                      </a:endParaRPr>
                    </a:p>
                  </a:txBody>
                  <a:tcPr marL="75924" marR="75924" marT="37962" marB="37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400" u="none" strike="noStrike">
                          <a:effectLst/>
                        </a:rPr>
                        <a:t>:</a:t>
                      </a:r>
                    </a:p>
                  </a:txBody>
                  <a:tcPr marL="75924" marR="75924" marT="37962" marB="37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400" u="none" strike="noStrike">
                          <a:effectLst/>
                          <a:latin typeface="arial"/>
                        </a:rPr>
                        <a:t>Şahabettin HARPUT - Bursa Valisi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75924" marR="75924" marT="37962" marB="37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539235">
                <a:tc>
                  <a:txBody>
                    <a:bodyPr/>
                    <a:lstStyle/>
                    <a:p>
                      <a:pPr fontAlgn="ctr"/>
                      <a:r>
                        <a:rPr lang="tr-TR" sz="1400" b="1" u="none" strike="noStrike">
                          <a:effectLst/>
                          <a:latin typeface="arial"/>
                        </a:rPr>
                        <a:t>Başkan Vekili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75924" marR="75924" marT="37962" marB="37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400" u="none" strike="noStrike">
                          <a:effectLst/>
                          <a:latin typeface="arial"/>
                        </a:rPr>
                        <a:t>: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75924" marR="75924" marT="37962" marB="37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400" u="none" strike="noStrike" dirty="0">
                          <a:effectLst/>
                          <a:latin typeface="arial"/>
                        </a:rPr>
                        <a:t>Dr. Kadir KOÇDEMİR - Eskişehir Valisi</a:t>
                      </a:r>
                      <a:endParaRPr lang="tr-TR" sz="1400" u="none" strike="noStrike" dirty="0">
                        <a:effectLst/>
                      </a:endParaRPr>
                    </a:p>
                  </a:txBody>
                  <a:tcPr marL="75924" marR="75924" marT="37962" marB="37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2633521">
                <a:tc>
                  <a:txBody>
                    <a:bodyPr/>
                    <a:lstStyle/>
                    <a:p>
                      <a:pPr fontAlgn="t"/>
                      <a:r>
                        <a:rPr lang="tr-TR" sz="1400" b="1" u="none" strike="noStrike">
                          <a:effectLst/>
                          <a:latin typeface="arial"/>
                        </a:rPr>
                        <a:t>Üyeler</a:t>
                      </a:r>
                      <a:endParaRPr lang="tr-TR" sz="1400" u="none" strike="noStrike">
                        <a:effectLst/>
                      </a:endParaRPr>
                    </a:p>
                  </a:txBody>
                  <a:tcPr marL="75924" marR="75924" marT="37962" marB="379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u="none" strike="noStrike" dirty="0">
                          <a:effectLst/>
                        </a:rPr>
                        <a:t>:</a:t>
                      </a:r>
                    </a:p>
                  </a:txBody>
                  <a:tcPr marL="75924" marR="75924" marT="37962" marB="379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400" u="none" strike="noStrike" dirty="0" err="1">
                          <a:effectLst/>
                          <a:latin typeface="arial"/>
                        </a:rPr>
                        <a:t>H.İbrahim</a:t>
                      </a: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 AKPINAR - Bilecik Valisi</a:t>
                      </a:r>
                      <a:r>
                        <a:rPr lang="tr-TR" sz="1400" u="none" strike="noStrike" dirty="0">
                          <a:effectLst/>
                        </a:rPr>
                        <a:t/>
                      </a:r>
                      <a:br>
                        <a:rPr lang="tr-TR" sz="1400" u="none" strike="noStrike" dirty="0">
                          <a:effectLst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Selim YAĞCI - Bilecik Belediye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Recep ALTEPE - Bursa Büyükşehir Belediye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 err="1">
                          <a:effectLst/>
                          <a:latin typeface="arial"/>
                        </a:rPr>
                        <a:t>Prof.Dr</a:t>
                      </a: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. Yılmaz BÜYÜKERŞEN - Eskişehir Büyükşehir Belediye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H. Hüseyin ÇELİK - Bilecik İl Genel Meclisi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Nedim AKDEMİR - Bursa İl Genel Meclisi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Ahmet YAPICI - Eskişehir İl Genel Meclisi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Ahmet ÖZÜNLÜ - Bilecik Ticaret ve Sanayi Odası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Celal SÖNMEZ - Bursa Ticaret ve Sanayi Odası Başkanı</a:t>
                      </a:r>
                      <a:br>
                        <a:rPr lang="tr-TR" sz="1400" u="none" strike="noStrike" dirty="0">
                          <a:effectLst/>
                          <a:latin typeface="arial"/>
                        </a:rPr>
                      </a:br>
                      <a:r>
                        <a:rPr lang="tr-TR" sz="1400" u="none" strike="noStrike" dirty="0">
                          <a:effectLst/>
                          <a:latin typeface="arial"/>
                        </a:rPr>
                        <a:t>Harun KARACAN - Eskişehir Ticaret Odası </a:t>
                      </a:r>
                      <a:r>
                        <a:rPr lang="tr-TR" sz="1400" u="none" strike="noStrike" dirty="0" smtClean="0">
                          <a:effectLst/>
                          <a:latin typeface="arial"/>
                        </a:rPr>
                        <a:t>Başkanı</a:t>
                      </a:r>
                      <a:endParaRPr lang="tr-TR" sz="1400" u="none" strike="noStrike" dirty="0">
                        <a:effectLst/>
                      </a:endParaRPr>
                    </a:p>
                  </a:txBody>
                  <a:tcPr marL="75924" marR="75924" marT="37962" marB="379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755576" y="1213153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• Bölge İllerinin Valileri</a:t>
            </a:r>
            <a:br>
              <a:rPr lang="tr-TR" b="1" dirty="0" smtClean="0"/>
            </a:br>
            <a:r>
              <a:rPr lang="tr-TR" b="1" dirty="0" smtClean="0"/>
              <a:t>• Bölge İllerinin Belediye Başkanları</a:t>
            </a:r>
            <a:br>
              <a:rPr lang="tr-TR" b="1" dirty="0" smtClean="0"/>
            </a:br>
            <a:r>
              <a:rPr lang="tr-TR" b="1" dirty="0" smtClean="0"/>
              <a:t>• Bölge İllerinin İl Genel Meclisi Başkanları</a:t>
            </a:r>
            <a:br>
              <a:rPr lang="tr-TR" b="1" dirty="0" smtClean="0"/>
            </a:br>
            <a:r>
              <a:rPr lang="tr-TR" b="1" dirty="0" smtClean="0"/>
              <a:t>• Bölge İllerinin Ticaret ve Sanayi Odası Başkanları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4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TANITIM FAALİYETLERİ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988840"/>
            <a:ext cx="4536504" cy="1484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16. EMITT </a:t>
            </a:r>
            <a:r>
              <a:rPr lang="tr-TR" dirty="0"/>
              <a:t>Doğu Akdeniz Uluslararası Turizm ve Seyahat </a:t>
            </a:r>
            <a:r>
              <a:rPr lang="tr-TR" dirty="0" smtClean="0"/>
              <a:t>Fuarı</a:t>
            </a:r>
          </a:p>
        </p:txBody>
      </p:sp>
      <p:pic>
        <p:nvPicPr>
          <p:cNvPr id="2050" name="Picture 2" descr="O:\Planlama\Kurumsal İletişim\1_Website\1_Flaş haberler\emitt 15-02-2012\DSC_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740498" cy="2504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Planlama\Kurumsal İletişim\1_Website\1_Flaş haberler\ATCEX\DSC_6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52" y="4005064"/>
            <a:ext cx="3755136" cy="2487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611560" y="4796000"/>
            <a:ext cx="4536504" cy="905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1. Türk - Arap Turizm Buluşması – ATCEX 2012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08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971600" y="2708920"/>
            <a:ext cx="7704856" cy="23042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tr-TR" sz="7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rush Script MT" pitchFamily="66" charset="0"/>
              </a:rPr>
              <a:t>TE</a:t>
            </a:r>
            <a:r>
              <a:rPr lang="tr-TR" sz="72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rush Script MT" pitchFamily="66" charset="0"/>
              </a:rPr>
              <a:t>Ş</a:t>
            </a:r>
            <a:r>
              <a:rPr lang="tr-TR" sz="7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rush Script MT" pitchFamily="66" charset="0"/>
              </a:rPr>
              <a:t>EKKÜRLER…</a:t>
            </a:r>
            <a:endParaRPr lang="tr-TR" sz="7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BEBKA Kalkınma Kurulu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11560" y="1844824"/>
            <a:ext cx="80648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Belediyeler, İl </a:t>
            </a:r>
            <a:r>
              <a:rPr lang="tr-TR" dirty="0"/>
              <a:t>Özel </a:t>
            </a:r>
            <a:r>
              <a:rPr lang="tr-TR" dirty="0" smtClean="0"/>
              <a:t>İdareleri,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İl ve Bölge Müdürlükleri, Kaymakamlıklar,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Üniversiteler, Ticaret ve Sanayi Odaları,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Birlikler, Kooperatifler Organize Sanayi Bölgeleri,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Dernekler (İş Adamlar</a:t>
            </a:r>
            <a:r>
              <a:rPr lang="tr-TR" dirty="0"/>
              <a:t>ı </a:t>
            </a:r>
            <a:r>
              <a:rPr lang="tr-TR" dirty="0" smtClean="0"/>
              <a:t>Dernekleri, Bursa </a:t>
            </a:r>
            <a:r>
              <a:rPr lang="tr-TR" dirty="0"/>
              <a:t>Kalite </a:t>
            </a:r>
            <a:r>
              <a:rPr lang="tr-TR" dirty="0" smtClean="0"/>
              <a:t>Derneği, Eskişehir </a:t>
            </a:r>
            <a:r>
              <a:rPr lang="tr-TR" dirty="0"/>
              <a:t>Çevre Sağlık İzcilik Gençlik ve Spor Kulübü </a:t>
            </a:r>
            <a:r>
              <a:rPr lang="tr-TR" dirty="0" smtClean="0"/>
              <a:t>Derneği, Eskişehir </a:t>
            </a:r>
            <a:r>
              <a:rPr lang="tr-TR" dirty="0"/>
              <a:t>Turizm ve Tanıtma </a:t>
            </a:r>
            <a:r>
              <a:rPr lang="tr-TR" dirty="0" smtClean="0"/>
              <a:t>Derneği, Edebali </a:t>
            </a:r>
            <a:r>
              <a:rPr lang="tr-TR" dirty="0"/>
              <a:t>Kültür ve Araştırma </a:t>
            </a:r>
            <a:r>
              <a:rPr lang="tr-TR" dirty="0" smtClean="0"/>
              <a:t>Derneği, …)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Vakıflar </a:t>
            </a:r>
            <a:r>
              <a:rPr lang="tr-TR" dirty="0" smtClean="0"/>
              <a:t>(</a:t>
            </a:r>
            <a:r>
              <a:rPr lang="tr-TR" dirty="0" err="1"/>
              <a:t>Coşkunöz</a:t>
            </a:r>
            <a:r>
              <a:rPr lang="tr-TR" dirty="0"/>
              <a:t> Eğitim </a:t>
            </a:r>
            <a:r>
              <a:rPr lang="tr-TR" dirty="0" smtClean="0"/>
              <a:t>Vakfı, Yunus </a:t>
            </a:r>
            <a:r>
              <a:rPr lang="tr-TR" dirty="0"/>
              <a:t>Emre Kültür Sanat ve Turizm </a:t>
            </a:r>
            <a:r>
              <a:rPr lang="tr-TR" dirty="0" smtClean="0"/>
              <a:t>Vakfı, </a:t>
            </a:r>
            <a:r>
              <a:rPr lang="tr-TR" dirty="0" err="1" smtClean="0"/>
              <a:t>Ertuğrulgazi’yi</a:t>
            </a:r>
            <a:r>
              <a:rPr lang="tr-TR" dirty="0" smtClean="0"/>
              <a:t> </a:t>
            </a:r>
            <a:r>
              <a:rPr lang="tr-TR" dirty="0"/>
              <a:t>Anma ve Söğüt Şenliği </a:t>
            </a:r>
            <a:r>
              <a:rPr lang="tr-TR" dirty="0" smtClean="0"/>
              <a:t>Vakfı)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Olay </a:t>
            </a:r>
            <a:r>
              <a:rPr lang="tr-TR" dirty="0"/>
              <a:t>Medya Center A.Ş</a:t>
            </a:r>
            <a:r>
              <a:rPr lang="tr-TR" dirty="0" smtClean="0"/>
              <a:t>., Kanal </a:t>
            </a:r>
            <a:r>
              <a:rPr lang="tr-TR" dirty="0"/>
              <a:t>26 TV. A.Ş</a:t>
            </a:r>
            <a:r>
              <a:rPr lang="tr-TR" dirty="0" smtClean="0"/>
              <a:t>., Eskişehir </a:t>
            </a:r>
            <a:r>
              <a:rPr lang="tr-TR" dirty="0"/>
              <a:t>Gazeteciler </a:t>
            </a:r>
            <a:r>
              <a:rPr lang="tr-TR" dirty="0" smtClean="0"/>
              <a:t>Cemiyeti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…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411760" y="980728"/>
            <a:ext cx="475252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/>
              <a:t>Toplam 100 üyeden oluşur</a:t>
            </a:r>
          </a:p>
          <a:p>
            <a:pPr algn="ctr">
              <a:lnSpc>
                <a:spcPct val="150000"/>
              </a:lnSpc>
            </a:pPr>
            <a:r>
              <a:rPr lang="tr-TR" dirty="0" smtClean="0"/>
              <a:t>Bursa: 49 , Eskişehir: 29, Bilecik: 22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74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1944216"/>
          </a:xfrm>
        </p:spPr>
        <p:txBody>
          <a:bodyPr/>
          <a:lstStyle/>
          <a:p>
            <a:r>
              <a:rPr lang="tr-TR" b="1" dirty="0" smtClean="0"/>
              <a:t>BÖLGE PLANI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993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3208</Words>
  <Application>Microsoft Office PowerPoint</Application>
  <PresentationFormat>Ekran Gösterisi (4:3)</PresentationFormat>
  <Paragraphs>541</Paragraphs>
  <Slides>71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2" baseType="lpstr">
      <vt:lpstr>Ofis Teması</vt:lpstr>
      <vt:lpstr>BURSA ESKİŞEHİR BİLECİK  KALKINMA AJANSI</vt:lpstr>
      <vt:lpstr>Sunum İçeriği</vt:lpstr>
      <vt:lpstr>KALKINMA AJANSLARI</vt:lpstr>
      <vt:lpstr>KALKINMA AJANSLARI</vt:lpstr>
      <vt:lpstr>AJANS TEŞKİLAT YAPISI</vt:lpstr>
      <vt:lpstr>BEBKA</vt:lpstr>
      <vt:lpstr>BEBKA Yönetim Kurulu</vt:lpstr>
      <vt:lpstr>BEBKA Kalkınma Kurulu</vt:lpstr>
      <vt:lpstr>BÖLGE PLANI</vt:lpstr>
      <vt:lpstr>Bölge Planı</vt:lpstr>
      <vt:lpstr>Bölge Planı</vt:lpstr>
      <vt:lpstr>PowerPoint Sunusu</vt:lpstr>
      <vt:lpstr>Bölge Planı Çalışmaları</vt:lpstr>
      <vt:lpstr>Planlama-Uygulama Döngüsü</vt:lpstr>
      <vt:lpstr>Bölge Planı</vt:lpstr>
      <vt:lpstr>BÖLGE VERİLERİ</vt:lpstr>
      <vt:lpstr>Nüfus</vt:lpstr>
      <vt:lpstr>Yaş Gruplarına Göre Nüfus Dağılımı</vt:lpstr>
      <vt:lpstr>Demografik Göstergeler</vt:lpstr>
      <vt:lpstr>Demografik Göstergeler</vt:lpstr>
      <vt:lpstr>Nüfus Projeksiyonu</vt:lpstr>
      <vt:lpstr>Göç</vt:lpstr>
      <vt:lpstr>Bursa İlçe Nüfusları Değişim Oranları</vt:lpstr>
      <vt:lpstr>Gelişmişlik ve Gelir</vt:lpstr>
      <vt:lpstr>İstihdam</vt:lpstr>
      <vt:lpstr>Yerel Yönetimler</vt:lpstr>
      <vt:lpstr>Mahalli İdareler</vt:lpstr>
      <vt:lpstr>Sivil Toplum Kuruluşları</vt:lpstr>
      <vt:lpstr>İstihdam</vt:lpstr>
      <vt:lpstr>İstihdamın Sektörel Dağılımı</vt:lpstr>
      <vt:lpstr>Eğitim Düzeyine Göre İstihdam</vt:lpstr>
      <vt:lpstr>Sanayi Sektörü</vt:lpstr>
      <vt:lpstr>Sanayi Sektörleri</vt:lpstr>
      <vt:lpstr>İşletmeler ve KOBİ’ler</vt:lpstr>
      <vt:lpstr>Organize Sanayi Bölgeleri</vt:lpstr>
      <vt:lpstr>Ar-Ge</vt:lpstr>
      <vt:lpstr>Ar-Ge Merkezleri</vt:lpstr>
      <vt:lpstr>Diğer Başlıklar</vt:lpstr>
      <vt:lpstr>GZFT ANALİZİ</vt:lpstr>
      <vt:lpstr>GZFT Analizi - Yöntem</vt:lpstr>
      <vt:lpstr>GZFT Analizi – Güçlü Yönler</vt:lpstr>
      <vt:lpstr>GZFT Analizi – Güçlü Yönler</vt:lpstr>
      <vt:lpstr>GZFT Analizi – Zayıf Yönler</vt:lpstr>
      <vt:lpstr>GZFT Analizi – Zayıf Yönler</vt:lpstr>
      <vt:lpstr>GZFT Analizi – Fırsatlar</vt:lpstr>
      <vt:lpstr>GZFT Analizi – Tehditler</vt:lpstr>
      <vt:lpstr>VİZYON - GELİŞME EKSENLERİ AMAÇ – HEDEF ve STRATEJİLER</vt:lpstr>
      <vt:lpstr>PowerPoint Sunusu</vt:lpstr>
      <vt:lpstr>Vizyon ve Gelişme Eksenleri</vt:lpstr>
      <vt:lpstr>1) SANAYİDE VERİMLİLİK VE REKABETÇİLİK</vt:lpstr>
      <vt:lpstr>2) TARIMDA VERİMLİLİK VE KIRSAL KALKINMA</vt:lpstr>
      <vt:lpstr>3) TURİZMDE ÇEŞİTLİLİK</vt:lpstr>
      <vt:lpstr>4) SOSYAL KALKINMA VE İSTİHDAM</vt:lpstr>
      <vt:lpstr>5) SÜRDÜRÜLEBİLİR ÇEVRE VE ENERJİ</vt:lpstr>
      <vt:lpstr>6) ULAŞIM VE LOJİSTİK</vt:lpstr>
      <vt:lpstr>AJANS DESTEKLERİ</vt:lpstr>
      <vt:lpstr>AJANS DESTEKLERİ</vt:lpstr>
      <vt:lpstr>Proje Teklif Çağrıları</vt:lpstr>
      <vt:lpstr>2010 YILI PROJE TEKLİF ÇAĞRISI</vt:lpstr>
      <vt:lpstr>2010 Yılı Proje Teklif Çağrısı</vt:lpstr>
      <vt:lpstr>2011 YILI PROJE TEKLİF ÇAĞRISI</vt:lpstr>
      <vt:lpstr>2011 Yılı Proje Teklif Çağrısı</vt:lpstr>
      <vt:lpstr>2011 Yılı Proje Teklif Çağrısı</vt:lpstr>
      <vt:lpstr>2011 Yılı Proje Teklif Çağrısı</vt:lpstr>
      <vt:lpstr>2012 YILI PROJE TEKLİF ÇAĞRISI</vt:lpstr>
      <vt:lpstr>YATIRIM DESTEK VE TANITIM FAALİYETLERİ</vt:lpstr>
      <vt:lpstr>YATIRIM DESTEK FAALİYETLERİ</vt:lpstr>
      <vt:lpstr>YATIRIM DESTEK FAALİYETLERİ</vt:lpstr>
      <vt:lpstr>İŞBİRLİĞİ FAALİYETLERİ</vt:lpstr>
      <vt:lpstr>TANITIM FAALİYETLERİ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nalan.sencayir</dc:creator>
  <cp:lastModifiedBy>erhan.hepyasar</cp:lastModifiedBy>
  <cp:revision>244</cp:revision>
  <dcterms:created xsi:type="dcterms:W3CDTF">2012-04-12T14:27:16Z</dcterms:created>
  <dcterms:modified xsi:type="dcterms:W3CDTF">2013-05-17T06:32:56Z</dcterms:modified>
</cp:coreProperties>
</file>