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5" r:id="rId2"/>
  </p:sldMasterIdLst>
  <p:notesMasterIdLst>
    <p:notesMasterId r:id="rId29"/>
  </p:notesMasterIdLst>
  <p:sldIdLst>
    <p:sldId id="257" r:id="rId3"/>
    <p:sldId id="271" r:id="rId4"/>
    <p:sldId id="258" r:id="rId5"/>
    <p:sldId id="272" r:id="rId6"/>
    <p:sldId id="273" r:id="rId7"/>
    <p:sldId id="274" r:id="rId8"/>
    <p:sldId id="275" r:id="rId9"/>
    <p:sldId id="276" r:id="rId10"/>
    <p:sldId id="280" r:id="rId11"/>
    <p:sldId id="292" r:id="rId12"/>
    <p:sldId id="283" r:id="rId13"/>
    <p:sldId id="294" r:id="rId14"/>
    <p:sldId id="297" r:id="rId15"/>
    <p:sldId id="293" r:id="rId16"/>
    <p:sldId id="284" r:id="rId17"/>
    <p:sldId id="285" r:id="rId18"/>
    <p:sldId id="287" r:id="rId19"/>
    <p:sldId id="296" r:id="rId20"/>
    <p:sldId id="288" r:id="rId21"/>
    <p:sldId id="295" r:id="rId22"/>
    <p:sldId id="289" r:id="rId23"/>
    <p:sldId id="281" r:id="rId24"/>
    <p:sldId id="291" r:id="rId25"/>
    <p:sldId id="282" r:id="rId26"/>
    <p:sldId id="290" r:id="rId27"/>
    <p:sldId id="298" r:id="rId28"/>
  </p:sldIdLst>
  <p:sldSz cx="9144000" cy="6858000" type="screen4x3"/>
  <p:notesSz cx="7099300" cy="102346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9900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94660"/>
  </p:normalViewPr>
  <p:slideViewPr>
    <p:cSldViewPr>
      <p:cViewPr>
        <p:scale>
          <a:sx n="81" d="100"/>
          <a:sy n="81" d="100"/>
        </p:scale>
        <p:origin x="-240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0C910B-93BF-4D31-98A5-7368AFBCA350}" type="datetimeFigureOut">
              <a:rPr lang="tr-TR" smtClean="0"/>
              <a:pPr/>
              <a:t>20.05.2013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B85EA4-A447-47BE-80C8-E3B832BB750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952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5EA4-A447-47BE-80C8-E3B832BB7509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878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222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2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22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2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23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5237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5237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238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238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1226B5-ECA9-4622-BECD-CDE925838DB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C3C56-49CC-4B29-960B-17AB82C8C3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47AC-647F-4208-ADBB-1753D3D704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777BA3B-274D-4B95-AE10-04FE67CB7CB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3802479-6DB4-4EF3-B3D7-9FD1A9E42F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EEF1DD-1698-4471-87BA-8164BDE25D0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EFFB8-A8CC-4984-9DA7-E24B9D58F2D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B3F9F-F7AB-49F8-A8E2-B13EA115FE1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A25A-BF5F-415C-9133-937F5B21C00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887D1-5E7B-4537-A549-40B5A5DF13F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DC19D-E004-4945-9A70-1B84CDC941D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53C2-211D-4814-AF46-4AFF5ADAB2D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C5B9-5F3D-41BF-BC2E-96EAF044CCB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9894-9AD8-4F9F-B81A-5A88BB57942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9E73-36D2-44F8-9F8F-EB7D53B56D1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47F72-7648-4984-8645-85B8EA1B6C8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AD55C-40D0-462D-920A-85541091A4C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BF539B-A53C-47B7-ACA8-60C266B0E3B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51EF15-122C-4A90-A055-75C187F241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5CE4F-5768-4460-8160-C42988B0963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F44A-0802-4354-8E71-D303067EA69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AEB37-6FDE-4F49-9A7A-B48B7CF1970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001D0-A904-482C-A1BA-44EC5FD8045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8C41E-B460-41BD-A87B-EC630239EF4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A733-AAF5-4F11-9691-4A68C47A4CC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39502-DC0B-4E5C-B9F1-7DE1574F82F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0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0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0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0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0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0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0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1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21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21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1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2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3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4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5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6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7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8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8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0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1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2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3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3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4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4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5134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5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5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5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5135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135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tr-TR"/>
          </a:p>
        </p:txBody>
      </p:sp>
      <p:sp>
        <p:nvSpPr>
          <p:cNvPr id="5135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tr-TR"/>
          </a:p>
        </p:txBody>
      </p:sp>
      <p:sp>
        <p:nvSpPr>
          <p:cNvPr id="5135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21274C-D42D-460A-9CAB-435065C43A4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135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10" r:id="rId12"/>
    <p:sldLayoutId id="214748371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713806-D85C-48A6-AA39-FA08F7F1C864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endParaRPr lang="tr-TR" sz="2800"/>
          </a:p>
          <a:p>
            <a:endParaRPr lang="tr-TR" sz="2800"/>
          </a:p>
          <a:p>
            <a:endParaRPr lang="tr-TR" sz="2800"/>
          </a:p>
          <a:p>
            <a:endParaRPr lang="tr-TR" sz="2800"/>
          </a:p>
          <a:p>
            <a:endParaRPr lang="tr-TR" sz="2800"/>
          </a:p>
          <a:p>
            <a:endParaRPr lang="tr-TR" sz="280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761999" y="1600200"/>
            <a:ext cx="7848601" cy="4498975"/>
          </a:xfrm>
        </p:spPr>
        <p:txBody>
          <a:bodyPr/>
          <a:lstStyle/>
          <a:p>
            <a:pPr marL="0" indent="0" algn="ctr">
              <a:buNone/>
            </a:pPr>
            <a:endParaRPr lang="tr-TR" b="1" dirty="0" smtClean="0">
              <a:effectLst/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SİVİL TOPLUM KURULUŞLARINDA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ETKİLİ YÖNETİM</a:t>
            </a:r>
          </a:p>
          <a:p>
            <a:pPr marL="0" indent="0" algn="ctr">
              <a:buNone/>
            </a:pPr>
            <a:endParaRPr lang="tr-TR" b="1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tr-T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Doç. Dr. Yüksel Demirkaya</a:t>
            </a:r>
          </a:p>
          <a:p>
            <a:pPr marL="0" indent="0" algn="ctr">
              <a:buNone/>
            </a:pPr>
            <a:endParaRPr lang="tr-TR" sz="1800" b="1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tr-T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Marmara Üniversitesi</a:t>
            </a:r>
          </a:p>
          <a:p>
            <a:pPr marL="0" indent="0" algn="ctr">
              <a:buNone/>
            </a:pPr>
            <a:r>
              <a:rPr lang="tr-TR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Sivil Toplum Kuruluşları Araştırma Merkezi</a:t>
            </a:r>
            <a:endParaRPr lang="tr-TR" sz="1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effectLst/>
              </a:rPr>
              <a:t>PLANLAMA</a:t>
            </a:r>
            <a:endParaRPr lang="tr-TR" sz="3200" b="1" dirty="0">
              <a:effectLst/>
            </a:endParaRPr>
          </a:p>
        </p:txBody>
      </p:sp>
      <p:pic>
        <p:nvPicPr>
          <p:cNvPr id="2253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4419600" cy="5257800"/>
          </a:xfrm>
          <a:noFill/>
          <a:ln/>
        </p:spPr>
      </p:pic>
      <p:sp>
        <p:nvSpPr>
          <p:cNvPr id="22542" name="Rectangle 1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67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90600" y="2133600"/>
            <a:ext cx="7010400" cy="2667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1. Kurumsallaşma </a:t>
            </a:r>
            <a:r>
              <a:rPr lang="tr-TR" sz="2400" b="1" dirty="0">
                <a:effectLst/>
              </a:rPr>
              <a:t>İradesinin Varlığı</a:t>
            </a:r>
            <a:r>
              <a:rPr lang="tr-TR" sz="2400" b="1" dirty="0" smtClean="0">
                <a:effectLst/>
              </a:rPr>
              <a:t>:</a:t>
            </a:r>
          </a:p>
          <a:p>
            <a:pPr marL="0" lvl="0" indent="0">
              <a:buNone/>
            </a:pPr>
            <a:endParaRPr lang="tr-TR" sz="24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400" b="1" dirty="0">
                <a:effectLst/>
              </a:rPr>
              <a:t>Kurumsallaşmanın Önemi ve Gereği Konusunda  Üst Düzey Yönetsel İrade</a:t>
            </a:r>
          </a:p>
          <a:p>
            <a:pPr lvl="1">
              <a:buFont typeface="Wingdings" pitchFamily="2" charset="2"/>
              <a:buChar char="q"/>
            </a:pPr>
            <a:r>
              <a:rPr lang="tr-TR" sz="2400" b="1" dirty="0">
                <a:effectLst/>
              </a:rPr>
              <a:t>İradenin Beyanı ve Eylem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25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301625" y="457199"/>
            <a:ext cx="8540750" cy="144780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KARAR VER………!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430" y="1752600"/>
            <a:ext cx="62484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44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Karar verme sürecinin aşamaları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1" y="1295400"/>
            <a:ext cx="3276599" cy="5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Problemin </a:t>
            </a:r>
            <a:r>
              <a:rPr lang="tr-TR" sz="2400" dirty="0"/>
              <a:t>anlaşılması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Probleme </a:t>
            </a:r>
            <a:r>
              <a:rPr lang="tr-TR" sz="2400" dirty="0"/>
              <a:t>ilişkin bilginin toplanması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Toplanan </a:t>
            </a:r>
            <a:r>
              <a:rPr lang="tr-TR" sz="2400" dirty="0"/>
              <a:t>bilgilerin çözümlenmesi ve </a:t>
            </a:r>
            <a:r>
              <a:rPr lang="tr-TR" sz="2400" dirty="0">
                <a:solidFill>
                  <a:srgbClr val="C00000"/>
                </a:solidFill>
              </a:rPr>
              <a:t>yorumlanması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Seçeneklerin </a:t>
            </a:r>
            <a:r>
              <a:rPr lang="tr-TR" sz="2400" dirty="0"/>
              <a:t>değerlendirilmesi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En </a:t>
            </a:r>
            <a:r>
              <a:rPr lang="tr-TR" sz="2400" dirty="0"/>
              <a:t>iyi seçeneğin bulunması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Uygulama </a:t>
            </a:r>
            <a:endParaRPr lang="tr-TR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400" dirty="0" smtClean="0"/>
              <a:t>Değerlendirme </a:t>
            </a:r>
            <a:endParaRPr lang="tr-TR" sz="2400" dirty="0"/>
          </a:p>
          <a:p>
            <a:pPr>
              <a:lnSpc>
                <a:spcPct val="9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693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KARARLI OLUN……</a:t>
            </a:r>
            <a:br>
              <a:rPr lang="tr-T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veciz sözler</a:t>
            </a:r>
            <a:endParaRPr lang="tr-T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8839200" cy="4498975"/>
          </a:xfrm>
        </p:spPr>
        <p:txBody>
          <a:bodyPr/>
          <a:lstStyle/>
          <a:p>
            <a:pPr lvl="1"/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16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Düşünürken </a:t>
            </a:r>
            <a:r>
              <a:rPr lang="tr-T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dikkatli, uygularken kararlı olun. </a:t>
            </a:r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Bazı </a:t>
            </a:r>
            <a:r>
              <a:rPr lang="tr-T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insanlar sadece alınan kararlara engel olmak konusunda </a:t>
            </a:r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kararlıdırlar. </a:t>
            </a:r>
          </a:p>
          <a:p>
            <a:pPr lvl="1"/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Karar </a:t>
            </a:r>
            <a:r>
              <a:rPr lang="tr-T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süreci doğru ya da yanlış cevaplara ulaşmak değil, etkili seçenekler arasından en etkili olanı </a:t>
            </a:r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seçmektir</a:t>
            </a:r>
            <a:r>
              <a:rPr lang="tr-T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Bir </a:t>
            </a:r>
            <a:r>
              <a:rPr lang="tr-T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karara karşı gelmek ile kararı veren insana karşı gelmek arasında fark vardır. </a:t>
            </a:r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1600" b="1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Bilgi kuşkudan</a:t>
            </a:r>
            <a:r>
              <a:rPr lang="tr-TR" sz="1600" b="1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iyilik acı çekmekten, kararlı olmak da korkudan kurtarır. </a:t>
            </a:r>
            <a:endParaRPr lang="tr-TR" sz="1600" b="1" dirty="0" smtClean="0"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1600" b="1" dirty="0" smtClean="0"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tr-TR" sz="1600" b="1" dirty="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Çok </a:t>
            </a:r>
            <a:r>
              <a:rPr lang="tr-TR" sz="1600" b="1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düşünen kararsızdır.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4513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2133600"/>
            <a:ext cx="7010400" cy="2667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2. </a:t>
            </a:r>
            <a:r>
              <a:rPr lang="tr-TR" sz="2400" b="1" dirty="0">
                <a:effectLst/>
              </a:rPr>
              <a:t>Misyon, Vizyon ve İlkelerin Belirlenmesi: </a:t>
            </a:r>
            <a:endParaRPr lang="tr-TR" sz="2400" b="1" dirty="0" smtClean="0">
              <a:effectLst/>
            </a:endParaRPr>
          </a:p>
          <a:p>
            <a:pPr marL="0" lvl="0" indent="0">
              <a:buNone/>
            </a:pPr>
            <a:endParaRPr lang="tr-TR" sz="24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STK </a:t>
            </a:r>
            <a:r>
              <a:rPr lang="tr-TR" sz="2000" b="1" dirty="0">
                <a:effectLst/>
              </a:rPr>
              <a:t>Varlık </a:t>
            </a:r>
            <a:r>
              <a:rPr lang="tr-TR" sz="2000" b="1" dirty="0" smtClean="0">
                <a:effectLst/>
              </a:rPr>
              <a:t>Sebebinin (misyon),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Temel Hedefinin (vizyon),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Kurumsal </a:t>
            </a:r>
            <a:r>
              <a:rPr lang="tr-TR" sz="2000" b="1" dirty="0">
                <a:effectLst/>
              </a:rPr>
              <a:t>İlkelerinin Netleşmesi ve Tanımlanması 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27558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1"/>
          </p:nvPr>
        </p:nvSpPr>
        <p:spPr>
          <a:xfrm>
            <a:off x="990601" y="1676400"/>
            <a:ext cx="7391400" cy="27432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3. Durum </a:t>
            </a:r>
            <a:r>
              <a:rPr lang="tr-TR" sz="2400" b="1" dirty="0">
                <a:effectLst/>
              </a:rPr>
              <a:t>Analizinin Yapılması</a:t>
            </a:r>
            <a:r>
              <a:rPr lang="tr-TR" sz="2400" b="1" dirty="0" smtClean="0">
                <a:effectLst/>
              </a:rPr>
              <a:t>:</a:t>
            </a:r>
          </a:p>
          <a:p>
            <a:pPr marL="0" lvl="0" indent="0">
              <a:buNone/>
            </a:pPr>
            <a:endParaRPr lang="tr-TR" sz="24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400" b="1" dirty="0" smtClean="0">
                <a:effectLst/>
              </a:rPr>
              <a:t>STK </a:t>
            </a:r>
            <a:r>
              <a:rPr lang="tr-TR" sz="2400" b="1" dirty="0">
                <a:effectLst/>
              </a:rPr>
              <a:t>Mevcut Durumunun/Kapasitesinin Analiz </a:t>
            </a:r>
            <a:r>
              <a:rPr lang="tr-TR" sz="2400" b="1" dirty="0" smtClean="0">
                <a:effectLst/>
              </a:rPr>
              <a:t>Edilmesi</a:t>
            </a:r>
          </a:p>
          <a:p>
            <a:pPr lvl="1">
              <a:buFont typeface="Wingdings" pitchFamily="2" charset="2"/>
              <a:buChar char="q"/>
            </a:pPr>
            <a:r>
              <a:rPr lang="tr-TR" sz="2400" b="1" dirty="0" smtClean="0">
                <a:effectLst/>
              </a:rPr>
              <a:t>İç Çevre Analizi</a:t>
            </a:r>
          </a:p>
          <a:p>
            <a:pPr lvl="1">
              <a:buFont typeface="Wingdings" pitchFamily="2" charset="2"/>
              <a:buChar char="q"/>
            </a:pPr>
            <a:r>
              <a:rPr lang="tr-TR" sz="2400" b="1" dirty="0" smtClean="0">
                <a:effectLst/>
              </a:rPr>
              <a:t>Dış Çevre Analizi</a:t>
            </a:r>
            <a:endParaRPr lang="tr-TR" sz="2400" b="1" dirty="0">
              <a:effectLst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70979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90600" y="2133600"/>
            <a:ext cx="7010400" cy="2667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4. Stratejik </a:t>
            </a:r>
            <a:r>
              <a:rPr lang="tr-TR" sz="2400" b="1" dirty="0">
                <a:effectLst/>
              </a:rPr>
              <a:t>Hedeflerin Belirlenmesi</a:t>
            </a:r>
            <a:r>
              <a:rPr lang="tr-TR" sz="2400" b="1" dirty="0" smtClean="0">
                <a:effectLst/>
              </a:rPr>
              <a:t>:</a:t>
            </a:r>
          </a:p>
          <a:p>
            <a:pPr marL="0" lvl="0" indent="0">
              <a:buNone/>
            </a:pPr>
            <a:endParaRPr lang="tr-TR" sz="24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 </a:t>
            </a:r>
            <a:r>
              <a:rPr lang="tr-TR" sz="2000" b="1" dirty="0">
                <a:effectLst/>
              </a:rPr>
              <a:t>Orta vade Stratejik Hedef ve Eylem Planlarının Belirlenmesi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7706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Planlama </a:t>
            </a:r>
            <a:r>
              <a:rPr lang="tr-TR" sz="36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Stratejileri:</a:t>
            </a:r>
            <a:endParaRPr lang="tr-TR" sz="3600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1" u="sng" dirty="0">
                <a:solidFill>
                  <a:srgbClr val="FF0000"/>
                </a:solidFill>
                <a:effectLst/>
              </a:rPr>
              <a:t>Kısa vadeli Planlar :</a:t>
            </a:r>
            <a:r>
              <a:rPr lang="tr-TR" sz="2400" dirty="0">
                <a:effectLst/>
              </a:rPr>
              <a:t> </a:t>
            </a:r>
            <a:endParaRPr lang="tr-TR" sz="24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  1 </a:t>
            </a: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yıl ya da daha kısa zaman süresini kapsayan planlardır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tr-TR" sz="24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1" u="sng" dirty="0">
                <a:solidFill>
                  <a:srgbClr val="FF0000"/>
                </a:solidFill>
                <a:effectLst/>
              </a:rPr>
              <a:t>Orta Vadeli Planlar :</a:t>
            </a:r>
            <a:r>
              <a:rPr lang="tr-TR" sz="2400" dirty="0">
                <a:effectLst/>
              </a:rPr>
              <a:t> </a:t>
            </a:r>
            <a:endParaRPr lang="tr-TR" sz="24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  1 </a:t>
            </a: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– 5 yıl arası kapsayan planlardır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tr-TR" sz="24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1" u="sng" dirty="0">
                <a:solidFill>
                  <a:srgbClr val="FF0000"/>
                </a:solidFill>
                <a:effectLst/>
              </a:rPr>
              <a:t>Uzun vadeli Planlar :</a:t>
            </a:r>
            <a:r>
              <a:rPr lang="tr-TR" sz="2400" dirty="0">
                <a:effectLst/>
              </a:rPr>
              <a:t> </a:t>
            </a:r>
            <a:endParaRPr lang="tr-TR" sz="24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2400" dirty="0">
                <a:solidFill>
                  <a:schemeClr val="tx2"/>
                </a:solidFill>
                <a:effectLst/>
              </a:rPr>
              <a:t> </a:t>
            </a:r>
            <a:r>
              <a:rPr lang="tr-TR" sz="2400" dirty="0" smtClean="0">
                <a:solidFill>
                  <a:schemeClr val="tx2"/>
                </a:solidFill>
                <a:effectLst/>
              </a:rPr>
              <a:t>  5 </a:t>
            </a:r>
            <a:r>
              <a:rPr lang="tr-TR" sz="2400" dirty="0">
                <a:solidFill>
                  <a:schemeClr val="tx2"/>
                </a:solidFill>
                <a:effectLst/>
              </a:rPr>
              <a:t>yıldan daha uzun bir süreyi kapsayan planlardır</a:t>
            </a:r>
          </a:p>
        </p:txBody>
      </p:sp>
    </p:spTree>
    <p:extLst>
      <p:ext uri="{BB962C8B-B14F-4D97-AF65-F5344CB8AC3E}">
        <p14:creationId xmlns:p14="http://schemas.microsoft.com/office/powerpoint/2010/main" xmlns="" val="37243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90600" y="2133600"/>
            <a:ext cx="7010400" cy="2667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5. Stratejik </a:t>
            </a:r>
            <a:r>
              <a:rPr lang="tr-TR" sz="2400" b="1" dirty="0">
                <a:effectLst/>
              </a:rPr>
              <a:t>Eylem Planları Belirlenmesi</a:t>
            </a:r>
            <a:r>
              <a:rPr lang="tr-TR" sz="2400" b="1" dirty="0" smtClean="0">
                <a:effectLst/>
              </a:rPr>
              <a:t>:</a:t>
            </a:r>
          </a:p>
          <a:p>
            <a:pPr marL="0" lvl="0" indent="0">
              <a:buNone/>
            </a:pPr>
            <a:endParaRPr lang="tr-TR" sz="24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Hedefler </a:t>
            </a:r>
            <a:r>
              <a:rPr lang="tr-TR" sz="2000" b="1" dirty="0">
                <a:effectLst/>
              </a:rPr>
              <a:t>Doğrultusunda Belirlenen Eylem Planlarının Detaylı Uygulama Analizinin Yapılması</a:t>
            </a: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3162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81000" y="-669414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70114" y="1720840"/>
            <a:ext cx="5116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tr-TR" sz="2000" b="1" dirty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r-T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STK’larda demokratik yapılanma ve </a:t>
            </a:r>
            <a:r>
              <a:rPr lang="tr-TR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şeffaflık</a:t>
            </a:r>
            <a:r>
              <a:rPr lang="tr-T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tr-TR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tr-TR" sz="2000" b="1" dirty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r-T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STK’larda Kurumsal Yapılanma ve Stratejik </a:t>
            </a:r>
            <a:r>
              <a:rPr lang="tr-TR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Yönetim</a:t>
            </a:r>
            <a:r>
              <a:rPr lang="tr-T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tr-TR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tr-TR" sz="2000" b="1" dirty="0">
              <a:solidFill>
                <a:schemeClr val="accent3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tr-T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STK’larda İletişim Stratejileri ve Lobi Oluşturma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727450" cy="516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85800" y="381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SİVİL TOPLUM KURULUŞLARINDA</a:t>
            </a:r>
          </a:p>
          <a:p>
            <a:pPr algn="ctr"/>
            <a:r>
              <a:rPr lang="tr-TR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ETKİLİ YÖNETİM</a:t>
            </a:r>
          </a:p>
        </p:txBody>
      </p:sp>
    </p:spTree>
    <p:extLst>
      <p:ext uri="{BB962C8B-B14F-4D97-AF65-F5344CB8AC3E}">
        <p14:creationId xmlns:p14="http://schemas.microsoft.com/office/powerpoint/2010/main" xmlns="" val="1331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sz="2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tr-TR" sz="29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tr-TR" sz="2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8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191000" cy="44958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638800" cy="4495800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Etkili bir planlama </a:t>
            </a:r>
            <a:r>
              <a:rPr lang="tr-TR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için:</a:t>
            </a:r>
            <a:endParaRPr lang="tr-TR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2"/>
                </a:solidFill>
              </a:rPr>
              <a:t>Hedefler iyi </a:t>
            </a:r>
            <a:r>
              <a:rPr lang="tr-TR" sz="2400" dirty="0">
                <a:solidFill>
                  <a:schemeClr val="tx2"/>
                </a:solidFill>
              </a:rPr>
              <a:t>bir biçimde tanıml</a:t>
            </a:r>
            <a:r>
              <a:rPr lang="tr-TR" sz="2400" dirty="0">
                <a:solidFill>
                  <a:srgbClr val="C00000"/>
                </a:solidFill>
              </a:rPr>
              <a:t>anmış</a:t>
            </a:r>
            <a:r>
              <a:rPr lang="tr-TR" sz="2400" dirty="0">
                <a:solidFill>
                  <a:schemeClr val="tx2"/>
                </a:solidFill>
              </a:rPr>
              <a:t> amaçlara yönelik olmalı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>
                <a:solidFill>
                  <a:schemeClr val="tx2"/>
                </a:solidFill>
              </a:rPr>
              <a:t>Basit ve anlaşılır olmalı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>
                <a:solidFill>
                  <a:schemeClr val="tx2"/>
                </a:solidFill>
              </a:rPr>
              <a:t>Esnek olmalı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tx2"/>
                </a:solidFill>
              </a:rPr>
              <a:t>Elde </a:t>
            </a:r>
            <a:r>
              <a:rPr lang="tr-TR" sz="2400" dirty="0">
                <a:solidFill>
                  <a:schemeClr val="tx2"/>
                </a:solidFill>
              </a:rPr>
              <a:t>edilebilir ve akla uygun ol</a:t>
            </a:r>
            <a:r>
              <a:rPr lang="tr-TR" sz="2400" dirty="0">
                <a:solidFill>
                  <a:srgbClr val="C00000"/>
                </a:solidFill>
              </a:rPr>
              <a:t>malıdır</a:t>
            </a:r>
          </a:p>
        </p:txBody>
      </p:sp>
    </p:spTree>
    <p:extLst>
      <p:ext uri="{BB962C8B-B14F-4D97-AF65-F5344CB8AC3E}">
        <p14:creationId xmlns:p14="http://schemas.microsoft.com/office/powerpoint/2010/main" xmlns="" val="9046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90600" y="2133600"/>
            <a:ext cx="7010400" cy="2667000"/>
          </a:xfr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tr-TR" sz="2400" b="1" dirty="0" smtClean="0">
                <a:effectLst/>
              </a:rPr>
              <a:t>6. Kalite </a:t>
            </a:r>
            <a:r>
              <a:rPr lang="tr-TR" sz="2400" b="1" dirty="0">
                <a:effectLst/>
              </a:rPr>
              <a:t>Kontrol Sistemi Kurulması: </a:t>
            </a:r>
            <a:endParaRPr lang="tr-TR" sz="2400" b="1" dirty="0" smtClean="0">
              <a:effectLst/>
            </a:endParaRPr>
          </a:p>
          <a:p>
            <a:pPr marL="0" lvl="0" indent="0">
              <a:buNone/>
            </a:pPr>
            <a:endParaRPr lang="tr-TR" sz="24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STK </a:t>
            </a:r>
            <a:r>
              <a:rPr lang="tr-TR" sz="2000" b="1" dirty="0">
                <a:effectLst/>
              </a:rPr>
              <a:t>Tüm Faaliyetlerinin ve Özellikle Stratejik Hedeflerin Yerine Getiriliş Sürecinin Sürekli Kontrol </a:t>
            </a:r>
            <a:r>
              <a:rPr lang="tr-TR" sz="2000" b="1" dirty="0" smtClean="0">
                <a:effectLst/>
              </a:rPr>
              <a:t>Edilmesi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Kurumsal Performans Yönetimi</a:t>
            </a:r>
            <a:endParaRPr lang="tr-TR" sz="2000" b="1" dirty="0">
              <a:effectLst/>
            </a:endParaRPr>
          </a:p>
          <a:p>
            <a:pPr marL="0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1358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 smtClean="0"/>
              <a:t/>
            </a:r>
            <a:br>
              <a:rPr lang="tr-TR" sz="3000" dirty="0" smtClean="0"/>
            </a:br>
            <a:r>
              <a:rPr lang="tr-TR" sz="3000" dirty="0"/>
              <a:t/>
            </a:r>
            <a:br>
              <a:rPr lang="tr-TR" sz="3000" dirty="0"/>
            </a:br>
            <a:r>
              <a:rPr lang="tr-TR" sz="3000" dirty="0" smtClean="0">
                <a:effectLst/>
              </a:rPr>
              <a:t>STK’larda İletişim </a:t>
            </a:r>
            <a:r>
              <a:rPr lang="tr-TR" sz="3000" dirty="0">
                <a:effectLst/>
              </a:rPr>
              <a:t>Stratejileri ve Lobi Oluşturma</a:t>
            </a:r>
            <a:r>
              <a:rPr lang="tr-TR" sz="3600" dirty="0">
                <a:effectLst/>
              </a:rPr>
              <a:t/>
            </a:r>
            <a:br>
              <a:rPr lang="tr-TR" sz="3600" dirty="0">
                <a:effectLst/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9530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28600" y="2329542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+mj-lt"/>
                <a:ea typeface="Verdana" pitchFamily="34" charset="0"/>
                <a:cs typeface="Verdana" pitchFamily="34" charset="0"/>
              </a:rPr>
              <a:t>1. </a:t>
            </a:r>
            <a:r>
              <a:rPr lang="tr-TR" sz="2400" dirty="0" smtClean="0">
                <a:latin typeface="+mj-lt"/>
                <a:ea typeface="Verdana" pitchFamily="34" charset="0"/>
                <a:cs typeface="Verdana" pitchFamily="34" charset="0"/>
              </a:rPr>
              <a:t>Kurum içi </a:t>
            </a:r>
            <a:r>
              <a:rPr lang="tr-TR" sz="2400" dirty="0">
                <a:latin typeface="+mj-lt"/>
                <a:ea typeface="Verdana" pitchFamily="34" charset="0"/>
                <a:cs typeface="Verdana" pitchFamily="34" charset="0"/>
              </a:rPr>
              <a:t>Yatay ve Dikey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İletişim</a:t>
            </a:r>
          </a:p>
          <a:p>
            <a:r>
              <a:rPr lang="tr-TR" sz="2400" dirty="0">
                <a:latin typeface="+mj-lt"/>
                <a:ea typeface="Verdana" pitchFamily="34" charset="0"/>
                <a:cs typeface="Verdana" pitchFamily="34" charset="0"/>
              </a:rPr>
              <a:t>2. STK’lar Arası ve İlgili Kuru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mlarla</a:t>
            </a:r>
            <a:r>
              <a:rPr lang="tr-TR" sz="2400" b="1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İletişi</a:t>
            </a:r>
            <a:r>
              <a:rPr lang="tr-TR" sz="2400" b="1" dirty="0">
                <a:latin typeface="+mj-lt"/>
                <a:ea typeface="Verdana" pitchFamily="34" charset="0"/>
                <a:cs typeface="Verdana" pitchFamily="34" charset="0"/>
              </a:rPr>
              <a:t>m</a:t>
            </a:r>
          </a:p>
          <a:p>
            <a:r>
              <a:rPr lang="tr-TR" sz="2400" dirty="0">
                <a:latin typeface="+mj-lt"/>
                <a:ea typeface="Verdana" pitchFamily="34" charset="0"/>
                <a:cs typeface="Verdana" pitchFamily="34" charset="0"/>
              </a:rPr>
              <a:t>3. Kamuoyu İle İletişim</a:t>
            </a:r>
          </a:p>
        </p:txBody>
      </p:sp>
    </p:spTree>
    <p:extLst>
      <p:ext uri="{BB962C8B-B14F-4D97-AF65-F5344CB8AC3E}">
        <p14:creationId xmlns:p14="http://schemas.microsoft.com/office/powerpoint/2010/main" xmlns="" val="2195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lvl="0"/>
            <a:r>
              <a:rPr lang="tr-TR" sz="3600" dirty="0"/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14400" y="2318657"/>
            <a:ext cx="7239000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tr-T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Kurum içi </a:t>
            </a:r>
            <a:r>
              <a:rPr lang="tr-T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Yatay ve Dikey </a:t>
            </a:r>
            <a:r>
              <a:rPr lang="tr-T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İletişim</a:t>
            </a:r>
          </a:p>
          <a:p>
            <a:endParaRPr lang="tr-T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Yönetim Süreçlerinin ve Aktörlerin Belirlenmesi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Kurumda Görev ve Rollerin Belirlenmesi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İletişim Stratejisinin Yazılı Olarak Belirlenmesi</a:t>
            </a:r>
            <a:endParaRPr lang="tr-T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lvl="0"/>
            <a:r>
              <a:rPr lang="tr-TR" sz="3600" dirty="0"/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19200" y="2286000"/>
            <a:ext cx="6858000" cy="2277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200" b="1" dirty="0" smtClean="0"/>
              <a:t>2. STK’lar </a:t>
            </a:r>
            <a:r>
              <a:rPr lang="tr-TR" sz="2200" b="1" dirty="0"/>
              <a:t>Arası ve İlgili Kurumlarla İletişim</a:t>
            </a:r>
            <a:r>
              <a:rPr lang="tr-TR" sz="2200" b="1" dirty="0" smtClean="0"/>
              <a:t>:</a:t>
            </a:r>
          </a:p>
          <a:p>
            <a:pPr lvl="0"/>
            <a:r>
              <a:rPr lang="tr-TR" sz="2400" dirty="0" smtClean="0"/>
              <a:t> </a:t>
            </a:r>
            <a:endParaRPr lang="tr-TR" sz="2400" dirty="0"/>
          </a:p>
          <a:p>
            <a:pPr lvl="1">
              <a:buFont typeface="Wingdings" pitchFamily="2" charset="2"/>
              <a:buChar char="§"/>
            </a:pPr>
            <a:r>
              <a:rPr lang="tr-TR" sz="2400" dirty="0"/>
              <a:t>Ulusal-Uluslararası Ağlar, 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/>
              <a:t>Benzer Alanda Çalışan STK’lar, 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/>
              <a:t>İlgili Resmi </a:t>
            </a:r>
            <a:r>
              <a:rPr lang="tr-TR" sz="2400" dirty="0" smtClean="0"/>
              <a:t>ve </a:t>
            </a:r>
            <a:r>
              <a:rPr lang="tr-TR" sz="2400" dirty="0"/>
              <a:t>Özel </a:t>
            </a:r>
            <a:r>
              <a:rPr lang="tr-TR" sz="2400" dirty="0" smtClean="0"/>
              <a:t>Kurumlar.</a:t>
            </a:r>
          </a:p>
          <a:p>
            <a:pPr lvl="1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3727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lvl="0"/>
            <a:r>
              <a:rPr lang="tr-TR" sz="3600" dirty="0"/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66800" y="2286000"/>
            <a:ext cx="7239000" cy="2923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tr-T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Kamuoyu </a:t>
            </a:r>
            <a:r>
              <a:rPr lang="tr-T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İle İletişim: </a:t>
            </a:r>
            <a:endParaRPr lang="tr-T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tr-T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Etkili İletişim Araçlarının Oluşturulması (Bülten, Rapor, Web Sayfası),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Yerel-Bölgesel-Ulusal Toplumsal Kitlelere Ulaşma Stratejileri,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tr-T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Medya, Kanaat Önderleri, Akademi, Sanat ve Siyaset Dünyası İle </a:t>
            </a:r>
            <a:r>
              <a:rPr lang="tr-T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Diyalog.</a:t>
            </a:r>
            <a:endParaRPr lang="tr-T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tr-T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5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4800" dirty="0" smtClean="0"/>
          </a:p>
          <a:p>
            <a:pPr marL="0" indent="0" algn="ctr">
              <a:buNone/>
            </a:pPr>
            <a:r>
              <a:rPr lang="tr-TR" dirty="0" smtClean="0"/>
              <a:t>İlginiz için </a:t>
            </a:r>
          </a:p>
          <a:p>
            <a:pPr marL="0" indent="0" algn="ctr">
              <a:buNone/>
            </a:pPr>
            <a:r>
              <a:rPr lang="tr-TR" sz="4800" dirty="0" smtClean="0"/>
              <a:t>Teşekkürler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225912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lvl="0"/>
            <a:r>
              <a:rPr lang="tr-TR" sz="2800" b="1" dirty="0">
                <a:effectLst/>
              </a:rPr>
              <a:t>STK’larda Demokratik Yapılanma ve Şeffaflık</a:t>
            </a:r>
          </a:p>
        </p:txBody>
      </p:sp>
      <p:pic>
        <p:nvPicPr>
          <p:cNvPr id="14340" name="Picture 4" descr="y+Ânet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66800"/>
            <a:ext cx="4786313" cy="541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57300"/>
            <a:ext cx="4876800" cy="5029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tr-TR" sz="2400" dirty="0"/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Demokratik Seçim ve Katılım 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İyi Yönetişim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Hesap Verebilir Olma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Hedeflerin ve Paydaşla</a:t>
            </a:r>
            <a:r>
              <a:rPr lang="tr-TR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rın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Net- Anlaşılır Olması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Güvenilirlik ve 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Kurums</a:t>
            </a:r>
            <a:r>
              <a:rPr lang="tr-TR" sz="2400" b="1" dirty="0">
                <a:solidFill>
                  <a:schemeClr val="accent5">
                    <a:lumMod val="10000"/>
                  </a:schemeClr>
                </a:solidFill>
                <a:effectLst/>
              </a:rPr>
              <a:t>allık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tr-T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Konusunda Algı 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Yöneti</a:t>
            </a:r>
            <a:r>
              <a:rPr lang="tr-TR" sz="2400" b="1" dirty="0">
                <a:solidFill>
                  <a:schemeClr val="bg1">
                    <a:lumMod val="50000"/>
                  </a:schemeClr>
                </a:solidFill>
                <a:effectLst/>
              </a:rPr>
              <a:t>mi</a:t>
            </a:r>
          </a:p>
          <a:p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381000" y="1371600"/>
            <a:ext cx="8534400" cy="46482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sz="2200" dirty="0" smtClean="0">
              <a:effectLst/>
            </a:endParaRPr>
          </a:p>
          <a:p>
            <a:pPr marL="0" lvl="0" indent="0">
              <a:buNone/>
            </a:pPr>
            <a:r>
              <a:rPr lang="tr-TR" sz="2200" b="1" dirty="0" smtClean="0">
                <a:effectLst/>
              </a:rPr>
              <a:t>1. </a:t>
            </a:r>
            <a:r>
              <a:rPr lang="tr-TR" sz="2400" b="1" dirty="0" smtClean="0">
                <a:effectLst/>
              </a:rPr>
              <a:t>Demokratik </a:t>
            </a:r>
            <a:r>
              <a:rPr lang="tr-TR" sz="2400" b="1" dirty="0">
                <a:effectLst/>
              </a:rPr>
              <a:t>Seçim ve Katılım Süreci </a:t>
            </a:r>
            <a:endParaRPr lang="tr-TR" sz="2400" b="1" dirty="0" smtClean="0">
              <a:effectLst/>
            </a:endParaRPr>
          </a:p>
          <a:p>
            <a:pPr marL="0" lvl="0" indent="0">
              <a:buNone/>
            </a:pPr>
            <a:endParaRPr lang="tr-TR" sz="22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Tüm Seçim </a:t>
            </a:r>
            <a:r>
              <a:rPr lang="tr-TR" sz="2000" b="1" dirty="0" smtClean="0">
                <a:effectLst/>
              </a:rPr>
              <a:t>Süreçlerinin </a:t>
            </a:r>
            <a:r>
              <a:rPr lang="tr-TR" sz="2000" b="1" dirty="0">
                <a:effectLst/>
              </a:rPr>
              <a:t>Şeffaf </a:t>
            </a:r>
            <a:r>
              <a:rPr lang="tr-TR" sz="2000" b="1" dirty="0" smtClean="0">
                <a:effectLst/>
              </a:rPr>
              <a:t>Olması (genel kurul halka açık büyük mekanlarda),</a:t>
            </a:r>
            <a:endParaRPr lang="tr-TR" sz="20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Tüm Üyelerin ve Paydaşların Aktif </a:t>
            </a:r>
            <a:r>
              <a:rPr lang="tr-TR" sz="2000" b="1" dirty="0" smtClean="0">
                <a:effectLst/>
              </a:rPr>
              <a:t>Katılımının Sağlanması,</a:t>
            </a:r>
            <a:endParaRPr lang="tr-TR" sz="20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İlgili Seçim </a:t>
            </a:r>
            <a:r>
              <a:rPr lang="tr-TR" sz="2000" b="1" dirty="0" smtClean="0">
                <a:effectLst/>
              </a:rPr>
              <a:t>ve </a:t>
            </a:r>
            <a:r>
              <a:rPr lang="tr-TR" sz="2000" b="1" dirty="0">
                <a:effectLst/>
              </a:rPr>
              <a:t>Katılım </a:t>
            </a:r>
            <a:r>
              <a:rPr lang="tr-TR" sz="2000" b="1" dirty="0" smtClean="0">
                <a:effectLst/>
              </a:rPr>
              <a:t>Süreçlerinin </a:t>
            </a:r>
            <a:r>
              <a:rPr lang="tr-TR" sz="2000" b="1" dirty="0">
                <a:effectLst/>
              </a:rPr>
              <a:t>Kamuoyu İle </a:t>
            </a:r>
            <a:r>
              <a:rPr lang="tr-TR" sz="2000" b="1" dirty="0" smtClean="0">
                <a:effectLst/>
              </a:rPr>
              <a:t>Paylaşılması</a:t>
            </a:r>
            <a:r>
              <a:rPr lang="tr-TR" sz="2000" b="1" dirty="0">
                <a:effectLst/>
              </a:rPr>
              <a:t>,</a:t>
            </a:r>
            <a:endParaRPr lang="tr-TR" sz="20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Toplantılara eski yöneticiler ara sıra çağrılmalı, Bazen üyeler toplantılara çağrılmalı,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Her türlü yönetim faaliyetinde ekip ruhu olmalı.</a:t>
            </a:r>
          </a:p>
          <a:p>
            <a:pPr lvl="1">
              <a:buFont typeface="Wingdings" pitchFamily="2" charset="2"/>
              <a:buChar char="q"/>
            </a:pPr>
            <a:endParaRPr lang="tr-TR" sz="2000" b="1" dirty="0">
              <a:effectLst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5" name="Dikdörtgen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STK’larda Demokratik Yapılanma ve Şeffaflık</a:t>
            </a:r>
          </a:p>
        </p:txBody>
      </p:sp>
    </p:spTree>
    <p:extLst>
      <p:ext uri="{BB962C8B-B14F-4D97-AF65-F5344CB8AC3E}">
        <p14:creationId xmlns:p14="http://schemas.microsoft.com/office/powerpoint/2010/main" xmlns="" val="3424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85800" y="1371600"/>
            <a:ext cx="8077200" cy="4495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sz="2200" dirty="0" smtClean="0">
              <a:effectLst/>
            </a:endParaRPr>
          </a:p>
          <a:p>
            <a:pPr marL="0" lvl="0" indent="0">
              <a:buNone/>
            </a:pPr>
            <a:r>
              <a:rPr lang="tr-TR" sz="2400" b="1" dirty="0" smtClean="0">
                <a:effectLst/>
              </a:rPr>
              <a:t>2. İyi </a:t>
            </a:r>
            <a:r>
              <a:rPr lang="tr-TR" sz="2400" b="1" dirty="0">
                <a:effectLst/>
              </a:rPr>
              <a:t>Yönetişim </a:t>
            </a:r>
            <a:endParaRPr lang="tr-TR" sz="2400" b="1" dirty="0" smtClean="0">
              <a:effectLst/>
            </a:endParaRPr>
          </a:p>
          <a:p>
            <a:pPr marL="0" lvl="0" indent="0">
              <a:buNone/>
            </a:pPr>
            <a:endParaRPr lang="tr-TR" sz="24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Etkili Bir Yönetim Kurulunun Oluşturulması, 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Planlı Programlı Toplantı Sisteminin Oluşturulması</a:t>
            </a:r>
            <a:r>
              <a:rPr lang="tr-TR" sz="2000" b="1" dirty="0" smtClean="0">
                <a:effectLst/>
              </a:rPr>
              <a:t>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Toplantıların </a:t>
            </a:r>
            <a:r>
              <a:rPr lang="tr-TR" sz="2000" b="1" dirty="0" err="1" smtClean="0">
                <a:effectLst/>
              </a:rPr>
              <a:t>gün,saat,süre</a:t>
            </a:r>
            <a:r>
              <a:rPr lang="tr-TR" sz="2000" b="1" dirty="0" smtClean="0">
                <a:effectLst/>
              </a:rPr>
              <a:t> ve gündemi belli olmalı,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Toplantılara üyelerinde hazırlıklı gelmeleri sağlanmalı,</a:t>
            </a:r>
            <a:endParaRPr lang="tr-TR" sz="20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Toplantı Karar Takip Sisteminin Oluşturulması, 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İşini İyi Bilen </a:t>
            </a:r>
            <a:r>
              <a:rPr lang="tr-TR" sz="2000" b="1" dirty="0" smtClean="0">
                <a:effectLst/>
              </a:rPr>
              <a:t>Kadroların, </a:t>
            </a:r>
            <a:r>
              <a:rPr lang="tr-TR" sz="2000" b="1" dirty="0">
                <a:effectLst/>
              </a:rPr>
              <a:t>Tüm Paydaşların Katılımını Sağlayarak Yönetim Sürecini Devam </a:t>
            </a:r>
            <a:r>
              <a:rPr lang="tr-TR" sz="2000" b="1" dirty="0" smtClean="0">
                <a:effectLst/>
              </a:rPr>
              <a:t>Ettirmeleri.</a:t>
            </a:r>
            <a:endParaRPr lang="tr-TR" sz="2000" b="1" dirty="0">
              <a:effectLst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5" name="Dikdörtgen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STK’larda Demokratik Yapılanma ve Şeffaflık</a:t>
            </a:r>
          </a:p>
        </p:txBody>
      </p:sp>
    </p:spTree>
    <p:extLst>
      <p:ext uri="{BB962C8B-B14F-4D97-AF65-F5344CB8AC3E}">
        <p14:creationId xmlns:p14="http://schemas.microsoft.com/office/powerpoint/2010/main" xmlns="" val="7629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1371600"/>
            <a:ext cx="8001000" cy="4495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sz="2200" dirty="0" smtClean="0">
              <a:effectLst/>
            </a:endParaRPr>
          </a:p>
          <a:p>
            <a:pPr marL="0" lvl="0" indent="0">
              <a:buNone/>
            </a:pPr>
            <a:r>
              <a:rPr lang="tr-TR" sz="2200" b="1" dirty="0" smtClean="0">
                <a:effectLst/>
              </a:rPr>
              <a:t>3. Hesap </a:t>
            </a:r>
            <a:r>
              <a:rPr lang="tr-TR" sz="2200" b="1" dirty="0">
                <a:effectLst/>
              </a:rPr>
              <a:t>Verebilir </a:t>
            </a:r>
            <a:r>
              <a:rPr lang="tr-TR" sz="2200" b="1" dirty="0" smtClean="0">
                <a:effectLst/>
              </a:rPr>
              <a:t>Olmak </a:t>
            </a:r>
          </a:p>
          <a:p>
            <a:pPr marL="457200" lvl="0" indent="-457200">
              <a:buAutoNum type="arabicPeriod"/>
            </a:pPr>
            <a:endParaRPr lang="tr-TR" sz="22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1900" b="1" dirty="0">
                <a:effectLst/>
              </a:rPr>
              <a:t>Tüm Eylem ve İşlemlerin Yazılı Olması ve Arşivlenmesi, </a:t>
            </a:r>
          </a:p>
          <a:p>
            <a:pPr lvl="1">
              <a:buFont typeface="Wingdings" pitchFamily="2" charset="2"/>
              <a:buChar char="q"/>
            </a:pPr>
            <a:r>
              <a:rPr lang="tr-TR" sz="1900" b="1" dirty="0">
                <a:effectLst/>
              </a:rPr>
              <a:t>İlgili Konuların Zamanında Paydaş veya Kamuoyu ile Paylaşılması, </a:t>
            </a:r>
            <a:endParaRPr lang="tr-TR" sz="19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1900" b="1" dirty="0" smtClean="0">
                <a:effectLst/>
              </a:rPr>
              <a:t>İlgili her konuda ilgili dernek üyeleri toplantıya çağrılmalı,</a:t>
            </a:r>
            <a:endParaRPr lang="tr-TR" sz="19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1900" b="1" dirty="0">
                <a:effectLst/>
              </a:rPr>
              <a:t>Faaliyet ve Performans Raporlarının Hazırlanması, </a:t>
            </a:r>
          </a:p>
          <a:p>
            <a:pPr lvl="1">
              <a:buFont typeface="Wingdings" pitchFamily="2" charset="2"/>
              <a:buChar char="q"/>
            </a:pPr>
            <a:r>
              <a:rPr lang="tr-TR" sz="1900" b="1" dirty="0">
                <a:effectLst/>
              </a:rPr>
              <a:t>Bağımsız Kişi veya Kuruluşların Denetimine Açık </a:t>
            </a:r>
            <a:r>
              <a:rPr lang="tr-TR" sz="1900" b="1" dirty="0" smtClean="0">
                <a:effectLst/>
              </a:rPr>
              <a:t>Olmak.</a:t>
            </a:r>
            <a:endParaRPr lang="tr-TR" sz="1900" b="1" dirty="0">
              <a:effectLst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5" name="Dikdörtgen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STK’larda Demokratik Yapılanma ve Şeffaflık</a:t>
            </a:r>
          </a:p>
        </p:txBody>
      </p:sp>
    </p:spTree>
    <p:extLst>
      <p:ext uri="{BB962C8B-B14F-4D97-AF65-F5344CB8AC3E}">
        <p14:creationId xmlns:p14="http://schemas.microsoft.com/office/powerpoint/2010/main" xmlns="" val="14077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762000" y="1219200"/>
            <a:ext cx="7467600" cy="43434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sz="2200" dirty="0" smtClean="0">
              <a:effectLst/>
            </a:endParaRPr>
          </a:p>
          <a:p>
            <a:pPr marL="0" lvl="0" indent="0">
              <a:buNone/>
            </a:pPr>
            <a:r>
              <a:rPr lang="tr-TR" sz="2200" b="1" dirty="0" smtClean="0">
                <a:effectLst/>
              </a:rPr>
              <a:t>4. </a:t>
            </a:r>
            <a:r>
              <a:rPr lang="tr-TR" sz="2400" b="1" dirty="0" smtClean="0">
                <a:effectLst/>
              </a:rPr>
              <a:t>Hedeflerin </a:t>
            </a:r>
            <a:r>
              <a:rPr lang="tr-TR" sz="2400" b="1" dirty="0">
                <a:effectLst/>
              </a:rPr>
              <a:t>ve Paydaşların Net </a:t>
            </a:r>
            <a:r>
              <a:rPr lang="tr-TR" sz="2400" b="1" dirty="0" smtClean="0">
                <a:effectLst/>
              </a:rPr>
              <a:t>Olması</a:t>
            </a:r>
          </a:p>
          <a:p>
            <a:pPr marL="0" lvl="0" indent="0">
              <a:buNone/>
            </a:pPr>
            <a:endParaRPr lang="tr-TR" sz="24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STK Hedefleri Konusunda Yönetim ve Tüm </a:t>
            </a:r>
            <a:r>
              <a:rPr lang="tr-TR" sz="2000" b="1" dirty="0" smtClean="0">
                <a:effectLst/>
              </a:rPr>
              <a:t>Üyelerin </a:t>
            </a:r>
            <a:r>
              <a:rPr lang="tr-TR" sz="2000" b="1" dirty="0">
                <a:effectLst/>
              </a:rPr>
              <a:t>Arasında Net Fikir Birliği Olmalı,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Kamuoyuna Açıklanmış Açık ve Spesifik Hedefler Tanımlanmalı, 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Hedefler Doğrultusunda </a:t>
            </a:r>
            <a:r>
              <a:rPr lang="tr-TR" sz="2000" b="1" dirty="0" smtClean="0">
                <a:effectLst/>
              </a:rPr>
              <a:t>Yapılacak Çalışmalar da </a:t>
            </a:r>
            <a:r>
              <a:rPr lang="tr-TR" sz="2000" b="1" dirty="0">
                <a:effectLst/>
              </a:rPr>
              <a:t>Kullanılacak </a:t>
            </a:r>
            <a:r>
              <a:rPr lang="tr-TR" sz="2000" b="1" dirty="0" smtClean="0">
                <a:effectLst/>
              </a:rPr>
              <a:t>Yöntemler </a:t>
            </a:r>
            <a:r>
              <a:rPr lang="tr-TR" sz="2000" b="1" dirty="0">
                <a:effectLst/>
              </a:rPr>
              <a:t>Net Olmalı ve Paydaşlara </a:t>
            </a:r>
            <a:r>
              <a:rPr lang="tr-TR" sz="2000" b="1" dirty="0" smtClean="0">
                <a:effectLst/>
              </a:rPr>
              <a:t>Açıklanmalı.</a:t>
            </a:r>
            <a:endParaRPr lang="tr-TR" sz="2000" b="1" dirty="0">
              <a:effectLst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5" name="Dikdörtgen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STK’larda Demokratik Yapılanma ve Şeffaflık</a:t>
            </a:r>
          </a:p>
        </p:txBody>
      </p:sp>
    </p:spTree>
    <p:extLst>
      <p:ext uri="{BB962C8B-B14F-4D97-AF65-F5344CB8AC3E}">
        <p14:creationId xmlns:p14="http://schemas.microsoft.com/office/powerpoint/2010/main" xmlns="" val="36660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762000" y="1371600"/>
            <a:ext cx="7696200" cy="4495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tr-TR" sz="2200" dirty="0" smtClean="0">
              <a:effectLst/>
            </a:endParaRPr>
          </a:p>
          <a:p>
            <a:pPr marL="0" lvl="0" indent="0">
              <a:buNone/>
            </a:pPr>
            <a:r>
              <a:rPr lang="tr-TR" sz="2400" b="1" dirty="0" smtClean="0">
                <a:effectLst/>
              </a:rPr>
              <a:t>5. Güvenilirlik </a:t>
            </a:r>
            <a:r>
              <a:rPr lang="tr-TR" sz="2400" b="1" dirty="0">
                <a:effectLst/>
              </a:rPr>
              <a:t>ve Kurumsallık Algı </a:t>
            </a:r>
            <a:r>
              <a:rPr lang="tr-TR" sz="2400" b="1" dirty="0" smtClean="0">
                <a:effectLst/>
              </a:rPr>
              <a:t>Yönetimi</a:t>
            </a:r>
          </a:p>
          <a:p>
            <a:pPr marL="0" lvl="0" indent="0">
              <a:buNone/>
            </a:pPr>
            <a:endParaRPr lang="tr-TR" sz="2000" b="1" dirty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>
                <a:effectLst/>
              </a:rPr>
              <a:t>Kamuoyunda İmaj ve Marka Algısının Yükseltilmesi İçin Çalışmalar Yapılmalı, </a:t>
            </a:r>
            <a:endParaRPr lang="tr-TR" sz="2000" b="1" dirty="0" smtClean="0"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Kurumsal </a:t>
            </a:r>
            <a:r>
              <a:rPr lang="tr-TR" sz="2000" b="1" dirty="0">
                <a:effectLst/>
              </a:rPr>
              <a:t>ve Güvenilir Olunduğuna Dair Paydaşlar ve Kamuoyuna Yönelik Profesyonel Eylem Planları </a:t>
            </a:r>
            <a:r>
              <a:rPr lang="tr-TR" sz="2000" b="1" dirty="0" smtClean="0">
                <a:effectLst/>
              </a:rPr>
              <a:t>Oluşturulmalı.</a:t>
            </a:r>
          </a:p>
          <a:p>
            <a:pPr lvl="1">
              <a:buFont typeface="Wingdings" pitchFamily="2" charset="2"/>
              <a:buChar char="q"/>
            </a:pPr>
            <a:r>
              <a:rPr lang="tr-TR" sz="2000" b="1" dirty="0" smtClean="0">
                <a:effectLst/>
              </a:rPr>
              <a:t>En azından aynı konuda çalışan STK’lar ile bir araya gelinmeli (GZFT).</a:t>
            </a:r>
            <a:endParaRPr lang="tr-TR" sz="2000" b="1" dirty="0">
              <a:effectLst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5" name="Dikdörtgen 4"/>
          <p:cNvSpPr/>
          <p:nvPr/>
        </p:nvSpPr>
        <p:spPr>
          <a:xfrm>
            <a:off x="152400" y="76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STK’larda Demokratik Yapılanma ve Şeffaflık</a:t>
            </a:r>
          </a:p>
        </p:txBody>
      </p:sp>
    </p:spTree>
    <p:extLst>
      <p:ext uri="{BB962C8B-B14F-4D97-AF65-F5344CB8AC3E}">
        <p14:creationId xmlns:p14="http://schemas.microsoft.com/office/powerpoint/2010/main" xmlns="" val="1701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lvl="0"/>
            <a:r>
              <a:rPr lang="tr-TR" sz="3600" dirty="0"/>
              <a:t>STK’larda Kurumsal Yapılanma ve Stratejik 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52400" y="1981200"/>
            <a:ext cx="5715000" cy="3853543"/>
          </a:xfrm>
          <a:scene3d>
            <a:camera prst="isometricOffAxis1Right"/>
            <a:lightRig rig="sunrise" dir="t"/>
          </a:scene3d>
          <a:sp3d>
            <a:bevelT/>
          </a:sp3d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tr-TR" sz="2400" dirty="0" smtClean="0"/>
              <a:t>Kurumsallaşma </a:t>
            </a:r>
            <a:r>
              <a:rPr lang="tr-TR" sz="2400" dirty="0"/>
              <a:t>İradesinin Varlığı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2400" dirty="0"/>
              <a:t>Misyon, Vizyon ve İlkelerin Belirlenmesi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2400" dirty="0"/>
              <a:t>Durum Analizinin Yapılması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2400" dirty="0"/>
              <a:t>Stratejik Hedeflerin Belirlenmesi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2400" dirty="0"/>
              <a:t>Stratejik Eylem Planları Belirlenmesi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2400" dirty="0"/>
              <a:t>Kalite Kontrol Sistemi Kurulması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5" descr="pla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37812" y="1295400"/>
            <a:ext cx="3906187" cy="44958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810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sula">
  <a:themeElements>
    <a:clrScheme name="Pusula 11">
      <a:dk1>
        <a:srgbClr val="FF0066"/>
      </a:dk1>
      <a:lt1>
        <a:srgbClr val="006666"/>
      </a:lt1>
      <a:dk2>
        <a:srgbClr val="CCECFF"/>
      </a:dk2>
      <a:lt2>
        <a:srgbClr val="006699"/>
      </a:lt2>
      <a:accent1>
        <a:srgbClr val="00CCFF"/>
      </a:accent1>
      <a:accent2>
        <a:srgbClr val="FF3399"/>
      </a:accent2>
      <a:accent3>
        <a:srgbClr val="AAB8B8"/>
      </a:accent3>
      <a:accent4>
        <a:srgbClr val="DA0056"/>
      </a:accent4>
      <a:accent5>
        <a:srgbClr val="AAE2FF"/>
      </a:accent5>
      <a:accent6>
        <a:srgbClr val="E72D8A"/>
      </a:accent6>
      <a:hlink>
        <a:srgbClr val="FF9933"/>
      </a:hlink>
      <a:folHlink>
        <a:srgbClr val="CC0000"/>
      </a:folHlink>
    </a:clrScheme>
    <a:fontScheme name="Pus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s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10">
        <a:dk1>
          <a:srgbClr val="FF0066"/>
        </a:dk1>
        <a:lt1>
          <a:srgbClr val="006666"/>
        </a:lt1>
        <a:dk2>
          <a:srgbClr val="CCECFF"/>
        </a:dk2>
        <a:lt2>
          <a:srgbClr val="006699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0056"/>
        </a:accent4>
        <a:accent5>
          <a:srgbClr val="AAE2FF"/>
        </a:accent5>
        <a:accent6>
          <a:srgbClr val="016E76"/>
        </a:accent6>
        <a:hlink>
          <a:srgbClr val="FF9933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11">
        <a:dk1>
          <a:srgbClr val="FF0066"/>
        </a:dk1>
        <a:lt1>
          <a:srgbClr val="006666"/>
        </a:lt1>
        <a:dk2>
          <a:srgbClr val="CCECFF"/>
        </a:dk2>
        <a:lt2>
          <a:srgbClr val="006699"/>
        </a:lt2>
        <a:accent1>
          <a:srgbClr val="00CCFF"/>
        </a:accent1>
        <a:accent2>
          <a:srgbClr val="FF3399"/>
        </a:accent2>
        <a:accent3>
          <a:srgbClr val="AAB8B8"/>
        </a:accent3>
        <a:accent4>
          <a:srgbClr val="DA0056"/>
        </a:accent4>
        <a:accent5>
          <a:srgbClr val="AAE2FF"/>
        </a:accent5>
        <a:accent6>
          <a:srgbClr val="E72D8A"/>
        </a:accent6>
        <a:hlink>
          <a:srgbClr val="FF9933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12">
        <a:dk1>
          <a:srgbClr val="FF0000"/>
        </a:dk1>
        <a:lt1>
          <a:srgbClr val="006666"/>
        </a:lt1>
        <a:dk2>
          <a:srgbClr val="CCECFF"/>
        </a:dk2>
        <a:lt2>
          <a:srgbClr val="006699"/>
        </a:lt2>
        <a:accent1>
          <a:srgbClr val="00CCFF"/>
        </a:accent1>
        <a:accent2>
          <a:srgbClr val="FF3399"/>
        </a:accent2>
        <a:accent3>
          <a:srgbClr val="AAB8B8"/>
        </a:accent3>
        <a:accent4>
          <a:srgbClr val="DA0000"/>
        </a:accent4>
        <a:accent5>
          <a:srgbClr val="AAE2FF"/>
        </a:accent5>
        <a:accent6>
          <a:srgbClr val="E72D8A"/>
        </a:accent6>
        <a:hlink>
          <a:srgbClr val="FF9933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13">
        <a:dk1>
          <a:srgbClr val="FF0000"/>
        </a:dk1>
        <a:lt1>
          <a:srgbClr val="006666"/>
        </a:lt1>
        <a:dk2>
          <a:srgbClr val="CCECFF"/>
        </a:dk2>
        <a:lt2>
          <a:srgbClr val="006699"/>
        </a:lt2>
        <a:accent1>
          <a:srgbClr val="00CCFF"/>
        </a:accent1>
        <a:accent2>
          <a:srgbClr val="006699"/>
        </a:accent2>
        <a:accent3>
          <a:srgbClr val="AAB8B8"/>
        </a:accent3>
        <a:accent4>
          <a:srgbClr val="DA0000"/>
        </a:accent4>
        <a:accent5>
          <a:srgbClr val="AAE2FF"/>
        </a:accent5>
        <a:accent6>
          <a:srgbClr val="005C8A"/>
        </a:accent6>
        <a:hlink>
          <a:srgbClr val="FF9933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14">
        <a:dk1>
          <a:srgbClr val="FF0000"/>
        </a:dk1>
        <a:lt1>
          <a:srgbClr val="006666"/>
        </a:lt1>
        <a:dk2>
          <a:srgbClr val="CCECFF"/>
        </a:dk2>
        <a:lt2>
          <a:srgbClr val="006699"/>
        </a:lt2>
        <a:accent1>
          <a:srgbClr val="00CCFF"/>
        </a:accent1>
        <a:accent2>
          <a:srgbClr val="FF0000"/>
        </a:accent2>
        <a:accent3>
          <a:srgbClr val="AAB8B8"/>
        </a:accent3>
        <a:accent4>
          <a:srgbClr val="DA0000"/>
        </a:accent4>
        <a:accent5>
          <a:srgbClr val="AAE2FF"/>
        </a:accent5>
        <a:accent6>
          <a:srgbClr val="E70000"/>
        </a:accent6>
        <a:hlink>
          <a:srgbClr val="FF9933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Çatlak">
  <a:themeElements>
    <a:clrScheme name="Çatla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Çatla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tla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tla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ula 11">
    <a:dk1>
      <a:srgbClr val="FF0066"/>
    </a:dk1>
    <a:lt1>
      <a:srgbClr val="006666"/>
    </a:lt1>
    <a:dk2>
      <a:srgbClr val="CCECFF"/>
    </a:dk2>
    <a:lt2>
      <a:srgbClr val="006699"/>
    </a:lt2>
    <a:accent1>
      <a:srgbClr val="00CCFF"/>
    </a:accent1>
    <a:accent2>
      <a:srgbClr val="FF3399"/>
    </a:accent2>
    <a:accent3>
      <a:srgbClr val="AAB8B8"/>
    </a:accent3>
    <a:accent4>
      <a:srgbClr val="DA0056"/>
    </a:accent4>
    <a:accent5>
      <a:srgbClr val="AAE2FF"/>
    </a:accent5>
    <a:accent6>
      <a:srgbClr val="E72D8A"/>
    </a:accent6>
    <a:hlink>
      <a:srgbClr val="FF9933"/>
    </a:hlink>
    <a:folHlink>
      <a:srgbClr val="CC0000"/>
    </a:folHlink>
  </a:clrScheme>
</a:themeOverride>
</file>

<file path=ppt/theme/themeOverride2.xml><?xml version="1.0" encoding="utf-8"?>
<a:themeOverride xmlns:a="http://schemas.openxmlformats.org/drawingml/2006/main">
  <a:clrScheme name="Pusula 11">
    <a:dk1>
      <a:srgbClr val="FF0066"/>
    </a:dk1>
    <a:lt1>
      <a:srgbClr val="006666"/>
    </a:lt1>
    <a:dk2>
      <a:srgbClr val="CCECFF"/>
    </a:dk2>
    <a:lt2>
      <a:srgbClr val="006699"/>
    </a:lt2>
    <a:accent1>
      <a:srgbClr val="00CCFF"/>
    </a:accent1>
    <a:accent2>
      <a:srgbClr val="FF3399"/>
    </a:accent2>
    <a:accent3>
      <a:srgbClr val="AAB8B8"/>
    </a:accent3>
    <a:accent4>
      <a:srgbClr val="DA0056"/>
    </a:accent4>
    <a:accent5>
      <a:srgbClr val="AAE2FF"/>
    </a:accent5>
    <a:accent6>
      <a:srgbClr val="E72D8A"/>
    </a:accent6>
    <a:hlink>
      <a:srgbClr val="FF9933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792</Words>
  <Application>Microsoft Office PowerPoint</Application>
  <PresentationFormat>Ekran Gösterisi (4:3)</PresentationFormat>
  <Paragraphs>173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Pusula</vt:lpstr>
      <vt:lpstr>Çatlak</vt:lpstr>
      <vt:lpstr>Slayt 1</vt:lpstr>
      <vt:lpstr>Slayt 2</vt:lpstr>
      <vt:lpstr>STK’larda Demokratik Yapılanma ve Şeffaflık</vt:lpstr>
      <vt:lpstr>Slayt 4</vt:lpstr>
      <vt:lpstr>Slayt 5</vt:lpstr>
      <vt:lpstr>Slayt 6</vt:lpstr>
      <vt:lpstr>Slayt 7</vt:lpstr>
      <vt:lpstr>Slayt 8</vt:lpstr>
      <vt:lpstr>STK’larda Kurumsal Yapılanma ve Stratejik Yönetim </vt:lpstr>
      <vt:lpstr>PLANLAMA</vt:lpstr>
      <vt:lpstr>STK’larda Kurumsal Yapılanma ve Stratejik Yönetim </vt:lpstr>
      <vt:lpstr>Slayt 12</vt:lpstr>
      <vt:lpstr>Karar verme sürecinin aşamaları</vt:lpstr>
      <vt:lpstr>KARARLI OLUN…… veciz sözler</vt:lpstr>
      <vt:lpstr>STK’larda Kurumsal Yapılanma ve Stratejik Yönetim </vt:lpstr>
      <vt:lpstr>STK’larda Kurumsal Yapılanma ve Stratejik Yönetim </vt:lpstr>
      <vt:lpstr>STK’larda Kurumsal Yapılanma ve Stratejik Yönetim </vt:lpstr>
      <vt:lpstr>Planlama Stratejileri:</vt:lpstr>
      <vt:lpstr>STK’larda Kurumsal Yapılanma ve Stratejik Yönetim </vt:lpstr>
      <vt:lpstr> STK’larda Kurumsal Yapılanma ve Stratejik Yönetim </vt:lpstr>
      <vt:lpstr>STK’larda Kurumsal Yapılanma ve Stratejik Yönetim </vt:lpstr>
      <vt:lpstr>   STK’larda İletişim Stratejileri ve Lobi Oluşturma  </vt:lpstr>
      <vt:lpstr>STK’larda Kurumsal Yapılanma ve Stratejik Yönetim </vt:lpstr>
      <vt:lpstr>STK’larda Kurumsal Yapılanma ve Stratejik Yönetim </vt:lpstr>
      <vt:lpstr>STK’larda Kurumsal Yapılanma ve Stratejik Yönetim 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Öğretmen</dc:creator>
  <cp:lastModifiedBy>saban</cp:lastModifiedBy>
  <cp:revision>36</cp:revision>
  <cp:lastPrinted>1601-01-01T00:00:00Z</cp:lastPrinted>
  <dcterms:created xsi:type="dcterms:W3CDTF">1601-01-01T00:00:00Z</dcterms:created>
  <dcterms:modified xsi:type="dcterms:W3CDTF">2013-05-20T10:07:02Z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