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9" r:id="rId1"/>
  </p:sldMasterIdLst>
  <p:notesMasterIdLst>
    <p:notesMasterId r:id="rId42"/>
  </p:notesMasterIdLst>
  <p:sldIdLst>
    <p:sldId id="256" r:id="rId2"/>
    <p:sldId id="258" r:id="rId3"/>
    <p:sldId id="257" r:id="rId4"/>
    <p:sldId id="260" r:id="rId5"/>
    <p:sldId id="280" r:id="rId6"/>
    <p:sldId id="309" r:id="rId7"/>
    <p:sldId id="283" r:id="rId8"/>
    <p:sldId id="284" r:id="rId9"/>
    <p:sldId id="299" r:id="rId10"/>
    <p:sldId id="300" r:id="rId11"/>
    <p:sldId id="301" r:id="rId12"/>
    <p:sldId id="302" r:id="rId13"/>
    <p:sldId id="303" r:id="rId14"/>
    <p:sldId id="305" r:id="rId15"/>
    <p:sldId id="306" r:id="rId16"/>
    <p:sldId id="307" r:id="rId17"/>
    <p:sldId id="344" r:id="rId18"/>
    <p:sldId id="340" r:id="rId19"/>
    <p:sldId id="341" r:id="rId20"/>
    <p:sldId id="342" r:id="rId21"/>
    <p:sldId id="343" r:id="rId22"/>
    <p:sldId id="294" r:id="rId23"/>
    <p:sldId id="319" r:id="rId24"/>
    <p:sldId id="295" r:id="rId25"/>
    <p:sldId id="339" r:id="rId26"/>
    <p:sldId id="338" r:id="rId27"/>
    <p:sldId id="330" r:id="rId28"/>
    <p:sldId id="331" r:id="rId29"/>
    <p:sldId id="332" r:id="rId30"/>
    <p:sldId id="336" r:id="rId31"/>
    <p:sldId id="335" r:id="rId32"/>
    <p:sldId id="326" r:id="rId33"/>
    <p:sldId id="333" r:id="rId34"/>
    <p:sldId id="334" r:id="rId35"/>
    <p:sldId id="337" r:id="rId36"/>
    <p:sldId id="323" r:id="rId37"/>
    <p:sldId id="321" r:id="rId38"/>
    <p:sldId id="322" r:id="rId39"/>
    <p:sldId id="324" r:id="rId40"/>
    <p:sldId id="314"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700"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0B863-95B1-4F93-99B9-2E3373928FA2}"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tr-TR"/>
        </a:p>
      </dgm:t>
    </dgm:pt>
    <dgm:pt modelId="{CF50179C-FD80-46D0-83CA-6474DD0EBE03}">
      <dgm:prSet phldrT="[Metin]" custT="1"/>
      <dgm:spPr/>
      <dgm:t>
        <a:bodyPr/>
        <a:lstStyle/>
        <a:p>
          <a:r>
            <a:rPr lang="tr-TR" sz="1600" dirty="0" smtClean="0"/>
            <a:t>Araştırma</a:t>
          </a:r>
          <a:endParaRPr lang="tr-TR" sz="1600" dirty="0"/>
        </a:p>
      </dgm:t>
    </dgm:pt>
    <dgm:pt modelId="{9C092873-003B-4F0C-A042-28E8ED301862}" type="parTrans" cxnId="{128CBF00-E088-4336-85F5-4F84F98C88A1}">
      <dgm:prSet/>
      <dgm:spPr/>
      <dgm:t>
        <a:bodyPr/>
        <a:lstStyle/>
        <a:p>
          <a:endParaRPr lang="tr-TR"/>
        </a:p>
      </dgm:t>
    </dgm:pt>
    <dgm:pt modelId="{7A30ECFD-258F-4733-8441-FD75BD9943E1}" type="sibTrans" cxnId="{128CBF00-E088-4336-85F5-4F84F98C88A1}">
      <dgm:prSet custT="1"/>
      <dgm:spPr/>
      <dgm:t>
        <a:bodyPr/>
        <a:lstStyle/>
        <a:p>
          <a:endParaRPr lang="tr-TR" sz="1600"/>
        </a:p>
      </dgm:t>
    </dgm:pt>
    <dgm:pt modelId="{40125C2B-DD7D-4FB7-86C9-C9373595B907}">
      <dgm:prSet phldrT="[Metin]" custT="1"/>
      <dgm:spPr/>
      <dgm:t>
        <a:bodyPr/>
        <a:lstStyle/>
        <a:p>
          <a:r>
            <a:rPr lang="tr-TR" sz="1600" dirty="0" smtClean="0"/>
            <a:t>Seçme</a:t>
          </a:r>
          <a:endParaRPr lang="tr-TR" sz="1600" dirty="0"/>
        </a:p>
      </dgm:t>
    </dgm:pt>
    <dgm:pt modelId="{4E623230-ED23-403B-87B6-3FD45B689CF7}" type="parTrans" cxnId="{B3D2632B-90F0-4D32-9392-5D9603CD3FEA}">
      <dgm:prSet/>
      <dgm:spPr/>
      <dgm:t>
        <a:bodyPr/>
        <a:lstStyle/>
        <a:p>
          <a:endParaRPr lang="tr-TR"/>
        </a:p>
      </dgm:t>
    </dgm:pt>
    <dgm:pt modelId="{97D3E5F9-DE08-4DD6-97F9-AE619A65FDF1}" type="sibTrans" cxnId="{B3D2632B-90F0-4D32-9392-5D9603CD3FEA}">
      <dgm:prSet custT="1"/>
      <dgm:spPr/>
      <dgm:t>
        <a:bodyPr/>
        <a:lstStyle/>
        <a:p>
          <a:endParaRPr lang="tr-TR" sz="1600"/>
        </a:p>
      </dgm:t>
    </dgm:pt>
    <dgm:pt modelId="{A42BFC32-D8A0-4805-8EDB-E7EE5D0957D6}">
      <dgm:prSet phldrT="[Metin]" custT="1"/>
      <dgm:spPr/>
      <dgm:t>
        <a:bodyPr/>
        <a:lstStyle/>
        <a:p>
          <a:r>
            <a:rPr lang="tr-TR" sz="1600" dirty="0" smtClean="0"/>
            <a:t>Farkındalık Oluşturmak</a:t>
          </a:r>
          <a:endParaRPr lang="tr-TR" sz="1600" dirty="0"/>
        </a:p>
      </dgm:t>
    </dgm:pt>
    <dgm:pt modelId="{663D76A8-6ABC-4575-965D-2781A6A545EF}" type="parTrans" cxnId="{D8633334-EF77-4814-B53B-833BA9F2CC1D}">
      <dgm:prSet/>
      <dgm:spPr/>
      <dgm:t>
        <a:bodyPr/>
        <a:lstStyle/>
        <a:p>
          <a:endParaRPr lang="tr-TR"/>
        </a:p>
      </dgm:t>
    </dgm:pt>
    <dgm:pt modelId="{6E7292BF-431D-45BF-8E38-1384D40249CD}" type="sibTrans" cxnId="{D8633334-EF77-4814-B53B-833BA9F2CC1D}">
      <dgm:prSet custT="1"/>
      <dgm:spPr/>
      <dgm:t>
        <a:bodyPr/>
        <a:lstStyle/>
        <a:p>
          <a:endParaRPr lang="tr-TR" sz="1600"/>
        </a:p>
      </dgm:t>
    </dgm:pt>
    <dgm:pt modelId="{B5A0A19A-E9B9-47EA-B2AA-72EC3DD8CF0B}">
      <dgm:prSet phldrT="[Metin]" custT="1"/>
      <dgm:spPr/>
      <dgm:t>
        <a:bodyPr/>
        <a:lstStyle/>
        <a:p>
          <a:r>
            <a:rPr lang="tr-TR" sz="1600" dirty="0" smtClean="0"/>
            <a:t>Güven Kazanmak</a:t>
          </a:r>
          <a:endParaRPr lang="tr-TR" sz="1600" dirty="0"/>
        </a:p>
      </dgm:t>
    </dgm:pt>
    <dgm:pt modelId="{CF061660-10A2-4065-8418-6913E759ED06}" type="parTrans" cxnId="{EBEADDBA-3154-4025-8188-1EB8DF60FCAF}">
      <dgm:prSet/>
      <dgm:spPr/>
      <dgm:t>
        <a:bodyPr/>
        <a:lstStyle/>
        <a:p>
          <a:endParaRPr lang="tr-TR"/>
        </a:p>
      </dgm:t>
    </dgm:pt>
    <dgm:pt modelId="{00ABD9EE-70AE-45E3-A324-A3BFC87058C7}" type="sibTrans" cxnId="{EBEADDBA-3154-4025-8188-1EB8DF60FCAF}">
      <dgm:prSet custT="1"/>
      <dgm:spPr/>
      <dgm:t>
        <a:bodyPr/>
        <a:lstStyle/>
        <a:p>
          <a:endParaRPr lang="tr-TR" sz="1600"/>
        </a:p>
      </dgm:t>
    </dgm:pt>
    <dgm:pt modelId="{66BF8BF9-EF81-47BE-8B29-58C94D02C744}">
      <dgm:prSet phldrT="[Metin]" custT="1"/>
      <dgm:spPr/>
      <dgm:t>
        <a:bodyPr/>
        <a:lstStyle/>
        <a:p>
          <a:r>
            <a:rPr lang="tr-TR" sz="1600" dirty="0" smtClean="0"/>
            <a:t>Strateji Oluşturmak</a:t>
          </a:r>
          <a:endParaRPr lang="tr-TR" sz="1600" dirty="0"/>
        </a:p>
      </dgm:t>
    </dgm:pt>
    <dgm:pt modelId="{4D3B75DC-A414-4140-AD5F-DFF5C15CAD3D}" type="parTrans" cxnId="{FD5C305F-5D82-4518-B2C2-CDC3A683ACA1}">
      <dgm:prSet/>
      <dgm:spPr/>
      <dgm:t>
        <a:bodyPr/>
        <a:lstStyle/>
        <a:p>
          <a:endParaRPr lang="tr-TR"/>
        </a:p>
      </dgm:t>
    </dgm:pt>
    <dgm:pt modelId="{C902D6F9-8FE4-461C-B761-340F946B8A37}" type="sibTrans" cxnId="{FD5C305F-5D82-4518-B2C2-CDC3A683ACA1}">
      <dgm:prSet custT="1"/>
      <dgm:spPr/>
      <dgm:t>
        <a:bodyPr/>
        <a:lstStyle/>
        <a:p>
          <a:endParaRPr lang="tr-TR" sz="1600"/>
        </a:p>
      </dgm:t>
    </dgm:pt>
    <dgm:pt modelId="{C731050B-CF15-4460-80A3-A5D573296BA3}">
      <dgm:prSet phldrT="[Metin]" custT="1"/>
      <dgm:spPr/>
      <dgm:t>
        <a:bodyPr/>
        <a:lstStyle/>
        <a:p>
          <a:r>
            <a:rPr lang="tr-TR" sz="1600" dirty="0" smtClean="0"/>
            <a:t>Bağış İstemek</a:t>
          </a:r>
          <a:endParaRPr lang="tr-TR" sz="1600" dirty="0"/>
        </a:p>
      </dgm:t>
    </dgm:pt>
    <dgm:pt modelId="{EC35B842-14B0-4B8E-98F2-40BE55427BD5}" type="parTrans" cxnId="{17C929FB-BBB0-4205-828F-3520927DA778}">
      <dgm:prSet/>
      <dgm:spPr/>
      <dgm:t>
        <a:bodyPr/>
        <a:lstStyle/>
        <a:p>
          <a:endParaRPr lang="tr-TR"/>
        </a:p>
      </dgm:t>
    </dgm:pt>
    <dgm:pt modelId="{1F313B45-7026-494F-B865-4EDEAE90EDF5}" type="sibTrans" cxnId="{17C929FB-BBB0-4205-828F-3520927DA778}">
      <dgm:prSet custT="1"/>
      <dgm:spPr/>
      <dgm:t>
        <a:bodyPr/>
        <a:lstStyle/>
        <a:p>
          <a:endParaRPr lang="tr-TR" sz="1600"/>
        </a:p>
      </dgm:t>
    </dgm:pt>
    <dgm:pt modelId="{4C5A8465-8650-42B6-9084-60136D5FD92A}">
      <dgm:prSet phldrT="[Metin]" custT="1"/>
      <dgm:spPr/>
      <dgm:t>
        <a:bodyPr/>
        <a:lstStyle/>
        <a:p>
          <a:r>
            <a:rPr lang="tr-TR" sz="1600" dirty="0" smtClean="0"/>
            <a:t>Bağışı Toplamak</a:t>
          </a:r>
          <a:endParaRPr lang="tr-TR" sz="1600" dirty="0"/>
        </a:p>
      </dgm:t>
    </dgm:pt>
    <dgm:pt modelId="{EA496C67-2C0D-4BE7-8E8A-D94F5BE493F3}" type="parTrans" cxnId="{44279B54-A153-4F0B-B4B5-E4A3429FECED}">
      <dgm:prSet/>
      <dgm:spPr/>
      <dgm:t>
        <a:bodyPr/>
        <a:lstStyle/>
        <a:p>
          <a:endParaRPr lang="tr-TR"/>
        </a:p>
      </dgm:t>
    </dgm:pt>
    <dgm:pt modelId="{9326B76F-9100-42AF-BBDC-EEB6060E0BBE}" type="sibTrans" cxnId="{44279B54-A153-4F0B-B4B5-E4A3429FECED}">
      <dgm:prSet custT="1"/>
      <dgm:spPr/>
      <dgm:t>
        <a:bodyPr/>
        <a:lstStyle/>
        <a:p>
          <a:endParaRPr lang="tr-TR" sz="1600"/>
        </a:p>
      </dgm:t>
    </dgm:pt>
    <dgm:pt modelId="{E484D635-051A-4D31-97A2-41610B7D48C6}">
      <dgm:prSet phldrT="[Metin]" custT="1"/>
      <dgm:spPr/>
      <dgm:t>
        <a:bodyPr/>
        <a:lstStyle/>
        <a:p>
          <a:r>
            <a:rPr lang="tr-TR" sz="1600" dirty="0" smtClean="0"/>
            <a:t>Teşekkür Etmek</a:t>
          </a:r>
          <a:endParaRPr lang="tr-TR" sz="1600" dirty="0"/>
        </a:p>
      </dgm:t>
    </dgm:pt>
    <dgm:pt modelId="{58D6EBA5-B3C3-45D8-A209-7F79ED4D4FC7}" type="parTrans" cxnId="{4523003F-B58C-4714-9EB6-5FE784AFFAE8}">
      <dgm:prSet/>
      <dgm:spPr/>
      <dgm:t>
        <a:bodyPr/>
        <a:lstStyle/>
        <a:p>
          <a:endParaRPr lang="tr-TR"/>
        </a:p>
      </dgm:t>
    </dgm:pt>
    <dgm:pt modelId="{5D431938-E920-4BE0-83B1-919AE6A30887}" type="sibTrans" cxnId="{4523003F-B58C-4714-9EB6-5FE784AFFAE8}">
      <dgm:prSet custT="1"/>
      <dgm:spPr/>
      <dgm:t>
        <a:bodyPr/>
        <a:lstStyle/>
        <a:p>
          <a:endParaRPr lang="tr-TR" sz="1600"/>
        </a:p>
      </dgm:t>
    </dgm:pt>
    <dgm:pt modelId="{81A75EC7-F938-43B7-A3EA-3F126CB87E39}">
      <dgm:prSet phldrT="[Metin]" custT="1"/>
      <dgm:spPr/>
      <dgm:t>
        <a:bodyPr/>
        <a:lstStyle/>
        <a:p>
          <a:r>
            <a:rPr lang="tr-TR" sz="1600" dirty="0" smtClean="0"/>
            <a:t>Haberdar Etmek</a:t>
          </a:r>
          <a:endParaRPr lang="tr-TR" sz="1600" dirty="0"/>
        </a:p>
      </dgm:t>
    </dgm:pt>
    <dgm:pt modelId="{D321E66B-A5B0-4310-9B0E-82BC8A186ED9}" type="parTrans" cxnId="{49718C17-F5D5-4EA6-82DD-9B080087C5DE}">
      <dgm:prSet/>
      <dgm:spPr/>
      <dgm:t>
        <a:bodyPr/>
        <a:lstStyle/>
        <a:p>
          <a:endParaRPr lang="tr-TR"/>
        </a:p>
      </dgm:t>
    </dgm:pt>
    <dgm:pt modelId="{81E323A3-4F0C-4215-91EF-95F57E60078E}" type="sibTrans" cxnId="{49718C17-F5D5-4EA6-82DD-9B080087C5DE}">
      <dgm:prSet custT="1"/>
      <dgm:spPr/>
      <dgm:t>
        <a:bodyPr/>
        <a:lstStyle/>
        <a:p>
          <a:endParaRPr lang="tr-TR" sz="1600"/>
        </a:p>
      </dgm:t>
    </dgm:pt>
    <dgm:pt modelId="{112FBF84-68EF-4B19-9AFA-166CA9B22DEF}">
      <dgm:prSet phldrT="[Metin]" custT="1"/>
      <dgm:spPr/>
      <dgm:t>
        <a:bodyPr/>
        <a:lstStyle/>
        <a:p>
          <a:r>
            <a:rPr lang="tr-TR" sz="1600" dirty="0" smtClean="0"/>
            <a:t>Devamını Sağlamak</a:t>
          </a:r>
          <a:endParaRPr lang="tr-TR" sz="1600" dirty="0"/>
        </a:p>
      </dgm:t>
    </dgm:pt>
    <dgm:pt modelId="{053CF101-8CF1-49D1-84BC-BC3ADB1A4AA5}" type="parTrans" cxnId="{B9D29CE1-ABBC-479F-A837-A86841BA701C}">
      <dgm:prSet/>
      <dgm:spPr/>
      <dgm:t>
        <a:bodyPr/>
        <a:lstStyle/>
        <a:p>
          <a:endParaRPr lang="tr-TR"/>
        </a:p>
      </dgm:t>
    </dgm:pt>
    <dgm:pt modelId="{BE589A5F-EE91-4E74-97A5-A1C61D60B999}" type="sibTrans" cxnId="{B9D29CE1-ABBC-479F-A837-A86841BA701C}">
      <dgm:prSet custT="1"/>
      <dgm:spPr/>
      <dgm:t>
        <a:bodyPr/>
        <a:lstStyle/>
        <a:p>
          <a:endParaRPr lang="tr-TR" sz="1600"/>
        </a:p>
      </dgm:t>
    </dgm:pt>
    <dgm:pt modelId="{6FE76412-890D-449C-BD13-E8027A5D4F77}" type="pres">
      <dgm:prSet presAssocID="{30C0B863-95B1-4F93-99B9-2E3373928FA2}" presName="cycle" presStyleCnt="0">
        <dgm:presLayoutVars>
          <dgm:dir/>
          <dgm:resizeHandles val="exact"/>
        </dgm:presLayoutVars>
      </dgm:prSet>
      <dgm:spPr/>
      <dgm:t>
        <a:bodyPr/>
        <a:lstStyle/>
        <a:p>
          <a:endParaRPr lang="tr-TR"/>
        </a:p>
      </dgm:t>
    </dgm:pt>
    <dgm:pt modelId="{5C5810F8-9A7D-48B0-8086-C9E946FA853C}" type="pres">
      <dgm:prSet presAssocID="{CF50179C-FD80-46D0-83CA-6474DD0EBE03}" presName="node" presStyleLbl="node1" presStyleIdx="0" presStyleCnt="10" custScaleX="104791">
        <dgm:presLayoutVars>
          <dgm:bulletEnabled val="1"/>
        </dgm:presLayoutVars>
      </dgm:prSet>
      <dgm:spPr/>
      <dgm:t>
        <a:bodyPr/>
        <a:lstStyle/>
        <a:p>
          <a:endParaRPr lang="tr-TR"/>
        </a:p>
      </dgm:t>
    </dgm:pt>
    <dgm:pt modelId="{EFBAFEE3-817A-4266-9FCE-EDC33EE112F8}" type="pres">
      <dgm:prSet presAssocID="{CF50179C-FD80-46D0-83CA-6474DD0EBE03}" presName="spNode" presStyleCnt="0"/>
      <dgm:spPr/>
    </dgm:pt>
    <dgm:pt modelId="{852C0D35-9F5A-4847-B2FD-FBEFD4ACBE2D}" type="pres">
      <dgm:prSet presAssocID="{7A30ECFD-258F-4733-8441-FD75BD9943E1}" presName="sibTrans" presStyleLbl="sibTrans1D1" presStyleIdx="0" presStyleCnt="10" custScaleX="2000000"/>
      <dgm:spPr/>
      <dgm:t>
        <a:bodyPr/>
        <a:lstStyle/>
        <a:p>
          <a:endParaRPr lang="tr-TR"/>
        </a:p>
      </dgm:t>
    </dgm:pt>
    <dgm:pt modelId="{26D43D93-5B13-4E1D-B74E-E91AD573DE1E}" type="pres">
      <dgm:prSet presAssocID="{40125C2B-DD7D-4FB7-86C9-C9373595B907}" presName="node" presStyleLbl="node1" presStyleIdx="1" presStyleCnt="10" custScaleX="104791">
        <dgm:presLayoutVars>
          <dgm:bulletEnabled val="1"/>
        </dgm:presLayoutVars>
      </dgm:prSet>
      <dgm:spPr/>
      <dgm:t>
        <a:bodyPr/>
        <a:lstStyle/>
        <a:p>
          <a:endParaRPr lang="tr-TR"/>
        </a:p>
      </dgm:t>
    </dgm:pt>
    <dgm:pt modelId="{0B32B0FA-FF13-4193-9996-A2097D3C5535}" type="pres">
      <dgm:prSet presAssocID="{40125C2B-DD7D-4FB7-86C9-C9373595B907}" presName="spNode" presStyleCnt="0"/>
      <dgm:spPr/>
    </dgm:pt>
    <dgm:pt modelId="{373DB8B1-FA2D-48C1-8C32-00E06D0CAE83}" type="pres">
      <dgm:prSet presAssocID="{97D3E5F9-DE08-4DD6-97F9-AE619A65FDF1}" presName="sibTrans" presStyleLbl="sibTrans1D1" presStyleIdx="1" presStyleCnt="10" custScaleX="2000000"/>
      <dgm:spPr/>
      <dgm:t>
        <a:bodyPr/>
        <a:lstStyle/>
        <a:p>
          <a:endParaRPr lang="tr-TR"/>
        </a:p>
      </dgm:t>
    </dgm:pt>
    <dgm:pt modelId="{40948091-4731-46B6-BEDC-1BFDD9814205}" type="pres">
      <dgm:prSet presAssocID="{A42BFC32-D8A0-4805-8EDB-E7EE5D0957D6}" presName="node" presStyleLbl="node1" presStyleIdx="2" presStyleCnt="10" custScaleX="104791">
        <dgm:presLayoutVars>
          <dgm:bulletEnabled val="1"/>
        </dgm:presLayoutVars>
      </dgm:prSet>
      <dgm:spPr/>
      <dgm:t>
        <a:bodyPr/>
        <a:lstStyle/>
        <a:p>
          <a:endParaRPr lang="tr-TR"/>
        </a:p>
      </dgm:t>
    </dgm:pt>
    <dgm:pt modelId="{929C04DA-94CE-4FDA-ACAB-C17734F40386}" type="pres">
      <dgm:prSet presAssocID="{A42BFC32-D8A0-4805-8EDB-E7EE5D0957D6}" presName="spNode" presStyleCnt="0"/>
      <dgm:spPr/>
    </dgm:pt>
    <dgm:pt modelId="{8DEAEBB2-689A-4D23-BA09-1276A92725CA}" type="pres">
      <dgm:prSet presAssocID="{6E7292BF-431D-45BF-8E38-1384D40249CD}" presName="sibTrans" presStyleLbl="sibTrans1D1" presStyleIdx="2" presStyleCnt="10" custScaleX="2000000"/>
      <dgm:spPr/>
      <dgm:t>
        <a:bodyPr/>
        <a:lstStyle/>
        <a:p>
          <a:endParaRPr lang="tr-TR"/>
        </a:p>
      </dgm:t>
    </dgm:pt>
    <dgm:pt modelId="{FB772F95-AA64-4C9B-BC01-5B69C43500DE}" type="pres">
      <dgm:prSet presAssocID="{B5A0A19A-E9B9-47EA-B2AA-72EC3DD8CF0B}" presName="node" presStyleLbl="node1" presStyleIdx="3" presStyleCnt="10" custScaleX="104791">
        <dgm:presLayoutVars>
          <dgm:bulletEnabled val="1"/>
        </dgm:presLayoutVars>
      </dgm:prSet>
      <dgm:spPr/>
      <dgm:t>
        <a:bodyPr/>
        <a:lstStyle/>
        <a:p>
          <a:endParaRPr lang="tr-TR"/>
        </a:p>
      </dgm:t>
    </dgm:pt>
    <dgm:pt modelId="{92A03A21-F036-44C1-9608-EA7A0F5B9218}" type="pres">
      <dgm:prSet presAssocID="{B5A0A19A-E9B9-47EA-B2AA-72EC3DD8CF0B}" presName="spNode" presStyleCnt="0"/>
      <dgm:spPr/>
    </dgm:pt>
    <dgm:pt modelId="{D5A3A940-6D9C-44EA-925D-1917FA47D21D}" type="pres">
      <dgm:prSet presAssocID="{00ABD9EE-70AE-45E3-A324-A3BFC87058C7}" presName="sibTrans" presStyleLbl="sibTrans1D1" presStyleIdx="3" presStyleCnt="10" custScaleX="2000000"/>
      <dgm:spPr/>
      <dgm:t>
        <a:bodyPr/>
        <a:lstStyle/>
        <a:p>
          <a:endParaRPr lang="tr-TR"/>
        </a:p>
      </dgm:t>
    </dgm:pt>
    <dgm:pt modelId="{0BB139D9-1A7D-4A88-82D3-CBAA1E7E4415}" type="pres">
      <dgm:prSet presAssocID="{66BF8BF9-EF81-47BE-8B29-58C94D02C744}" presName="node" presStyleLbl="node1" presStyleIdx="4" presStyleCnt="10" custScaleX="104791">
        <dgm:presLayoutVars>
          <dgm:bulletEnabled val="1"/>
        </dgm:presLayoutVars>
      </dgm:prSet>
      <dgm:spPr/>
      <dgm:t>
        <a:bodyPr/>
        <a:lstStyle/>
        <a:p>
          <a:endParaRPr lang="tr-TR"/>
        </a:p>
      </dgm:t>
    </dgm:pt>
    <dgm:pt modelId="{9FCFC783-708F-40A8-B3AC-E474C951FF79}" type="pres">
      <dgm:prSet presAssocID="{66BF8BF9-EF81-47BE-8B29-58C94D02C744}" presName="spNode" presStyleCnt="0"/>
      <dgm:spPr/>
    </dgm:pt>
    <dgm:pt modelId="{2A370C6D-CE05-4C3D-B215-B9316ABB4B8C}" type="pres">
      <dgm:prSet presAssocID="{C902D6F9-8FE4-461C-B761-340F946B8A37}" presName="sibTrans" presStyleLbl="sibTrans1D1" presStyleIdx="4" presStyleCnt="10" custScaleX="2000000"/>
      <dgm:spPr/>
      <dgm:t>
        <a:bodyPr/>
        <a:lstStyle/>
        <a:p>
          <a:endParaRPr lang="tr-TR"/>
        </a:p>
      </dgm:t>
    </dgm:pt>
    <dgm:pt modelId="{8A7ACCB6-528B-45DF-9046-3D09E61E1214}" type="pres">
      <dgm:prSet presAssocID="{C731050B-CF15-4460-80A3-A5D573296BA3}" presName="node" presStyleLbl="node1" presStyleIdx="5" presStyleCnt="10" custScaleX="104791" custRadScaleRad="100120" custRadScaleInc="-3175">
        <dgm:presLayoutVars>
          <dgm:bulletEnabled val="1"/>
        </dgm:presLayoutVars>
      </dgm:prSet>
      <dgm:spPr/>
      <dgm:t>
        <a:bodyPr/>
        <a:lstStyle/>
        <a:p>
          <a:endParaRPr lang="tr-TR"/>
        </a:p>
      </dgm:t>
    </dgm:pt>
    <dgm:pt modelId="{9C8876AE-4563-414A-8ED1-6DE32E3C6D57}" type="pres">
      <dgm:prSet presAssocID="{C731050B-CF15-4460-80A3-A5D573296BA3}" presName="spNode" presStyleCnt="0"/>
      <dgm:spPr/>
    </dgm:pt>
    <dgm:pt modelId="{0C1C1441-9E45-4205-BDD9-546FA937A15E}" type="pres">
      <dgm:prSet presAssocID="{1F313B45-7026-494F-B865-4EDEAE90EDF5}" presName="sibTrans" presStyleLbl="sibTrans1D1" presStyleIdx="5" presStyleCnt="10" custScaleX="2000000"/>
      <dgm:spPr/>
      <dgm:t>
        <a:bodyPr/>
        <a:lstStyle/>
        <a:p>
          <a:endParaRPr lang="tr-TR"/>
        </a:p>
      </dgm:t>
    </dgm:pt>
    <dgm:pt modelId="{EB277C97-5999-4DF2-9C15-2553695D4537}" type="pres">
      <dgm:prSet presAssocID="{4C5A8465-8650-42B6-9084-60136D5FD92A}" presName="node" presStyleLbl="node1" presStyleIdx="6" presStyleCnt="10" custScaleX="104791">
        <dgm:presLayoutVars>
          <dgm:bulletEnabled val="1"/>
        </dgm:presLayoutVars>
      </dgm:prSet>
      <dgm:spPr/>
      <dgm:t>
        <a:bodyPr/>
        <a:lstStyle/>
        <a:p>
          <a:endParaRPr lang="tr-TR"/>
        </a:p>
      </dgm:t>
    </dgm:pt>
    <dgm:pt modelId="{1167CC0D-35AB-4BCC-B526-5C3E04C99EFC}" type="pres">
      <dgm:prSet presAssocID="{4C5A8465-8650-42B6-9084-60136D5FD92A}" presName="spNode" presStyleCnt="0"/>
      <dgm:spPr/>
    </dgm:pt>
    <dgm:pt modelId="{D32EE24B-BD8A-4B0B-99DC-374BD53862B4}" type="pres">
      <dgm:prSet presAssocID="{9326B76F-9100-42AF-BBDC-EEB6060E0BBE}" presName="sibTrans" presStyleLbl="sibTrans1D1" presStyleIdx="6" presStyleCnt="10" custScaleX="2000000"/>
      <dgm:spPr/>
      <dgm:t>
        <a:bodyPr/>
        <a:lstStyle/>
        <a:p>
          <a:endParaRPr lang="tr-TR"/>
        </a:p>
      </dgm:t>
    </dgm:pt>
    <dgm:pt modelId="{7E5A3119-74F1-40D0-9157-FE0907867143}" type="pres">
      <dgm:prSet presAssocID="{E484D635-051A-4D31-97A2-41610B7D48C6}" presName="node" presStyleLbl="node1" presStyleIdx="7" presStyleCnt="10" custScaleX="104791">
        <dgm:presLayoutVars>
          <dgm:bulletEnabled val="1"/>
        </dgm:presLayoutVars>
      </dgm:prSet>
      <dgm:spPr/>
      <dgm:t>
        <a:bodyPr/>
        <a:lstStyle/>
        <a:p>
          <a:endParaRPr lang="tr-TR"/>
        </a:p>
      </dgm:t>
    </dgm:pt>
    <dgm:pt modelId="{C88BD7A5-F146-41D4-823F-E7111CEB8711}" type="pres">
      <dgm:prSet presAssocID="{E484D635-051A-4D31-97A2-41610B7D48C6}" presName="spNode" presStyleCnt="0"/>
      <dgm:spPr/>
    </dgm:pt>
    <dgm:pt modelId="{7D3A7529-74E2-4841-B53D-FEF634A7BAE9}" type="pres">
      <dgm:prSet presAssocID="{5D431938-E920-4BE0-83B1-919AE6A30887}" presName="sibTrans" presStyleLbl="sibTrans1D1" presStyleIdx="7" presStyleCnt="10" custScaleX="2000000"/>
      <dgm:spPr/>
      <dgm:t>
        <a:bodyPr/>
        <a:lstStyle/>
        <a:p>
          <a:endParaRPr lang="tr-TR"/>
        </a:p>
      </dgm:t>
    </dgm:pt>
    <dgm:pt modelId="{5EAC4E24-4BAF-4F76-B805-81E26A9BBC23}" type="pres">
      <dgm:prSet presAssocID="{81A75EC7-F938-43B7-A3EA-3F126CB87E39}" presName="node" presStyleLbl="node1" presStyleIdx="8" presStyleCnt="10" custScaleX="104791">
        <dgm:presLayoutVars>
          <dgm:bulletEnabled val="1"/>
        </dgm:presLayoutVars>
      </dgm:prSet>
      <dgm:spPr/>
      <dgm:t>
        <a:bodyPr/>
        <a:lstStyle/>
        <a:p>
          <a:endParaRPr lang="tr-TR"/>
        </a:p>
      </dgm:t>
    </dgm:pt>
    <dgm:pt modelId="{C3956247-B72A-409D-9A3D-5A0E9A808265}" type="pres">
      <dgm:prSet presAssocID="{81A75EC7-F938-43B7-A3EA-3F126CB87E39}" presName="spNode" presStyleCnt="0"/>
      <dgm:spPr/>
    </dgm:pt>
    <dgm:pt modelId="{0D40BF8B-553E-4D23-A1D6-61509B0CEE68}" type="pres">
      <dgm:prSet presAssocID="{81E323A3-4F0C-4215-91EF-95F57E60078E}" presName="sibTrans" presStyleLbl="sibTrans1D1" presStyleIdx="8" presStyleCnt="10" custScaleX="2000000"/>
      <dgm:spPr/>
      <dgm:t>
        <a:bodyPr/>
        <a:lstStyle/>
        <a:p>
          <a:endParaRPr lang="tr-TR"/>
        </a:p>
      </dgm:t>
    </dgm:pt>
    <dgm:pt modelId="{16A45D57-72ED-4577-8114-CE5AF2853CE5}" type="pres">
      <dgm:prSet presAssocID="{112FBF84-68EF-4B19-9AFA-166CA9B22DEF}" presName="node" presStyleLbl="node1" presStyleIdx="9" presStyleCnt="10" custScaleX="104791" custRadScaleRad="98641" custRadScaleInc="-41826">
        <dgm:presLayoutVars>
          <dgm:bulletEnabled val="1"/>
        </dgm:presLayoutVars>
      </dgm:prSet>
      <dgm:spPr/>
      <dgm:t>
        <a:bodyPr/>
        <a:lstStyle/>
        <a:p>
          <a:endParaRPr lang="tr-TR"/>
        </a:p>
      </dgm:t>
    </dgm:pt>
    <dgm:pt modelId="{3E76DB01-D8D8-45BB-8993-06C176E42D0B}" type="pres">
      <dgm:prSet presAssocID="{112FBF84-68EF-4B19-9AFA-166CA9B22DEF}" presName="spNode" presStyleCnt="0"/>
      <dgm:spPr/>
    </dgm:pt>
    <dgm:pt modelId="{8B2CA56B-AF55-47F5-AD3C-6A92D912D3B7}" type="pres">
      <dgm:prSet presAssocID="{BE589A5F-EE91-4E74-97A5-A1C61D60B999}" presName="sibTrans" presStyleLbl="sibTrans1D1" presStyleIdx="9" presStyleCnt="10" custScaleX="2000000"/>
      <dgm:spPr/>
      <dgm:t>
        <a:bodyPr/>
        <a:lstStyle/>
        <a:p>
          <a:endParaRPr lang="tr-TR"/>
        </a:p>
      </dgm:t>
    </dgm:pt>
  </dgm:ptLst>
  <dgm:cxnLst>
    <dgm:cxn modelId="{F7F70B73-1254-44A0-8B22-75DFF49F1DC7}" type="presOf" srcId="{C902D6F9-8FE4-461C-B761-340F946B8A37}" destId="{2A370C6D-CE05-4C3D-B215-B9316ABB4B8C}" srcOrd="0" destOrd="0" presId="urn:microsoft.com/office/officeart/2005/8/layout/cycle5"/>
    <dgm:cxn modelId="{CB803657-DB3A-40FB-A022-8DBFDAB71818}" type="presOf" srcId="{66BF8BF9-EF81-47BE-8B29-58C94D02C744}" destId="{0BB139D9-1A7D-4A88-82D3-CBAA1E7E4415}" srcOrd="0" destOrd="0" presId="urn:microsoft.com/office/officeart/2005/8/layout/cycle5"/>
    <dgm:cxn modelId="{D8633334-EF77-4814-B53B-833BA9F2CC1D}" srcId="{30C0B863-95B1-4F93-99B9-2E3373928FA2}" destId="{A42BFC32-D8A0-4805-8EDB-E7EE5D0957D6}" srcOrd="2" destOrd="0" parTransId="{663D76A8-6ABC-4575-965D-2781A6A545EF}" sibTransId="{6E7292BF-431D-45BF-8E38-1384D40249CD}"/>
    <dgm:cxn modelId="{08E45EA0-E7BA-4D62-8077-18A2B308042D}" type="presOf" srcId="{A42BFC32-D8A0-4805-8EDB-E7EE5D0957D6}" destId="{40948091-4731-46B6-BEDC-1BFDD9814205}" srcOrd="0" destOrd="0" presId="urn:microsoft.com/office/officeart/2005/8/layout/cycle5"/>
    <dgm:cxn modelId="{F927AF9C-487A-4B1F-9623-FB08C63BCC45}" type="presOf" srcId="{1F313B45-7026-494F-B865-4EDEAE90EDF5}" destId="{0C1C1441-9E45-4205-BDD9-546FA937A15E}" srcOrd="0" destOrd="0" presId="urn:microsoft.com/office/officeart/2005/8/layout/cycle5"/>
    <dgm:cxn modelId="{EBEADDBA-3154-4025-8188-1EB8DF60FCAF}" srcId="{30C0B863-95B1-4F93-99B9-2E3373928FA2}" destId="{B5A0A19A-E9B9-47EA-B2AA-72EC3DD8CF0B}" srcOrd="3" destOrd="0" parTransId="{CF061660-10A2-4065-8418-6913E759ED06}" sibTransId="{00ABD9EE-70AE-45E3-A324-A3BFC87058C7}"/>
    <dgm:cxn modelId="{E9E1B8A1-337B-42A9-92C6-EEEA839F51FF}" type="presOf" srcId="{00ABD9EE-70AE-45E3-A324-A3BFC87058C7}" destId="{D5A3A940-6D9C-44EA-925D-1917FA47D21D}" srcOrd="0" destOrd="0" presId="urn:microsoft.com/office/officeart/2005/8/layout/cycle5"/>
    <dgm:cxn modelId="{AFC5D4EC-40AA-48A8-BFF0-1A9DED228076}" type="presOf" srcId="{C731050B-CF15-4460-80A3-A5D573296BA3}" destId="{8A7ACCB6-528B-45DF-9046-3D09E61E1214}" srcOrd="0" destOrd="0" presId="urn:microsoft.com/office/officeart/2005/8/layout/cycle5"/>
    <dgm:cxn modelId="{BD0FF875-744B-4E8D-B5A0-DB10B0406E18}" type="presOf" srcId="{81A75EC7-F938-43B7-A3EA-3F126CB87E39}" destId="{5EAC4E24-4BAF-4F76-B805-81E26A9BBC23}" srcOrd="0" destOrd="0" presId="urn:microsoft.com/office/officeart/2005/8/layout/cycle5"/>
    <dgm:cxn modelId="{B9D29CE1-ABBC-479F-A837-A86841BA701C}" srcId="{30C0B863-95B1-4F93-99B9-2E3373928FA2}" destId="{112FBF84-68EF-4B19-9AFA-166CA9B22DEF}" srcOrd="9" destOrd="0" parTransId="{053CF101-8CF1-49D1-84BC-BC3ADB1A4AA5}" sibTransId="{BE589A5F-EE91-4E74-97A5-A1C61D60B999}"/>
    <dgm:cxn modelId="{96C834BD-8E4D-4085-9A2A-5B20DDDAF3B8}" type="presOf" srcId="{CF50179C-FD80-46D0-83CA-6474DD0EBE03}" destId="{5C5810F8-9A7D-48B0-8086-C9E946FA853C}" srcOrd="0" destOrd="0" presId="urn:microsoft.com/office/officeart/2005/8/layout/cycle5"/>
    <dgm:cxn modelId="{B3D2632B-90F0-4D32-9392-5D9603CD3FEA}" srcId="{30C0B863-95B1-4F93-99B9-2E3373928FA2}" destId="{40125C2B-DD7D-4FB7-86C9-C9373595B907}" srcOrd="1" destOrd="0" parTransId="{4E623230-ED23-403B-87B6-3FD45B689CF7}" sibTransId="{97D3E5F9-DE08-4DD6-97F9-AE619A65FDF1}"/>
    <dgm:cxn modelId="{945C841C-4F43-4FEA-A856-50ECA666F2E4}" type="presOf" srcId="{40125C2B-DD7D-4FB7-86C9-C9373595B907}" destId="{26D43D93-5B13-4E1D-B74E-E91AD573DE1E}" srcOrd="0" destOrd="0" presId="urn:microsoft.com/office/officeart/2005/8/layout/cycle5"/>
    <dgm:cxn modelId="{98F3A37E-6A24-4BAA-8F9E-F1AC8166C818}" type="presOf" srcId="{30C0B863-95B1-4F93-99B9-2E3373928FA2}" destId="{6FE76412-890D-449C-BD13-E8027A5D4F77}" srcOrd="0" destOrd="0" presId="urn:microsoft.com/office/officeart/2005/8/layout/cycle5"/>
    <dgm:cxn modelId="{FD5C305F-5D82-4518-B2C2-CDC3A683ACA1}" srcId="{30C0B863-95B1-4F93-99B9-2E3373928FA2}" destId="{66BF8BF9-EF81-47BE-8B29-58C94D02C744}" srcOrd="4" destOrd="0" parTransId="{4D3B75DC-A414-4140-AD5F-DFF5C15CAD3D}" sibTransId="{C902D6F9-8FE4-461C-B761-340F946B8A37}"/>
    <dgm:cxn modelId="{9E679CF9-CDF5-46D6-955A-74956100A05C}" type="presOf" srcId="{81E323A3-4F0C-4215-91EF-95F57E60078E}" destId="{0D40BF8B-553E-4D23-A1D6-61509B0CEE68}" srcOrd="0" destOrd="0" presId="urn:microsoft.com/office/officeart/2005/8/layout/cycle5"/>
    <dgm:cxn modelId="{49718C17-F5D5-4EA6-82DD-9B080087C5DE}" srcId="{30C0B863-95B1-4F93-99B9-2E3373928FA2}" destId="{81A75EC7-F938-43B7-A3EA-3F126CB87E39}" srcOrd="8" destOrd="0" parTransId="{D321E66B-A5B0-4310-9B0E-82BC8A186ED9}" sibTransId="{81E323A3-4F0C-4215-91EF-95F57E60078E}"/>
    <dgm:cxn modelId="{4B7BC601-8B96-4740-96E9-9D6F19505421}" type="presOf" srcId="{E484D635-051A-4D31-97A2-41610B7D48C6}" destId="{7E5A3119-74F1-40D0-9157-FE0907867143}" srcOrd="0" destOrd="0" presId="urn:microsoft.com/office/officeart/2005/8/layout/cycle5"/>
    <dgm:cxn modelId="{A879B04A-6E4F-41DE-8C61-DE527E640D40}" type="presOf" srcId="{B5A0A19A-E9B9-47EA-B2AA-72EC3DD8CF0B}" destId="{FB772F95-AA64-4C9B-BC01-5B69C43500DE}" srcOrd="0" destOrd="0" presId="urn:microsoft.com/office/officeart/2005/8/layout/cycle5"/>
    <dgm:cxn modelId="{17C929FB-BBB0-4205-828F-3520927DA778}" srcId="{30C0B863-95B1-4F93-99B9-2E3373928FA2}" destId="{C731050B-CF15-4460-80A3-A5D573296BA3}" srcOrd="5" destOrd="0" parTransId="{EC35B842-14B0-4B8E-98F2-40BE55427BD5}" sibTransId="{1F313B45-7026-494F-B865-4EDEAE90EDF5}"/>
    <dgm:cxn modelId="{72FF690D-E9D2-4EC9-A47D-B6FB0EF5799E}" type="presOf" srcId="{5D431938-E920-4BE0-83B1-919AE6A30887}" destId="{7D3A7529-74E2-4841-B53D-FEF634A7BAE9}" srcOrd="0" destOrd="0" presId="urn:microsoft.com/office/officeart/2005/8/layout/cycle5"/>
    <dgm:cxn modelId="{128CBF00-E088-4336-85F5-4F84F98C88A1}" srcId="{30C0B863-95B1-4F93-99B9-2E3373928FA2}" destId="{CF50179C-FD80-46D0-83CA-6474DD0EBE03}" srcOrd="0" destOrd="0" parTransId="{9C092873-003B-4F0C-A042-28E8ED301862}" sibTransId="{7A30ECFD-258F-4733-8441-FD75BD9943E1}"/>
    <dgm:cxn modelId="{4523003F-B58C-4714-9EB6-5FE784AFFAE8}" srcId="{30C0B863-95B1-4F93-99B9-2E3373928FA2}" destId="{E484D635-051A-4D31-97A2-41610B7D48C6}" srcOrd="7" destOrd="0" parTransId="{58D6EBA5-B3C3-45D8-A209-7F79ED4D4FC7}" sibTransId="{5D431938-E920-4BE0-83B1-919AE6A30887}"/>
    <dgm:cxn modelId="{44279B54-A153-4F0B-B4B5-E4A3429FECED}" srcId="{30C0B863-95B1-4F93-99B9-2E3373928FA2}" destId="{4C5A8465-8650-42B6-9084-60136D5FD92A}" srcOrd="6" destOrd="0" parTransId="{EA496C67-2C0D-4BE7-8E8A-D94F5BE493F3}" sibTransId="{9326B76F-9100-42AF-BBDC-EEB6060E0BBE}"/>
    <dgm:cxn modelId="{21285335-DA88-4D44-9DDE-244BAA928719}" type="presOf" srcId="{112FBF84-68EF-4B19-9AFA-166CA9B22DEF}" destId="{16A45D57-72ED-4577-8114-CE5AF2853CE5}" srcOrd="0" destOrd="0" presId="urn:microsoft.com/office/officeart/2005/8/layout/cycle5"/>
    <dgm:cxn modelId="{3202EC32-24AA-48A5-B4FF-16F08CC0E4D2}" type="presOf" srcId="{6E7292BF-431D-45BF-8E38-1384D40249CD}" destId="{8DEAEBB2-689A-4D23-BA09-1276A92725CA}" srcOrd="0" destOrd="0" presId="urn:microsoft.com/office/officeart/2005/8/layout/cycle5"/>
    <dgm:cxn modelId="{90D1F4C2-BB64-41B9-A252-EAB73A83B0D9}" type="presOf" srcId="{7A30ECFD-258F-4733-8441-FD75BD9943E1}" destId="{852C0D35-9F5A-4847-B2FD-FBEFD4ACBE2D}" srcOrd="0" destOrd="0" presId="urn:microsoft.com/office/officeart/2005/8/layout/cycle5"/>
    <dgm:cxn modelId="{2C0567E7-3237-4BC0-8099-806F5257DEFB}" type="presOf" srcId="{4C5A8465-8650-42B6-9084-60136D5FD92A}" destId="{EB277C97-5999-4DF2-9C15-2553695D4537}" srcOrd="0" destOrd="0" presId="urn:microsoft.com/office/officeart/2005/8/layout/cycle5"/>
    <dgm:cxn modelId="{9D3E505F-3144-4CAC-AE51-14DEA1F5288B}" type="presOf" srcId="{9326B76F-9100-42AF-BBDC-EEB6060E0BBE}" destId="{D32EE24B-BD8A-4B0B-99DC-374BD53862B4}" srcOrd="0" destOrd="0" presId="urn:microsoft.com/office/officeart/2005/8/layout/cycle5"/>
    <dgm:cxn modelId="{D68E1A8A-CD0C-4350-B696-EFCC903F8142}" type="presOf" srcId="{BE589A5F-EE91-4E74-97A5-A1C61D60B999}" destId="{8B2CA56B-AF55-47F5-AD3C-6A92D912D3B7}" srcOrd="0" destOrd="0" presId="urn:microsoft.com/office/officeart/2005/8/layout/cycle5"/>
    <dgm:cxn modelId="{E01ABA0B-6CB9-495E-8D55-E934A504D8EA}" type="presOf" srcId="{97D3E5F9-DE08-4DD6-97F9-AE619A65FDF1}" destId="{373DB8B1-FA2D-48C1-8C32-00E06D0CAE83}" srcOrd="0" destOrd="0" presId="urn:microsoft.com/office/officeart/2005/8/layout/cycle5"/>
    <dgm:cxn modelId="{364BE45A-936A-4C65-A96F-501E5F90FA6B}" type="presParOf" srcId="{6FE76412-890D-449C-BD13-E8027A5D4F77}" destId="{5C5810F8-9A7D-48B0-8086-C9E946FA853C}" srcOrd="0" destOrd="0" presId="urn:microsoft.com/office/officeart/2005/8/layout/cycle5"/>
    <dgm:cxn modelId="{C4527160-5410-48B9-9187-D57C13EF4344}" type="presParOf" srcId="{6FE76412-890D-449C-BD13-E8027A5D4F77}" destId="{EFBAFEE3-817A-4266-9FCE-EDC33EE112F8}" srcOrd="1" destOrd="0" presId="urn:microsoft.com/office/officeart/2005/8/layout/cycle5"/>
    <dgm:cxn modelId="{78D91BF0-A27B-4E22-95D9-C0B61545DA4F}" type="presParOf" srcId="{6FE76412-890D-449C-BD13-E8027A5D4F77}" destId="{852C0D35-9F5A-4847-B2FD-FBEFD4ACBE2D}" srcOrd="2" destOrd="0" presId="urn:microsoft.com/office/officeart/2005/8/layout/cycle5"/>
    <dgm:cxn modelId="{67837047-F275-44CC-95B0-A93AFED91445}" type="presParOf" srcId="{6FE76412-890D-449C-BD13-E8027A5D4F77}" destId="{26D43D93-5B13-4E1D-B74E-E91AD573DE1E}" srcOrd="3" destOrd="0" presId="urn:microsoft.com/office/officeart/2005/8/layout/cycle5"/>
    <dgm:cxn modelId="{D8258937-8A9D-460C-A30E-86D84141C21D}" type="presParOf" srcId="{6FE76412-890D-449C-BD13-E8027A5D4F77}" destId="{0B32B0FA-FF13-4193-9996-A2097D3C5535}" srcOrd="4" destOrd="0" presId="urn:microsoft.com/office/officeart/2005/8/layout/cycle5"/>
    <dgm:cxn modelId="{AC2FA41E-EDA1-415C-AAFC-7B1A06E04E2D}" type="presParOf" srcId="{6FE76412-890D-449C-BD13-E8027A5D4F77}" destId="{373DB8B1-FA2D-48C1-8C32-00E06D0CAE83}" srcOrd="5" destOrd="0" presId="urn:microsoft.com/office/officeart/2005/8/layout/cycle5"/>
    <dgm:cxn modelId="{0D3E5DC7-1377-4E47-B6B9-1F4A76057D3F}" type="presParOf" srcId="{6FE76412-890D-449C-BD13-E8027A5D4F77}" destId="{40948091-4731-46B6-BEDC-1BFDD9814205}" srcOrd="6" destOrd="0" presId="urn:microsoft.com/office/officeart/2005/8/layout/cycle5"/>
    <dgm:cxn modelId="{ECEAC1B4-82A1-4367-8A35-14D1B78960EA}" type="presParOf" srcId="{6FE76412-890D-449C-BD13-E8027A5D4F77}" destId="{929C04DA-94CE-4FDA-ACAB-C17734F40386}" srcOrd="7" destOrd="0" presId="urn:microsoft.com/office/officeart/2005/8/layout/cycle5"/>
    <dgm:cxn modelId="{81C9A2E6-8D9F-4DE9-9252-9E2A981571F4}" type="presParOf" srcId="{6FE76412-890D-449C-BD13-E8027A5D4F77}" destId="{8DEAEBB2-689A-4D23-BA09-1276A92725CA}" srcOrd="8" destOrd="0" presId="urn:microsoft.com/office/officeart/2005/8/layout/cycle5"/>
    <dgm:cxn modelId="{0DEA10FD-3271-4FDF-BCC3-B14498D45351}" type="presParOf" srcId="{6FE76412-890D-449C-BD13-E8027A5D4F77}" destId="{FB772F95-AA64-4C9B-BC01-5B69C43500DE}" srcOrd="9" destOrd="0" presId="urn:microsoft.com/office/officeart/2005/8/layout/cycle5"/>
    <dgm:cxn modelId="{93F2BB9E-BB48-404B-87E3-E4B84DB64A30}" type="presParOf" srcId="{6FE76412-890D-449C-BD13-E8027A5D4F77}" destId="{92A03A21-F036-44C1-9608-EA7A0F5B9218}" srcOrd="10" destOrd="0" presId="urn:microsoft.com/office/officeart/2005/8/layout/cycle5"/>
    <dgm:cxn modelId="{300F9A4C-EA10-4F11-BD00-7229DFE5A74E}" type="presParOf" srcId="{6FE76412-890D-449C-BD13-E8027A5D4F77}" destId="{D5A3A940-6D9C-44EA-925D-1917FA47D21D}" srcOrd="11" destOrd="0" presId="urn:microsoft.com/office/officeart/2005/8/layout/cycle5"/>
    <dgm:cxn modelId="{4070CFF9-1B1B-4FF3-ABA5-DE0B3B1ABB9C}" type="presParOf" srcId="{6FE76412-890D-449C-BD13-E8027A5D4F77}" destId="{0BB139D9-1A7D-4A88-82D3-CBAA1E7E4415}" srcOrd="12" destOrd="0" presId="urn:microsoft.com/office/officeart/2005/8/layout/cycle5"/>
    <dgm:cxn modelId="{8DB34726-3E48-4DF1-A78F-0F044DA03756}" type="presParOf" srcId="{6FE76412-890D-449C-BD13-E8027A5D4F77}" destId="{9FCFC783-708F-40A8-B3AC-E474C951FF79}" srcOrd="13" destOrd="0" presId="urn:microsoft.com/office/officeart/2005/8/layout/cycle5"/>
    <dgm:cxn modelId="{5FF2BF6F-10AE-4189-8132-681437A9FB13}" type="presParOf" srcId="{6FE76412-890D-449C-BD13-E8027A5D4F77}" destId="{2A370C6D-CE05-4C3D-B215-B9316ABB4B8C}" srcOrd="14" destOrd="0" presId="urn:microsoft.com/office/officeart/2005/8/layout/cycle5"/>
    <dgm:cxn modelId="{CE0C48CC-11D0-4A85-A3CF-D452C2B258BB}" type="presParOf" srcId="{6FE76412-890D-449C-BD13-E8027A5D4F77}" destId="{8A7ACCB6-528B-45DF-9046-3D09E61E1214}" srcOrd="15" destOrd="0" presId="urn:microsoft.com/office/officeart/2005/8/layout/cycle5"/>
    <dgm:cxn modelId="{BDDAB392-2A75-4871-90C8-35E3C7FED425}" type="presParOf" srcId="{6FE76412-890D-449C-BD13-E8027A5D4F77}" destId="{9C8876AE-4563-414A-8ED1-6DE32E3C6D57}" srcOrd="16" destOrd="0" presId="urn:microsoft.com/office/officeart/2005/8/layout/cycle5"/>
    <dgm:cxn modelId="{2A4EAC6F-34CD-4B88-AC4B-88CA0A856840}" type="presParOf" srcId="{6FE76412-890D-449C-BD13-E8027A5D4F77}" destId="{0C1C1441-9E45-4205-BDD9-546FA937A15E}" srcOrd="17" destOrd="0" presId="urn:microsoft.com/office/officeart/2005/8/layout/cycle5"/>
    <dgm:cxn modelId="{9FECAFEF-EFF3-4CA8-82C4-B55CB6CA0837}" type="presParOf" srcId="{6FE76412-890D-449C-BD13-E8027A5D4F77}" destId="{EB277C97-5999-4DF2-9C15-2553695D4537}" srcOrd="18" destOrd="0" presId="urn:microsoft.com/office/officeart/2005/8/layout/cycle5"/>
    <dgm:cxn modelId="{ED07F47B-A363-4559-8654-6829A373FE06}" type="presParOf" srcId="{6FE76412-890D-449C-BD13-E8027A5D4F77}" destId="{1167CC0D-35AB-4BCC-B526-5C3E04C99EFC}" srcOrd="19" destOrd="0" presId="urn:microsoft.com/office/officeart/2005/8/layout/cycle5"/>
    <dgm:cxn modelId="{EC5F15CE-6B9A-4868-826B-6C83C1349435}" type="presParOf" srcId="{6FE76412-890D-449C-BD13-E8027A5D4F77}" destId="{D32EE24B-BD8A-4B0B-99DC-374BD53862B4}" srcOrd="20" destOrd="0" presId="urn:microsoft.com/office/officeart/2005/8/layout/cycle5"/>
    <dgm:cxn modelId="{6DE3926F-5122-4A34-A402-39154F74B5BD}" type="presParOf" srcId="{6FE76412-890D-449C-BD13-E8027A5D4F77}" destId="{7E5A3119-74F1-40D0-9157-FE0907867143}" srcOrd="21" destOrd="0" presId="urn:microsoft.com/office/officeart/2005/8/layout/cycle5"/>
    <dgm:cxn modelId="{9F4BAB74-ACED-4AE2-8A41-FE75543CB824}" type="presParOf" srcId="{6FE76412-890D-449C-BD13-E8027A5D4F77}" destId="{C88BD7A5-F146-41D4-823F-E7111CEB8711}" srcOrd="22" destOrd="0" presId="urn:microsoft.com/office/officeart/2005/8/layout/cycle5"/>
    <dgm:cxn modelId="{6D0F8874-ED62-4C16-8BDE-854F67504E6A}" type="presParOf" srcId="{6FE76412-890D-449C-BD13-E8027A5D4F77}" destId="{7D3A7529-74E2-4841-B53D-FEF634A7BAE9}" srcOrd="23" destOrd="0" presId="urn:microsoft.com/office/officeart/2005/8/layout/cycle5"/>
    <dgm:cxn modelId="{97FCE9A4-6B46-42BF-91EB-0A72501230FB}" type="presParOf" srcId="{6FE76412-890D-449C-BD13-E8027A5D4F77}" destId="{5EAC4E24-4BAF-4F76-B805-81E26A9BBC23}" srcOrd="24" destOrd="0" presId="urn:microsoft.com/office/officeart/2005/8/layout/cycle5"/>
    <dgm:cxn modelId="{15E9DF42-35EA-4E04-B354-ABA1E48710D7}" type="presParOf" srcId="{6FE76412-890D-449C-BD13-E8027A5D4F77}" destId="{C3956247-B72A-409D-9A3D-5A0E9A808265}" srcOrd="25" destOrd="0" presId="urn:microsoft.com/office/officeart/2005/8/layout/cycle5"/>
    <dgm:cxn modelId="{E8C8EB14-96B1-4A88-B573-B58EA9C1B52C}" type="presParOf" srcId="{6FE76412-890D-449C-BD13-E8027A5D4F77}" destId="{0D40BF8B-553E-4D23-A1D6-61509B0CEE68}" srcOrd="26" destOrd="0" presId="urn:microsoft.com/office/officeart/2005/8/layout/cycle5"/>
    <dgm:cxn modelId="{0F85FE81-8471-4301-89AF-D02467A10607}" type="presParOf" srcId="{6FE76412-890D-449C-BD13-E8027A5D4F77}" destId="{16A45D57-72ED-4577-8114-CE5AF2853CE5}" srcOrd="27" destOrd="0" presId="urn:microsoft.com/office/officeart/2005/8/layout/cycle5"/>
    <dgm:cxn modelId="{A1A0E040-84FE-4F01-AF00-15D1C98E4B22}" type="presParOf" srcId="{6FE76412-890D-449C-BD13-E8027A5D4F77}" destId="{3E76DB01-D8D8-45BB-8993-06C176E42D0B}" srcOrd="28" destOrd="0" presId="urn:microsoft.com/office/officeart/2005/8/layout/cycle5"/>
    <dgm:cxn modelId="{1E2FD8DF-DD5A-4E87-944E-41269A9BE4CE}" type="presParOf" srcId="{6FE76412-890D-449C-BD13-E8027A5D4F77}" destId="{8B2CA56B-AF55-47F5-AD3C-6A92D912D3B7}" srcOrd="29" destOrd="0" presId="urn:microsoft.com/office/officeart/2005/8/layout/cycle5"/>
  </dgm:cxnLst>
  <dgm:bg/>
  <dgm:whole/>
</dgm:dataModel>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53880-B0C4-4EB9-9323-F2D7738261CD}" type="datetimeFigureOut">
              <a:rPr lang="tr-TR" smtClean="0"/>
              <a:pPr/>
              <a:t>28.9.2013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51A86A-3942-404E-BC63-AD9E7815475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Slayt Görüntüsü Yer Tutucusu"/>
          <p:cNvSpPr>
            <a:spLocks noGrp="1" noRot="1" noChangeAspect="1" noTextEdit="1"/>
          </p:cNvSpPr>
          <p:nvPr>
            <p:ph type="sldImg"/>
          </p:nvPr>
        </p:nvSpPr>
        <p:spPr>
          <a:ln/>
        </p:spPr>
      </p:sp>
      <p:sp>
        <p:nvSpPr>
          <p:cNvPr id="61443" name="2 Not Yer Tutucusu"/>
          <p:cNvSpPr>
            <a:spLocks noGrp="1"/>
          </p:cNvSpPr>
          <p:nvPr>
            <p:ph type="body" idx="1"/>
          </p:nvPr>
        </p:nvSpPr>
        <p:spPr>
          <a:noFill/>
          <a:ln/>
        </p:spPr>
        <p:txBody>
          <a:bodyPr/>
          <a:lstStyle/>
          <a:p>
            <a:endParaRPr lang="tr-TR" smtClean="0"/>
          </a:p>
        </p:txBody>
      </p:sp>
      <p:sp>
        <p:nvSpPr>
          <p:cNvPr id="61444" name="3 Slayt Numarası Yer Tutucusu"/>
          <p:cNvSpPr>
            <a:spLocks noGrp="1"/>
          </p:cNvSpPr>
          <p:nvPr>
            <p:ph type="sldNum" sz="quarter" idx="5"/>
          </p:nvPr>
        </p:nvSpPr>
        <p:spPr>
          <a:noFill/>
        </p:spPr>
        <p:txBody>
          <a:bodyPr/>
          <a:lstStyle/>
          <a:p>
            <a:pPr defTabSz="873499"/>
            <a:fld id="{2116CDB5-54A2-4856-AA3C-1300B32011CE}" type="slidenum">
              <a:rPr lang="tr-TR" smtClean="0"/>
              <a:pPr defTabSz="873499"/>
              <a:t>28</a:t>
            </a:fld>
            <a:endParaRPr lang="tr-T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9F75050-0E15-4C5B-92B0-66D068882F1F}" type="datetimeFigureOut">
              <a:rPr lang="tr-TR" smtClean="0"/>
              <a:pPr/>
              <a:t>28.9.2013</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28.9.2013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D9F75050-0E15-4C5B-92B0-66D068882F1F}" type="datetimeFigureOut">
              <a:rPr lang="tr-TR" smtClean="0"/>
              <a:pPr/>
              <a:t>28.9.2013</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pic>
        <p:nvPicPr>
          <p:cNvPr id="2" name="Picture 2" descr="H:\sunum kapak bg\resim2.jpg"/>
          <p:cNvPicPr>
            <a:picLocks noChangeAspect="1" noChangeArrowheads="1"/>
          </p:cNvPicPr>
          <p:nvPr userDrawn="1"/>
        </p:nvPicPr>
        <p:blipFill>
          <a:blip r:embed="rId2"/>
          <a:srcRect/>
          <a:stretch>
            <a:fillRect/>
          </a:stretch>
        </p:blipFill>
        <p:spPr bwMode="auto">
          <a:xfrm>
            <a:off x="0" y="0"/>
            <a:ext cx="9144000" cy="6862763"/>
          </a:xfrm>
          <a:prstGeom prst="rect">
            <a:avLst/>
          </a:prstGeom>
          <a:noFill/>
          <a:ln w="9525">
            <a:noFill/>
            <a:miter lim="800000"/>
            <a:headEnd/>
            <a:tailEnd/>
          </a:ln>
        </p:spPr>
      </p:pic>
      <p:sp>
        <p:nvSpPr>
          <p:cNvPr id="3" name="3 Veri Yer Tutucusu"/>
          <p:cNvSpPr>
            <a:spLocks noGrp="1"/>
          </p:cNvSpPr>
          <p:nvPr>
            <p:ph type="dt" sz="half" idx="10"/>
          </p:nvPr>
        </p:nvSpPr>
        <p:spPr/>
        <p:txBody>
          <a:bodyPr/>
          <a:lstStyle>
            <a:lvl1pPr>
              <a:defRPr/>
            </a:lvl1pPr>
          </a:lstStyle>
          <a:p>
            <a:pPr>
              <a:defRPr/>
            </a:pPr>
            <a:fld id="{38573E05-6625-4306-A7EA-D4BD601F0D76}" type="datetime1">
              <a:rPr lang="tr-TR"/>
              <a:pPr>
                <a:defRPr/>
              </a:pPr>
              <a:t>28.9.2013</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088D977-0BCC-4B5F-B8C7-18EB2DC4B182}" type="slidenum">
              <a:rPr lang="tr-TR"/>
              <a:pPr>
                <a:defRPr/>
              </a:pPr>
              <a:t>‹#›</a:t>
            </a:fld>
            <a:endParaRPr lang="tr-T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28.9.2013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28.9.2013</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D9F75050-0E15-4C5B-92B0-66D068882F1F}" type="datetimeFigureOut">
              <a:rPr lang="tr-TR" smtClean="0"/>
              <a:pPr/>
              <a:t>28.9.2013</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D9F75050-0E15-4C5B-92B0-66D068882F1F}" type="datetimeFigureOut">
              <a:rPr lang="tr-TR" smtClean="0"/>
              <a:pPr/>
              <a:t>28.9.2013</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28.9.2013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28.9.2013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28.9.2013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9F75050-0E15-4C5B-92B0-66D068882F1F}" type="datetimeFigureOut">
              <a:rPr lang="tr-TR" smtClean="0"/>
              <a:pPr/>
              <a:t>28.9.2013</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9F75050-0E15-4C5B-92B0-66D068882F1F}" type="datetimeFigureOut">
              <a:rPr lang="tr-TR" smtClean="0"/>
              <a:pPr/>
              <a:t>28.9.2013</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650" r:id="rId1"/>
    <p:sldLayoutId id="2147484651" r:id="rId2"/>
    <p:sldLayoutId id="2147484652" r:id="rId3"/>
    <p:sldLayoutId id="2147484653" r:id="rId4"/>
    <p:sldLayoutId id="2147484654" r:id="rId5"/>
    <p:sldLayoutId id="2147484655" r:id="rId6"/>
    <p:sldLayoutId id="2147484656" r:id="rId7"/>
    <p:sldLayoutId id="2147484657" r:id="rId8"/>
    <p:sldLayoutId id="2147484658" r:id="rId9"/>
    <p:sldLayoutId id="2147484659" r:id="rId10"/>
    <p:sldLayoutId id="2147484660" r:id="rId11"/>
    <p:sldLayoutId id="2147484661" r:id="rId12"/>
  </p:sldLayoutIdLst>
  <p:transition>
    <p:random/>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www.sosyalgirisim.org/" TargetMode="External"/><Relationship Id="rId3" Type="http://schemas.openxmlformats.org/officeDocument/2006/relationships/hyperlink" Target="http://www.gsb.gov.tr/" TargetMode="External"/><Relationship Id="rId7" Type="http://schemas.openxmlformats.org/officeDocument/2006/relationships/hyperlink" Target="http://www.ab-i&#775;lan.com/" TargetMode="External"/><Relationship Id="rId2" Type="http://schemas.openxmlformats.org/officeDocument/2006/relationships/hyperlink" Target="http://www.dernekler.gov.tr/" TargetMode="External"/><Relationship Id="rId1" Type="http://schemas.openxmlformats.org/officeDocument/2006/relationships/slideLayout" Target="../slideLayouts/slideLayout2.xml"/><Relationship Id="rId6" Type="http://schemas.openxmlformats.org/officeDocument/2006/relationships/hyperlink" Target="http://www.ua.gov.tr/" TargetMode="External"/><Relationship Id="rId5" Type="http://schemas.openxmlformats.org/officeDocument/2006/relationships/hyperlink" Target="http://www.cfcu.gov.tr/" TargetMode="External"/><Relationship Id="rId4" Type="http://schemas.openxmlformats.org/officeDocument/2006/relationships/hyperlink" Target="http://www.ytb.gov.tr/" TargetMode="External"/><Relationship Id="rId9" Type="http://schemas.openxmlformats.org/officeDocument/2006/relationships/hyperlink" Target="http://www.kurumsalsosyal.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1428736"/>
            <a:ext cx="8072494" cy="2286015"/>
          </a:xfrm>
        </p:spPr>
        <p:txBody>
          <a:bodyPr>
            <a:normAutofit/>
          </a:bodyPr>
          <a:lstStyle/>
          <a:p>
            <a:r>
              <a:rPr lang="tr-TR" dirty="0" smtClean="0"/>
              <a:t>SİVİL TOPLUM KURULUŞLARINDA KAYNAK GELİŞTİRME </a:t>
            </a:r>
            <a:endParaRPr lang="tr-TR" dirty="0"/>
          </a:p>
        </p:txBody>
      </p:sp>
      <p:sp>
        <p:nvSpPr>
          <p:cNvPr id="3" name="2 Alt Başlık"/>
          <p:cNvSpPr>
            <a:spLocks noGrp="1"/>
          </p:cNvSpPr>
          <p:nvPr>
            <p:ph type="subTitle" idx="1"/>
          </p:nvPr>
        </p:nvSpPr>
        <p:spPr/>
        <p:txBody>
          <a:bodyPr/>
          <a:lstStyle/>
          <a:p>
            <a:r>
              <a:rPr lang="tr-TR" dirty="0" smtClean="0"/>
              <a:t>Zekeriya BULMUŞ</a:t>
            </a:r>
            <a:endParaRPr lang="tr-TR"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Useyin\Desktop\Yeni klasör\FARKND~1.JPG"/>
          <p:cNvPicPr>
            <a:picLocks noChangeAspect="1" noChangeArrowheads="1"/>
          </p:cNvPicPr>
          <p:nvPr/>
        </p:nvPicPr>
        <p:blipFill>
          <a:blip r:embed="rId2"/>
          <a:srcRect/>
          <a:stretch>
            <a:fillRect/>
          </a:stretch>
        </p:blipFill>
        <p:spPr bwMode="auto">
          <a:xfrm>
            <a:off x="3143208" y="3304798"/>
            <a:ext cx="6000792" cy="3553202"/>
          </a:xfrm>
          <a:prstGeom prst="ellipse">
            <a:avLst/>
          </a:prstGeom>
          <a:ln>
            <a:noFill/>
          </a:ln>
          <a:effectLst>
            <a:softEdge rad="112500"/>
          </a:effectLst>
        </p:spPr>
      </p:pic>
      <p:sp>
        <p:nvSpPr>
          <p:cNvPr id="2" name="1 Başlık"/>
          <p:cNvSpPr>
            <a:spLocks noGrp="1"/>
          </p:cNvSpPr>
          <p:nvPr>
            <p:ph type="title"/>
          </p:nvPr>
        </p:nvSpPr>
        <p:spPr>
          <a:xfrm>
            <a:off x="571472" y="0"/>
            <a:ext cx="7658128" cy="1143000"/>
          </a:xfrm>
        </p:spPr>
        <p:txBody>
          <a:bodyPr/>
          <a:lstStyle/>
          <a:p>
            <a:r>
              <a:rPr lang="tr-TR" dirty="0" smtClean="0"/>
              <a:t>Farkındalık Oluşturmak</a:t>
            </a:r>
            <a:endParaRPr lang="tr-TR" dirty="0"/>
          </a:p>
        </p:txBody>
      </p:sp>
      <p:sp>
        <p:nvSpPr>
          <p:cNvPr id="3" name="2 İçerik Yer Tutucusu"/>
          <p:cNvSpPr>
            <a:spLocks noGrp="1"/>
          </p:cNvSpPr>
          <p:nvPr>
            <p:ph sz="quarter" idx="1"/>
          </p:nvPr>
        </p:nvSpPr>
        <p:spPr>
          <a:xfrm>
            <a:off x="457200" y="1714488"/>
            <a:ext cx="8229600" cy="4786346"/>
          </a:xfrm>
        </p:spPr>
        <p:txBody>
          <a:bodyPr/>
          <a:lstStyle/>
          <a:p>
            <a:r>
              <a:rPr lang="tr-TR" dirty="0" smtClean="0"/>
              <a:t>Bağışçının sizden haberdar olmasını sağlayacak yöntemlerin belirlenmesi</a:t>
            </a:r>
          </a:p>
          <a:p>
            <a:r>
              <a:rPr lang="tr-TR" dirty="0" smtClean="0"/>
              <a:t>Destek istenecek faaliyet konusunda bağışçının eğilimin yönlendirilmesi</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572528" cy="1143000"/>
          </a:xfrm>
        </p:spPr>
        <p:txBody>
          <a:bodyPr/>
          <a:lstStyle/>
          <a:p>
            <a:r>
              <a:rPr lang="tr-TR" dirty="0" smtClean="0"/>
              <a:t>Güven Kazanmak</a:t>
            </a:r>
            <a:endParaRPr lang="tr-TR" dirty="0"/>
          </a:p>
        </p:txBody>
      </p:sp>
      <p:sp>
        <p:nvSpPr>
          <p:cNvPr id="3" name="2 İçerik Yer Tutucusu"/>
          <p:cNvSpPr>
            <a:spLocks noGrp="1"/>
          </p:cNvSpPr>
          <p:nvPr>
            <p:ph sz="quarter" idx="1"/>
          </p:nvPr>
        </p:nvSpPr>
        <p:spPr>
          <a:xfrm>
            <a:off x="457200" y="1714488"/>
            <a:ext cx="8229600" cy="4411675"/>
          </a:xfrm>
        </p:spPr>
        <p:txBody>
          <a:bodyPr/>
          <a:lstStyle/>
          <a:p>
            <a:r>
              <a:rPr lang="tr-TR" dirty="0" smtClean="0"/>
              <a:t>Güçlü marka kimliği</a:t>
            </a:r>
          </a:p>
          <a:p>
            <a:r>
              <a:rPr lang="tr-TR" dirty="0" smtClean="0"/>
              <a:t>Projenizin doğruluğu ve tutarlığı</a:t>
            </a:r>
          </a:p>
          <a:p>
            <a:r>
              <a:rPr lang="tr-TR" dirty="0" smtClean="0"/>
              <a:t>Beceri ve yetkinlikleriniz yeterli olması</a:t>
            </a:r>
          </a:p>
          <a:p>
            <a:r>
              <a:rPr lang="tr-TR" dirty="0" smtClean="0"/>
              <a:t>Şeffaf ve hesap verebilir olmanız</a:t>
            </a:r>
          </a:p>
          <a:p>
            <a:pPr>
              <a:buNone/>
            </a:pPr>
            <a:r>
              <a:rPr lang="tr-TR" dirty="0" smtClean="0"/>
              <a:t>Projenize destek verilmesini kolaylaştıracaktır.</a:t>
            </a:r>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Strateji Oluşturmak</a:t>
            </a:r>
            <a:endParaRPr lang="tr-TR" dirty="0"/>
          </a:p>
        </p:txBody>
      </p:sp>
      <p:sp>
        <p:nvSpPr>
          <p:cNvPr id="3" name="2 İçerik Yer Tutucusu"/>
          <p:cNvSpPr>
            <a:spLocks noGrp="1"/>
          </p:cNvSpPr>
          <p:nvPr>
            <p:ph sz="quarter" idx="1"/>
          </p:nvPr>
        </p:nvSpPr>
        <p:spPr>
          <a:xfrm>
            <a:off x="612648" y="1600200"/>
            <a:ext cx="8153400" cy="4757758"/>
          </a:xfrm>
        </p:spPr>
        <p:txBody>
          <a:bodyPr>
            <a:normAutofit lnSpcReduction="10000"/>
          </a:bodyPr>
          <a:lstStyle/>
          <a:p>
            <a:r>
              <a:rPr lang="tr-TR" dirty="0" smtClean="0"/>
              <a:t>Her bağışçının kendine özgü bağış verme alışkanlık ve öncelikleri olabilir.</a:t>
            </a:r>
          </a:p>
          <a:p>
            <a:r>
              <a:rPr lang="tr-TR" dirty="0" smtClean="0"/>
              <a:t>Bağışçının önceliklerini ve projenizin örtüşen yanlarının belirlenmesi</a:t>
            </a:r>
          </a:p>
          <a:p>
            <a:r>
              <a:rPr lang="tr-TR" dirty="0" smtClean="0"/>
              <a:t>Hangi proje için ne kadar destek isteyeceğinizin belirlenmesi</a:t>
            </a:r>
          </a:p>
          <a:p>
            <a:r>
              <a:rPr lang="tr-TR" dirty="0" smtClean="0"/>
              <a:t>Kimden hangi tür bağışın ne zaman isteneceğinin belirlenmesi</a:t>
            </a:r>
          </a:p>
          <a:p>
            <a:r>
              <a:rPr lang="tr-TR" dirty="0" smtClean="0"/>
              <a:t>Hangi teknikleri kullanacağınızı belirlenmesi</a:t>
            </a:r>
          </a:p>
          <a:p>
            <a:r>
              <a:rPr lang="tr-TR" dirty="0" smtClean="0"/>
              <a:t>Talebi kimin yapacağının belirlenmesi</a:t>
            </a:r>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a:xfrm>
            <a:off x="571472" y="1643050"/>
            <a:ext cx="8015286" cy="4572032"/>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smtClean="0">
                <a:ln>
                  <a:noFill/>
                </a:ln>
                <a:solidFill>
                  <a:schemeClr val="tx1"/>
                </a:solidFill>
                <a:effectLst/>
                <a:uLnTx/>
                <a:uFillTx/>
                <a:latin typeface="+mn-lt"/>
                <a:ea typeface="+mn-ea"/>
                <a:cs typeface="+mn-cs"/>
              </a:rPr>
              <a:t>Bağışçı teklifte neler görmek ister?</a:t>
            </a:r>
          </a:p>
          <a:p>
            <a:pPr marL="514350" indent="-514350">
              <a:spcBef>
                <a:spcPct val="20000"/>
              </a:spcBef>
              <a:buFont typeface="+mj-lt"/>
              <a:buAutoNum type="arabicPeriod"/>
            </a:pPr>
            <a:r>
              <a:rPr lang="tr-TR" sz="3200" dirty="0" err="1" smtClean="0"/>
              <a:t>STK’nın</a:t>
            </a:r>
            <a:r>
              <a:rPr lang="tr-TR" sz="3200" dirty="0" smtClean="0"/>
              <a:t> kimlik bilgileri, faaliyet raporu</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Amacın ne olduğu</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Desteğin ne için istendiği</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Bütçe ve talep edilen miktar</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Varılmak istenen sonuç</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İş planı ve zaman çizelgesi</a:t>
            </a:r>
          </a:p>
        </p:txBody>
      </p:sp>
      <p:sp>
        <p:nvSpPr>
          <p:cNvPr id="5" name="1 Başlık"/>
          <p:cNvSpPr>
            <a:spLocks noGrp="1"/>
          </p:cNvSpPr>
          <p:nvPr>
            <p:ph type="title"/>
          </p:nvPr>
        </p:nvSpPr>
        <p:spPr>
          <a:xfrm>
            <a:off x="571472" y="0"/>
            <a:ext cx="8786810" cy="1143000"/>
          </a:xfrm>
        </p:spPr>
        <p:txBody>
          <a:bodyPr/>
          <a:lstStyle/>
          <a:p>
            <a:r>
              <a:rPr lang="tr-TR" dirty="0" smtClean="0"/>
              <a:t>Bağış İstemek</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786058"/>
            <a:ext cx="8072494" cy="857256"/>
          </a:xfrm>
        </p:spPr>
        <p:txBody>
          <a:bodyPr>
            <a:normAutofit/>
          </a:bodyPr>
          <a:lstStyle/>
          <a:p>
            <a:r>
              <a:rPr lang="tr-TR" dirty="0" smtClean="0"/>
              <a:t>Teşekkür Etmek</a:t>
            </a:r>
            <a:endParaRPr lang="tr-TR" dirty="0"/>
          </a:p>
        </p:txBody>
      </p:sp>
      <p:sp>
        <p:nvSpPr>
          <p:cNvPr id="3" name="2 İçerik Yer Tutucusu"/>
          <p:cNvSpPr>
            <a:spLocks noGrp="1"/>
          </p:cNvSpPr>
          <p:nvPr>
            <p:ph sz="quarter" idx="1"/>
          </p:nvPr>
        </p:nvSpPr>
        <p:spPr>
          <a:xfrm>
            <a:off x="642910" y="3714752"/>
            <a:ext cx="8115328" cy="2500330"/>
          </a:xfrm>
        </p:spPr>
        <p:txBody>
          <a:bodyPr>
            <a:normAutofit/>
          </a:bodyPr>
          <a:lstStyle/>
          <a:p>
            <a:pPr marL="6350" indent="-6350">
              <a:buNone/>
            </a:pPr>
            <a:r>
              <a:rPr lang="tr-TR" dirty="0" smtClean="0"/>
              <a:t>Her aşamada teşekkür  edilmesi bağışçının kuruma bağlılığını artıran bir etkendir.</a:t>
            </a:r>
          </a:p>
          <a:p>
            <a:pPr marL="6350" indent="-6350"/>
            <a:r>
              <a:rPr lang="tr-TR" dirty="0" smtClean="0"/>
              <a:t> Telefon, Mektubu, Plaket, Hediye vb.</a:t>
            </a:r>
            <a:endParaRPr lang="tr-TR" dirty="0"/>
          </a:p>
        </p:txBody>
      </p:sp>
      <p:sp>
        <p:nvSpPr>
          <p:cNvPr id="5" name="1 Başlık"/>
          <p:cNvSpPr txBox="1">
            <a:spLocks/>
          </p:cNvSpPr>
          <p:nvPr/>
        </p:nvSpPr>
        <p:spPr>
          <a:xfrm>
            <a:off x="0" y="0"/>
            <a:ext cx="9144000" cy="1143000"/>
          </a:xfrm>
          <a:prstGeom prst="rect">
            <a:avLst/>
          </a:prstGeom>
        </p:spPr>
        <p:txBody>
          <a:bodyPr vert="horz" lIns="91440" tIns="45720" rIns="91440" bIns="45720" rtlCol="0" anchor="ctr">
            <a:normAutofit/>
          </a:bodyPr>
          <a:lstStyle/>
          <a:p>
            <a:pPr algn="ctr"/>
            <a:endParaRPr lang="tr-TR" sz="4400" b="1" dirty="0" smtClean="0"/>
          </a:p>
        </p:txBody>
      </p:sp>
      <p:sp>
        <p:nvSpPr>
          <p:cNvPr id="6" name="1 Başlık"/>
          <p:cNvSpPr txBox="1">
            <a:spLocks/>
          </p:cNvSpPr>
          <p:nvPr/>
        </p:nvSpPr>
        <p:spPr>
          <a:xfrm>
            <a:off x="500034" y="214290"/>
            <a:ext cx="8643966" cy="1143000"/>
          </a:xfrm>
          <a:prstGeom prst="rect">
            <a:avLst/>
          </a:prstGeom>
        </p:spPr>
        <p:txBody>
          <a:bodyPr vert="horz" lIns="91440" tIns="45720" rIns="91440" bIns="45720" rtlCol="0" anchor="ctr">
            <a:normAutofit/>
          </a:bodyPr>
          <a:lstStyle/>
          <a:p>
            <a:pPr>
              <a:spcBef>
                <a:spcPct val="0"/>
              </a:spcBef>
            </a:pPr>
            <a:r>
              <a:rPr lang="tr-TR" sz="4400" dirty="0" smtClean="0">
                <a:solidFill>
                  <a:schemeClr val="tx2"/>
                </a:solidFill>
                <a:latin typeface="+mj-lt"/>
                <a:ea typeface="+mj-ea"/>
                <a:cs typeface="+mj-cs"/>
              </a:rPr>
              <a:t>Taahhüt Edilen Bağışı Toplamak </a:t>
            </a:r>
          </a:p>
        </p:txBody>
      </p:sp>
      <p:sp>
        <p:nvSpPr>
          <p:cNvPr id="7" name="2 İçerik Yer Tutucusu"/>
          <p:cNvSpPr txBox="1">
            <a:spLocks/>
          </p:cNvSpPr>
          <p:nvPr/>
        </p:nvSpPr>
        <p:spPr>
          <a:xfrm>
            <a:off x="0" y="1643050"/>
            <a:ext cx="8729634" cy="1428760"/>
          </a:xfrm>
          <a:prstGeom prst="rect">
            <a:avLst/>
          </a:prstGeom>
        </p:spPr>
        <p:txBody>
          <a:bodyPr vert="horz">
            <a:normAutofit/>
          </a:bodyPr>
          <a:lstStyle/>
          <a:p>
            <a:pPr lvl="1">
              <a:buFont typeface="Arial" pitchFamily="34" charset="0"/>
              <a:buChar char="•"/>
            </a:pPr>
            <a:r>
              <a:rPr lang="tr-TR" sz="3200" dirty="0" smtClean="0"/>
              <a:t> Ödeme koşullarının belirlenmesi</a:t>
            </a:r>
          </a:p>
          <a:p>
            <a:pPr lvl="1">
              <a:buFont typeface="Arial" pitchFamily="34" charset="0"/>
              <a:buChar char="•"/>
            </a:pPr>
            <a:r>
              <a:rPr lang="tr-TR" sz="3200" dirty="0" smtClean="0"/>
              <a:t> Taahhüt ödemelerinin düzenli takip edilmesi</a:t>
            </a:r>
            <a:endParaRPr lang="tr-TR" sz="32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ipe(down)">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down)">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down)">
                                      <p:cBhvr>
                                        <p:cTn id="2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572528" cy="1143000"/>
          </a:xfrm>
        </p:spPr>
        <p:txBody>
          <a:bodyPr/>
          <a:lstStyle/>
          <a:p>
            <a:r>
              <a:rPr lang="tr-TR" dirty="0" smtClean="0"/>
              <a:t>İlerlemeden Haberdar Etmek</a:t>
            </a:r>
            <a:endParaRPr lang="tr-TR" dirty="0"/>
          </a:p>
        </p:txBody>
      </p:sp>
      <p:sp>
        <p:nvSpPr>
          <p:cNvPr id="3" name="2 İçerik Yer Tutucusu"/>
          <p:cNvSpPr>
            <a:spLocks noGrp="1"/>
          </p:cNvSpPr>
          <p:nvPr>
            <p:ph sz="quarter" idx="1"/>
          </p:nvPr>
        </p:nvSpPr>
        <p:spPr>
          <a:xfrm>
            <a:off x="457200" y="1714488"/>
            <a:ext cx="8229600" cy="4411675"/>
          </a:xfrm>
        </p:spPr>
        <p:txBody>
          <a:bodyPr/>
          <a:lstStyle/>
          <a:p>
            <a:pPr marL="0" indent="0">
              <a:buNone/>
            </a:pPr>
            <a:r>
              <a:rPr lang="tr-TR" dirty="0" smtClean="0"/>
              <a:t>Bağışçılar  yaptıkları bağışın olumlu sonuçlar sağlaması ve insanların, toplulukların hayatlarında olumlu etki yaratmasını bilmeleri onları mutlu ve tatmin eder.</a:t>
            </a:r>
          </a:p>
          <a:p>
            <a:r>
              <a:rPr lang="tr-TR" dirty="0" smtClean="0"/>
              <a:t>Web sitenizde bilgi notları yayınlayın</a:t>
            </a:r>
          </a:p>
          <a:p>
            <a:pPr marL="0" indent="0"/>
            <a:r>
              <a:rPr lang="tr-TR" dirty="0" smtClean="0"/>
              <a:t>  Her türlü ilerlemeyi bağışçı ile paylaşın </a:t>
            </a:r>
          </a:p>
          <a:p>
            <a:pPr marL="0" indent="0"/>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HUseyin\Desktop\Yeni klasör\dongu.jpg"/>
          <p:cNvPicPr>
            <a:picLocks noChangeAspect="1" noChangeArrowheads="1"/>
          </p:cNvPicPr>
          <p:nvPr/>
        </p:nvPicPr>
        <p:blipFill>
          <a:blip r:embed="rId2"/>
          <a:srcRect/>
          <a:stretch>
            <a:fillRect/>
          </a:stretch>
        </p:blipFill>
        <p:spPr bwMode="auto">
          <a:xfrm>
            <a:off x="2143108" y="3031647"/>
            <a:ext cx="4202125" cy="3826353"/>
          </a:xfrm>
          <a:prstGeom prst="rect">
            <a:avLst/>
          </a:prstGeom>
          <a:noFill/>
        </p:spPr>
      </p:pic>
      <p:sp>
        <p:nvSpPr>
          <p:cNvPr id="2" name="1 Başlık"/>
          <p:cNvSpPr>
            <a:spLocks noGrp="1"/>
          </p:cNvSpPr>
          <p:nvPr>
            <p:ph type="title"/>
          </p:nvPr>
        </p:nvSpPr>
        <p:spPr/>
        <p:txBody>
          <a:bodyPr/>
          <a:lstStyle/>
          <a:p>
            <a:r>
              <a:rPr lang="tr-TR" dirty="0" smtClean="0"/>
              <a:t>Bağışın Devamını Sağlamak</a:t>
            </a:r>
            <a:endParaRPr lang="tr-TR" dirty="0"/>
          </a:p>
        </p:txBody>
      </p:sp>
      <p:sp>
        <p:nvSpPr>
          <p:cNvPr id="3" name="2 İçerik Yer Tutucusu"/>
          <p:cNvSpPr>
            <a:spLocks noGrp="1"/>
          </p:cNvSpPr>
          <p:nvPr>
            <p:ph sz="quarter" idx="1"/>
          </p:nvPr>
        </p:nvSpPr>
        <p:spPr>
          <a:xfrm>
            <a:off x="457200" y="1643050"/>
            <a:ext cx="8229600" cy="4483113"/>
          </a:xfrm>
        </p:spPr>
        <p:txBody>
          <a:bodyPr/>
          <a:lstStyle/>
          <a:p>
            <a:r>
              <a:rPr lang="tr-TR" dirty="0" smtClean="0"/>
              <a:t>Bütün bu süreçlerin sağlıklı işletilmesi bağışçının kuruma olan bağlılığını sağlayacaktır. </a:t>
            </a:r>
          </a:p>
          <a:p>
            <a:r>
              <a:rPr lang="tr-TR" dirty="0" smtClean="0"/>
              <a:t>Sonraki dönemlerde bu süreç yeniden işletilmelidir.</a:t>
            </a:r>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571472" y="0"/>
            <a:ext cx="7658128" cy="1143000"/>
          </a:xfrm>
        </p:spPr>
        <p:txBody>
          <a:bodyPr>
            <a:normAutofit/>
          </a:bodyPr>
          <a:lstStyle/>
          <a:p>
            <a:r>
              <a:rPr lang="tr-TR" dirty="0" smtClean="0"/>
              <a:t>Kaynak Geliştirme Yöntemleri</a:t>
            </a:r>
            <a:endParaRPr lang="tr-TR" dirty="0"/>
          </a:p>
        </p:txBody>
      </p:sp>
      <p:sp>
        <p:nvSpPr>
          <p:cNvPr id="3" name="2 İçerik Yer Tutucusu"/>
          <p:cNvSpPr>
            <a:spLocks noGrp="1"/>
          </p:cNvSpPr>
          <p:nvPr>
            <p:ph sz="quarter" idx="1"/>
          </p:nvPr>
        </p:nvSpPr>
        <p:spPr>
          <a:xfrm>
            <a:off x="571472" y="1643050"/>
            <a:ext cx="8115328" cy="4786346"/>
          </a:xfrm>
        </p:spPr>
        <p:txBody>
          <a:bodyPr>
            <a:normAutofit/>
          </a:bodyPr>
          <a:lstStyle/>
          <a:p>
            <a:r>
              <a:rPr lang="tr-TR" sz="3100" dirty="0" smtClean="0"/>
              <a:t>Yüz Yüze Görüşme</a:t>
            </a:r>
          </a:p>
          <a:p>
            <a:r>
              <a:rPr lang="tr-TR" sz="3100" dirty="0" smtClean="0"/>
              <a:t>Telefon Görüşmesi</a:t>
            </a:r>
          </a:p>
          <a:p>
            <a:r>
              <a:rPr lang="tr-TR" sz="3100" dirty="0" smtClean="0"/>
              <a:t>Özel Davet</a:t>
            </a:r>
          </a:p>
          <a:p>
            <a:r>
              <a:rPr lang="tr-TR" sz="3100" dirty="0" smtClean="0"/>
              <a:t>Küçük Grup Brifingi</a:t>
            </a:r>
          </a:p>
          <a:p>
            <a:r>
              <a:rPr lang="tr-TR" sz="3100" dirty="0" smtClean="0"/>
              <a:t>Resmî Yazılı Teklif</a:t>
            </a:r>
          </a:p>
          <a:p>
            <a:r>
              <a:rPr lang="tr-TR" sz="3100" dirty="0" smtClean="0"/>
              <a:t>Mektup veya Mektupla Teklif</a:t>
            </a:r>
          </a:p>
          <a:p>
            <a:r>
              <a:rPr lang="tr-TR" sz="3100" dirty="0" smtClean="0"/>
              <a:t>Yeni İletişim Araçları (Online Bağış, Yardım, SMS Bağışları, E-postalar)</a:t>
            </a:r>
          </a:p>
          <a:p>
            <a:pPr lvl="1"/>
            <a:endParaRPr lang="tr-TR" sz="2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r>
              <a:rPr lang="tr-TR" dirty="0" smtClean="0"/>
              <a:t>Temel Stratejiler 1</a:t>
            </a:r>
            <a:endParaRPr lang="tr-TR" dirty="0"/>
          </a:p>
        </p:txBody>
      </p:sp>
      <p:sp>
        <p:nvSpPr>
          <p:cNvPr id="3" name="2 İçerik Yer Tutucusu"/>
          <p:cNvSpPr>
            <a:spLocks noGrp="1"/>
          </p:cNvSpPr>
          <p:nvPr>
            <p:ph sz="quarter" idx="1"/>
          </p:nvPr>
        </p:nvSpPr>
        <p:spPr>
          <a:xfrm>
            <a:off x="612648" y="1571612"/>
            <a:ext cx="8388508" cy="4857784"/>
          </a:xfrm>
        </p:spPr>
        <p:txBody>
          <a:bodyPr>
            <a:normAutofit fontScale="92500"/>
          </a:bodyPr>
          <a:lstStyle/>
          <a:p>
            <a:pPr>
              <a:lnSpc>
                <a:spcPct val="150000"/>
              </a:lnSpc>
            </a:pPr>
            <a:r>
              <a:rPr lang="nn-NO" dirty="0" smtClean="0"/>
              <a:t>Sivil toplum çalışmasının ana fikri, katılım</a:t>
            </a:r>
            <a:r>
              <a:rPr lang="tr-TR" dirty="0" smtClean="0"/>
              <a:t> ve paylaşımdır.</a:t>
            </a:r>
          </a:p>
          <a:p>
            <a:pPr>
              <a:lnSpc>
                <a:spcPct val="150000"/>
              </a:lnSpc>
            </a:pPr>
            <a:r>
              <a:rPr lang="tr-TR" dirty="0" smtClean="0"/>
              <a:t>Bir proje veya faaliyetin, </a:t>
            </a:r>
            <a:r>
              <a:rPr lang="tr-TR" dirty="0" err="1" smtClean="0"/>
              <a:t>STK’ya</a:t>
            </a:r>
            <a:r>
              <a:rPr lang="tr-TR" dirty="0" smtClean="0"/>
              <a:t> düşen kaynak ihtiyacını azaltmanın yolu, onu başka </a:t>
            </a:r>
            <a:r>
              <a:rPr lang="tr-TR" dirty="0" err="1" smtClean="0"/>
              <a:t>STK’larla</a:t>
            </a:r>
            <a:r>
              <a:rPr lang="tr-TR" dirty="0" smtClean="0"/>
              <a:t> paylaşmaktır.</a:t>
            </a:r>
          </a:p>
          <a:p>
            <a:pPr>
              <a:lnSpc>
                <a:spcPct val="150000"/>
              </a:lnSpc>
            </a:pPr>
            <a:r>
              <a:rPr lang="tr-TR" dirty="0" smtClean="0"/>
              <a:t>Aynı konuda çalışan </a:t>
            </a:r>
            <a:r>
              <a:rPr lang="tr-TR" dirty="0" err="1" smtClean="0"/>
              <a:t>STK’larla</a:t>
            </a:r>
            <a:r>
              <a:rPr lang="tr-TR" dirty="0" smtClean="0"/>
              <a:t> ortak ve tamamlayıcı projeler yapması, kaynak sağlayıcıların daha sıcak yaklaşmasına da neden olur.</a:t>
            </a:r>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572528" cy="1143000"/>
          </a:xfrm>
        </p:spPr>
        <p:txBody>
          <a:bodyPr/>
          <a:lstStyle/>
          <a:p>
            <a:r>
              <a:rPr lang="tr-TR" dirty="0" smtClean="0"/>
              <a:t>Temel Stratejiler 2</a:t>
            </a:r>
            <a:endParaRPr lang="tr-TR" dirty="0"/>
          </a:p>
        </p:txBody>
      </p:sp>
      <p:sp>
        <p:nvSpPr>
          <p:cNvPr id="3" name="2 İçerik Yer Tutucusu"/>
          <p:cNvSpPr>
            <a:spLocks noGrp="1"/>
          </p:cNvSpPr>
          <p:nvPr>
            <p:ph sz="quarter" idx="1"/>
          </p:nvPr>
        </p:nvSpPr>
        <p:spPr>
          <a:xfrm>
            <a:off x="457200" y="1643050"/>
            <a:ext cx="8229600" cy="4786346"/>
          </a:xfrm>
        </p:spPr>
        <p:txBody>
          <a:bodyPr vert="horz">
            <a:normAutofit/>
          </a:bodyPr>
          <a:lstStyle/>
          <a:p>
            <a:pPr>
              <a:lnSpc>
                <a:spcPct val="150000"/>
              </a:lnSpc>
            </a:pPr>
            <a:r>
              <a:rPr lang="tr-TR" sz="2700" dirty="0" smtClean="0"/>
              <a:t>Çok büyük ölçekli bir proje yerine, kısa sürede yeterli sonuç verecek, uygun ölçekli bir faaliyet için kaynak bulmak daha kolaydır.</a:t>
            </a:r>
          </a:p>
          <a:p>
            <a:pPr>
              <a:lnSpc>
                <a:spcPct val="150000"/>
              </a:lnSpc>
            </a:pPr>
            <a:r>
              <a:rPr lang="tr-TR" sz="2700" dirty="0" smtClean="0"/>
              <a:t>Eğer uzun süreli, büyük bir proje yapacaksanız, kaynak bulma imkanlarınızı genişletmek için projeyi (doğru düzenlenmiş) küçük parçalara bölmeyi deneyebilirsiniz.</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Kaynak Geliştirme Nedir?</a:t>
            </a:r>
            <a:endParaRPr lang="tr-TR" dirty="0"/>
          </a:p>
        </p:txBody>
      </p:sp>
      <p:sp>
        <p:nvSpPr>
          <p:cNvPr id="3" name="2 İçerik Yer Tutucusu"/>
          <p:cNvSpPr>
            <a:spLocks noGrp="1"/>
          </p:cNvSpPr>
          <p:nvPr>
            <p:ph sz="quarter" idx="1"/>
          </p:nvPr>
        </p:nvSpPr>
        <p:spPr>
          <a:xfrm>
            <a:off x="457200" y="1500174"/>
            <a:ext cx="8229600" cy="4625989"/>
          </a:xfrm>
        </p:spPr>
        <p:txBody>
          <a:bodyPr>
            <a:normAutofit/>
          </a:bodyPr>
          <a:lstStyle/>
          <a:p>
            <a:pPr marL="285750" lvl="1" indent="-14288">
              <a:lnSpc>
                <a:spcPct val="150000"/>
              </a:lnSpc>
              <a:buNone/>
            </a:pPr>
            <a:r>
              <a:rPr lang="tr-TR" dirty="0" smtClean="0"/>
              <a:t>Bir </a:t>
            </a:r>
            <a:r>
              <a:rPr lang="tr-TR" dirty="0" err="1" smtClean="0"/>
              <a:t>STK’nın</a:t>
            </a:r>
            <a:r>
              <a:rPr lang="tr-TR" dirty="0" smtClean="0"/>
              <a:t> gerek kurumsal varlığını sürdürmesi, gerekse projelerini hayata geçirmesi için gerek duyulan para, malzeme, araç gereç ve hizmetlerin elde edilmesi için;</a:t>
            </a:r>
          </a:p>
          <a:p>
            <a:pPr lvl="2">
              <a:lnSpc>
                <a:spcPct val="150000"/>
              </a:lnSpc>
            </a:pPr>
            <a:r>
              <a:rPr lang="tr-TR" sz="2600" dirty="0" smtClean="0"/>
              <a:t>Aktif ve sistemli olarak yapılan, </a:t>
            </a:r>
          </a:p>
          <a:p>
            <a:pPr lvl="2">
              <a:lnSpc>
                <a:spcPct val="150000"/>
              </a:lnSpc>
            </a:pPr>
            <a:r>
              <a:rPr lang="tr-TR" sz="2600" dirty="0" smtClean="0"/>
              <a:t>Kendi hedefleri ve stratejisi olan, </a:t>
            </a:r>
          </a:p>
          <a:p>
            <a:pPr lvl="2">
              <a:lnSpc>
                <a:spcPct val="150000"/>
              </a:lnSpc>
            </a:pPr>
            <a:r>
              <a:rPr lang="tr-TR" sz="2600" dirty="0" smtClean="0"/>
              <a:t>Profesyonel ve Etik değerlere uygun olarak yürütülen çalışmaların bütünüdür.</a:t>
            </a:r>
          </a:p>
          <a:p>
            <a:endParaRPr lang="tr-TR"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Temel Stratejiler 3</a:t>
            </a:r>
            <a:endParaRPr lang="tr-TR" dirty="0"/>
          </a:p>
        </p:txBody>
      </p:sp>
      <p:sp>
        <p:nvSpPr>
          <p:cNvPr id="3" name="2 İçerik Yer Tutucusu"/>
          <p:cNvSpPr>
            <a:spLocks noGrp="1"/>
          </p:cNvSpPr>
          <p:nvPr>
            <p:ph sz="quarter" idx="1"/>
          </p:nvPr>
        </p:nvSpPr>
        <p:spPr/>
        <p:txBody>
          <a:bodyPr vert="horz">
            <a:normAutofit lnSpcReduction="10000"/>
          </a:bodyPr>
          <a:lstStyle/>
          <a:p>
            <a:pPr>
              <a:lnSpc>
                <a:spcPct val="150000"/>
              </a:lnSpc>
            </a:pPr>
            <a:r>
              <a:rPr lang="tr-TR" sz="2700" dirty="0" smtClean="0"/>
              <a:t>Kaynak sağlayanların, belli kural ve koşullarının olması normaldir.</a:t>
            </a:r>
          </a:p>
          <a:p>
            <a:pPr>
              <a:lnSpc>
                <a:spcPct val="150000"/>
              </a:lnSpc>
            </a:pPr>
            <a:r>
              <a:rPr lang="tr-TR" sz="2700" dirty="0" smtClean="0"/>
              <a:t>Bazı destekçiler, projenin bir bölümünün başka kaynaklar tarafından veya </a:t>
            </a:r>
            <a:r>
              <a:rPr lang="tr-TR" sz="2700" dirty="0" err="1" smtClean="0"/>
              <a:t>STK’nın</a:t>
            </a:r>
            <a:r>
              <a:rPr lang="tr-TR" sz="2700" dirty="0" smtClean="0"/>
              <a:t> kendisi tarafından sağlanmasını isterler.</a:t>
            </a:r>
          </a:p>
          <a:p>
            <a:pPr>
              <a:lnSpc>
                <a:spcPct val="150000"/>
              </a:lnSpc>
            </a:pPr>
            <a:r>
              <a:rPr lang="tr-TR" sz="2700" dirty="0" smtClean="0"/>
              <a:t>Bazı bağışçılar nakit desteğinden çok ayni bağışı tercih ederler.</a:t>
            </a:r>
          </a:p>
          <a:p>
            <a:pPr>
              <a:lnSpc>
                <a:spcPct val="150000"/>
              </a:lnSpc>
            </a:pPr>
            <a:endParaRPr lang="tr-TR" sz="2700" dirty="0" smtClean="0"/>
          </a:p>
          <a:p>
            <a:pPr>
              <a:lnSpc>
                <a:spcPct val="150000"/>
              </a:lnSpc>
            </a:pPr>
            <a:endParaRPr lang="tr-TR" sz="2700"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Temel Stratejiler 4</a:t>
            </a:r>
            <a:endParaRPr lang="tr-TR" dirty="0"/>
          </a:p>
        </p:txBody>
      </p:sp>
      <p:sp>
        <p:nvSpPr>
          <p:cNvPr id="3" name="2 İçerik Yer Tutucusu"/>
          <p:cNvSpPr>
            <a:spLocks noGrp="1"/>
          </p:cNvSpPr>
          <p:nvPr>
            <p:ph sz="quarter" idx="1"/>
          </p:nvPr>
        </p:nvSpPr>
        <p:spPr>
          <a:xfrm>
            <a:off x="612648" y="1500174"/>
            <a:ext cx="8153400" cy="4786346"/>
          </a:xfrm>
        </p:spPr>
        <p:txBody>
          <a:bodyPr vert="horz">
            <a:normAutofit fontScale="92500"/>
          </a:bodyPr>
          <a:lstStyle/>
          <a:p>
            <a:pPr>
              <a:lnSpc>
                <a:spcPct val="150000"/>
              </a:lnSpc>
            </a:pPr>
            <a:r>
              <a:rPr lang="tr-TR" sz="2700" dirty="0" smtClean="0"/>
              <a:t>Bağışçının yaptığı bağış kendi emeğinin ve zamanının ürünüdür.  Bu nedenle değerlidir.</a:t>
            </a:r>
          </a:p>
          <a:p>
            <a:pPr>
              <a:lnSpc>
                <a:spcPct val="150000"/>
              </a:lnSpc>
            </a:pPr>
            <a:r>
              <a:rPr lang="tr-TR" sz="2700" dirty="0" smtClean="0"/>
              <a:t>Bağışçılar bildikleri, tanıdıkları, sevdikleri, saygı duydukları veya kendi yakın çevrelerinden birinin talebine daha olumlu yanıt verirler.</a:t>
            </a:r>
          </a:p>
          <a:p>
            <a:pPr>
              <a:lnSpc>
                <a:spcPct val="150000"/>
              </a:lnSpc>
            </a:pPr>
            <a:r>
              <a:rPr lang="tr-TR" sz="2700" dirty="0" smtClean="0"/>
              <a:t>Kurumsal bağışçılar genel olarak riskten kaçınırlar. Şirketlerin hedefleri marka kimliğini korumak önceliklidir.</a:t>
            </a:r>
          </a:p>
          <a:p>
            <a:pPr>
              <a:lnSpc>
                <a:spcPct val="150000"/>
              </a:lnSpc>
            </a:pPr>
            <a:endParaRPr lang="tr-TR" sz="2700"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Dikkat Edilecek Hususlar 1</a:t>
            </a:r>
            <a:endParaRPr lang="tr-TR" dirty="0"/>
          </a:p>
        </p:txBody>
      </p:sp>
      <p:sp>
        <p:nvSpPr>
          <p:cNvPr id="3" name="2 İçerik Yer Tutucusu"/>
          <p:cNvSpPr>
            <a:spLocks noGrp="1"/>
          </p:cNvSpPr>
          <p:nvPr>
            <p:ph sz="quarter" idx="1"/>
          </p:nvPr>
        </p:nvSpPr>
        <p:spPr/>
        <p:txBody>
          <a:bodyPr>
            <a:normAutofit/>
          </a:bodyPr>
          <a:lstStyle/>
          <a:p>
            <a:pPr>
              <a:lnSpc>
                <a:spcPct val="150000"/>
              </a:lnSpc>
            </a:pPr>
            <a:r>
              <a:rPr lang="tr-TR" sz="2800" dirty="0" smtClean="0"/>
              <a:t>Tek gelir kaynağına bağımlı kalınmamalıdır.</a:t>
            </a:r>
          </a:p>
          <a:p>
            <a:pPr>
              <a:lnSpc>
                <a:spcPct val="150000"/>
              </a:lnSpc>
            </a:pPr>
            <a:r>
              <a:rPr lang="tr-TR" sz="2800" dirty="0" smtClean="0"/>
              <a:t>Yeni fikir, yöntem ve teknikler geliştirilmelidir.</a:t>
            </a:r>
          </a:p>
          <a:p>
            <a:pPr>
              <a:lnSpc>
                <a:spcPct val="150000"/>
              </a:lnSpc>
            </a:pPr>
            <a:r>
              <a:rPr lang="tr-TR" sz="2800" dirty="0" smtClean="0"/>
              <a:t>Açık, saydam, içten ve hesap verebilir olunmalıdır.</a:t>
            </a:r>
          </a:p>
          <a:p>
            <a:pPr>
              <a:lnSpc>
                <a:spcPct val="150000"/>
              </a:lnSpc>
            </a:pPr>
            <a:r>
              <a:rPr lang="tr-TR" sz="2800" dirty="0" smtClean="0"/>
              <a:t>Kaynak sağlama yöntemi hukuka uygun olmalıdır.</a:t>
            </a:r>
          </a:p>
          <a:p>
            <a:endParaRPr lang="tr-TR" sz="2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Dikkat Edilecek Hususlar 2</a:t>
            </a:r>
            <a:endParaRPr lang="tr-TR" dirty="0"/>
          </a:p>
        </p:txBody>
      </p:sp>
      <p:sp>
        <p:nvSpPr>
          <p:cNvPr id="3" name="2 İçerik Yer Tutucusu"/>
          <p:cNvSpPr>
            <a:spLocks noGrp="1"/>
          </p:cNvSpPr>
          <p:nvPr>
            <p:ph sz="quarter" idx="1"/>
          </p:nvPr>
        </p:nvSpPr>
        <p:spPr/>
        <p:txBody>
          <a:bodyPr>
            <a:normAutofit lnSpcReduction="10000"/>
          </a:bodyPr>
          <a:lstStyle/>
          <a:p>
            <a:pPr>
              <a:lnSpc>
                <a:spcPct val="150000"/>
              </a:lnSpc>
            </a:pPr>
            <a:r>
              <a:rPr lang="tr-TR" dirty="0" smtClean="0"/>
              <a:t>Bağışın gönüllü bir iş olduğunu unutmalıdır.</a:t>
            </a:r>
          </a:p>
          <a:p>
            <a:pPr>
              <a:lnSpc>
                <a:spcPct val="150000"/>
              </a:lnSpc>
            </a:pPr>
            <a:r>
              <a:rPr lang="tr-TR" dirty="0" smtClean="0"/>
              <a:t>Bağış alınış amacına uygun olarak kullanılmalıdır. </a:t>
            </a:r>
          </a:p>
          <a:p>
            <a:pPr>
              <a:lnSpc>
                <a:spcPct val="150000"/>
              </a:lnSpc>
            </a:pPr>
            <a:r>
              <a:rPr lang="tr-TR" dirty="0" smtClean="0"/>
              <a:t>Bağışçıda bıkkınlık oluşturmamalıdır.</a:t>
            </a:r>
          </a:p>
          <a:p>
            <a:pPr>
              <a:lnSpc>
                <a:spcPct val="150000"/>
              </a:lnSpc>
            </a:pPr>
            <a:r>
              <a:rPr lang="tr-TR" dirty="0" smtClean="0"/>
              <a:t>Bağış toplama usulü insanları rencide etmemelidir.</a:t>
            </a:r>
          </a:p>
          <a:p>
            <a:pPr>
              <a:lnSpc>
                <a:spcPct val="150000"/>
              </a:lnSpc>
            </a:pPr>
            <a:r>
              <a:rPr lang="tr-TR" dirty="0" smtClean="0"/>
              <a:t>“Ayak üstü” talepler şüphe uyandırmaktadır.</a:t>
            </a:r>
          </a:p>
          <a:p>
            <a:pPr>
              <a:lnSpc>
                <a:spcPct val="150000"/>
              </a:lnSpc>
            </a:pPr>
            <a:r>
              <a:rPr lang="tr-TR" dirty="0" smtClean="0"/>
              <a:t>Yapılamayacak işler için söz verilmemelidir. </a:t>
            </a:r>
          </a:p>
          <a:p>
            <a:endParaRPr lang="tr-TR" dirty="0" smtClean="0"/>
          </a:p>
          <a:p>
            <a:endParaRPr lang="tr-TR" dirty="0" smtClean="0"/>
          </a:p>
          <a:p>
            <a:endParaRPr lang="tr-TR" dirty="0" smtClean="0"/>
          </a:p>
          <a:p>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Dikkat Edilecek Hususlar 3</a:t>
            </a:r>
            <a:endParaRPr lang="tr-TR" dirty="0"/>
          </a:p>
        </p:txBody>
      </p:sp>
      <p:sp>
        <p:nvSpPr>
          <p:cNvPr id="3" name="2 İçerik Yer Tutucusu"/>
          <p:cNvSpPr>
            <a:spLocks noGrp="1"/>
          </p:cNvSpPr>
          <p:nvPr>
            <p:ph sz="quarter" idx="1"/>
          </p:nvPr>
        </p:nvSpPr>
        <p:spPr/>
        <p:txBody>
          <a:bodyPr>
            <a:normAutofit/>
          </a:bodyPr>
          <a:lstStyle/>
          <a:p>
            <a:r>
              <a:rPr lang="tr-TR" sz="2800" dirty="0" smtClean="0"/>
              <a:t>Kaynak yaratma, özü açısından zor bir iştir; bu nedenle iyimser, sabırlı, dayanıklı ve azimli olunmalıdır.</a:t>
            </a:r>
          </a:p>
          <a:p>
            <a:r>
              <a:rPr lang="tr-TR" sz="2800" dirty="0" smtClean="0"/>
              <a:t>Kaynak üretecek kişi sayısı artırılmalı; aralarında bir organizasyon yapısı oluşturulmalıdır.</a:t>
            </a:r>
          </a:p>
          <a:p>
            <a:r>
              <a:rPr lang="tr-TR" sz="2800" dirty="0" smtClean="0"/>
              <a:t>Kaynak geliştirme ekibi yalnız bırakmamalı! Destek verilmeli, teşvik edici, uygun ve etik biçimde ödüllendirilmelidir.</a:t>
            </a:r>
          </a:p>
          <a:p>
            <a:r>
              <a:rPr lang="tr-TR" sz="2800" dirty="0" smtClean="0"/>
              <a:t>Hatalardan ve başarılardan da ders alınmalıdır.</a:t>
            </a:r>
          </a:p>
          <a:p>
            <a:endParaRPr lang="tr-TR" sz="2800" dirty="0" smtClean="0"/>
          </a:p>
          <a:p>
            <a:endParaRPr lang="tr-TR" sz="2800" dirty="0" smtClean="0"/>
          </a:p>
          <a:p>
            <a:endParaRPr lang="tr-TR"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290"/>
            <a:ext cx="8572528" cy="1000132"/>
          </a:xfrm>
        </p:spPr>
        <p:txBody>
          <a:bodyPr>
            <a:normAutofit/>
          </a:bodyPr>
          <a:lstStyle/>
          <a:p>
            <a:r>
              <a:rPr lang="tr-TR" dirty="0" smtClean="0"/>
              <a:t>Profesyonel Kaynak Üretme Kadrosu</a:t>
            </a:r>
            <a:endParaRPr lang="tr-TR" dirty="0"/>
          </a:p>
        </p:txBody>
      </p:sp>
      <p:sp>
        <p:nvSpPr>
          <p:cNvPr id="3" name="2 İçerik Yer Tutucusu"/>
          <p:cNvSpPr>
            <a:spLocks noGrp="1"/>
          </p:cNvSpPr>
          <p:nvPr>
            <p:ph sz="quarter" idx="1"/>
          </p:nvPr>
        </p:nvSpPr>
        <p:spPr>
          <a:xfrm>
            <a:off x="457200" y="1643050"/>
            <a:ext cx="8229600" cy="4483113"/>
          </a:xfrm>
        </p:spPr>
        <p:txBody>
          <a:bodyPr>
            <a:normAutofit/>
          </a:bodyPr>
          <a:lstStyle/>
          <a:p>
            <a:pPr>
              <a:lnSpc>
                <a:spcPct val="150000"/>
              </a:lnSpc>
            </a:pPr>
            <a:r>
              <a:rPr lang="tr-TR" dirty="0" smtClean="0"/>
              <a:t>Kurumunu iyi tanıyan</a:t>
            </a:r>
          </a:p>
          <a:p>
            <a:pPr>
              <a:lnSpc>
                <a:spcPct val="150000"/>
              </a:lnSpc>
            </a:pPr>
            <a:r>
              <a:rPr lang="tr-TR" dirty="0" smtClean="0"/>
              <a:t>Sivil toplum kuruluşları ve sosyal sorumluluk hakkında bilgisi olan</a:t>
            </a:r>
          </a:p>
          <a:p>
            <a:pPr>
              <a:lnSpc>
                <a:spcPct val="150000"/>
              </a:lnSpc>
            </a:pPr>
            <a:r>
              <a:rPr lang="tr-TR" dirty="0" smtClean="0"/>
              <a:t>İletişimi güçlü, İkna kabiliyeti yüksek</a:t>
            </a:r>
          </a:p>
          <a:p>
            <a:pPr>
              <a:lnSpc>
                <a:spcPct val="150000"/>
              </a:lnSpc>
            </a:pPr>
            <a:r>
              <a:rPr lang="tr-TR" dirty="0" smtClean="0"/>
              <a:t>Güven telkin eden</a:t>
            </a:r>
          </a:p>
          <a:p>
            <a:pPr>
              <a:lnSpc>
                <a:spcPct val="150000"/>
              </a:lnSpc>
            </a:pPr>
            <a:r>
              <a:rPr lang="tr-TR" dirty="0" smtClean="0"/>
              <a:t>Giyim ve kişisel bakımı düzgün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latin typeface="Tahoma" pitchFamily="34" charset="0"/>
                <a:cs typeface="Tahoma" pitchFamily="34" charset="0"/>
              </a:rPr>
              <a:t>Yardım Yapabilecek Kamu Kurumları</a:t>
            </a:r>
            <a:endParaRPr lang="tr-TR" sz="3200" dirty="0"/>
          </a:p>
        </p:txBody>
      </p:sp>
      <p:sp>
        <p:nvSpPr>
          <p:cNvPr id="3" name="2 İçerik Yer Tutucusu"/>
          <p:cNvSpPr>
            <a:spLocks noGrp="1"/>
          </p:cNvSpPr>
          <p:nvPr>
            <p:ph sz="quarter" idx="1"/>
          </p:nvPr>
        </p:nvSpPr>
        <p:spPr/>
        <p:txBody>
          <a:bodyPr/>
          <a:lstStyle/>
          <a:p>
            <a:pPr marL="457200" indent="-457200">
              <a:spcBef>
                <a:spcPct val="0"/>
              </a:spcBef>
              <a:buClrTx/>
              <a:buFont typeface="Arial" charset="0"/>
              <a:buAutoNum type="arabicPeriod"/>
            </a:pPr>
            <a:r>
              <a:rPr lang="tr-TR" sz="2800" dirty="0" smtClean="0"/>
              <a:t>Türkiye Büyük Millet Meclisi </a:t>
            </a:r>
          </a:p>
          <a:p>
            <a:pPr marL="457200" indent="-457200">
              <a:spcBef>
                <a:spcPct val="0"/>
              </a:spcBef>
              <a:buClrTx/>
              <a:buFont typeface="Arial" charset="0"/>
              <a:buAutoNum type="arabicPeriod"/>
            </a:pPr>
            <a:r>
              <a:rPr lang="tr-TR" sz="2800" dirty="0" smtClean="0">
                <a:cs typeface="Tahoma" pitchFamily="34" charset="0"/>
              </a:rPr>
              <a:t>Cumhurbaşkanlığı</a:t>
            </a:r>
          </a:p>
          <a:p>
            <a:pPr marL="457200" indent="-457200">
              <a:spcBef>
                <a:spcPct val="0"/>
              </a:spcBef>
              <a:buClrTx/>
              <a:buFont typeface="Arial" charset="0"/>
              <a:buAutoNum type="arabicPeriod"/>
            </a:pPr>
            <a:r>
              <a:rPr lang="tr-TR" sz="2800" dirty="0" smtClean="0">
                <a:cs typeface="Tahoma" pitchFamily="34" charset="0"/>
              </a:rPr>
              <a:t>Başbakanlık</a:t>
            </a:r>
          </a:p>
          <a:p>
            <a:pPr marL="457200" indent="-457200">
              <a:spcBef>
                <a:spcPct val="0"/>
              </a:spcBef>
              <a:buClrTx/>
              <a:buFont typeface="Arial" charset="0"/>
              <a:buAutoNum type="arabicPeriod"/>
            </a:pPr>
            <a:r>
              <a:rPr lang="tr-TR" sz="2800" dirty="0" smtClean="0">
                <a:cs typeface="Tahoma" pitchFamily="34" charset="0"/>
              </a:rPr>
              <a:t>Bakanlıklar</a:t>
            </a:r>
          </a:p>
          <a:p>
            <a:pPr marL="457200" indent="-457200">
              <a:spcBef>
                <a:spcPct val="0"/>
              </a:spcBef>
              <a:buClrTx/>
              <a:buFont typeface="Arial" charset="0"/>
              <a:buAutoNum type="arabicPeriod"/>
            </a:pPr>
            <a:r>
              <a:rPr lang="tr-TR" sz="2800" dirty="0" smtClean="0">
                <a:cs typeface="Tahoma" pitchFamily="34" charset="0"/>
              </a:rPr>
              <a:t>Devlet Üniversiteleri</a:t>
            </a:r>
          </a:p>
          <a:p>
            <a:pPr marL="457200" indent="-457200">
              <a:spcBef>
                <a:spcPct val="0"/>
              </a:spcBef>
              <a:buClrTx/>
              <a:buFont typeface="Arial" charset="0"/>
              <a:buAutoNum type="arabicPeriod"/>
            </a:pPr>
            <a:r>
              <a:rPr lang="tr-TR" sz="2800" dirty="0" smtClean="0">
                <a:cs typeface="Tahoma" pitchFamily="34" charset="0"/>
              </a:rPr>
              <a:t>Yurtdışı Türkler ve Akraba Toplulukları Başkanlığı</a:t>
            </a:r>
          </a:p>
          <a:p>
            <a:pPr marL="457200" indent="-457200">
              <a:spcBef>
                <a:spcPct val="0"/>
              </a:spcBef>
              <a:buClrTx/>
              <a:buFont typeface="Arial" charset="0"/>
              <a:buAutoNum type="arabicPeriod"/>
            </a:pPr>
            <a:r>
              <a:rPr lang="tr-TR" sz="2800" dirty="0" smtClean="0">
                <a:cs typeface="Tahoma" pitchFamily="34" charset="0"/>
              </a:rPr>
              <a:t>Belediyeler </a:t>
            </a:r>
          </a:p>
          <a:p>
            <a:pPr marL="457200" indent="-457200">
              <a:spcBef>
                <a:spcPct val="0"/>
              </a:spcBef>
              <a:buClrTx/>
              <a:buFont typeface="Arial" charset="0"/>
              <a:buAutoNum type="arabicPeriod"/>
            </a:pPr>
            <a:r>
              <a:rPr lang="tr-TR" sz="2800" dirty="0" smtClean="0">
                <a:cs typeface="Tahoma" pitchFamily="34" charset="0"/>
              </a:rPr>
              <a:t>İl Özel İdareleri</a:t>
            </a:r>
          </a:p>
          <a:p>
            <a:pPr marL="457200" indent="-457200">
              <a:spcBef>
                <a:spcPct val="0"/>
              </a:spcBef>
              <a:buClrTx/>
              <a:buFont typeface="Arial" charset="0"/>
              <a:buAutoNum type="arabicPeriod"/>
            </a:pPr>
            <a:r>
              <a:rPr lang="tr-TR" sz="2800" dirty="0" smtClean="0">
                <a:cs typeface="Tahoma" pitchFamily="34" charset="0"/>
              </a:rPr>
              <a:t>Diğer Kamu Kurumları</a:t>
            </a:r>
          </a:p>
          <a:p>
            <a:endParaRPr lang="tr-TR"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429684" cy="990600"/>
          </a:xfrm>
        </p:spPr>
        <p:txBody>
          <a:bodyPr vert="horz" anchor="ctr">
            <a:normAutofit fontScale="90000"/>
          </a:bodyPr>
          <a:lstStyle/>
          <a:p>
            <a:r>
              <a:rPr lang="tr-TR" sz="3600" b="1" dirty="0" smtClean="0"/>
              <a:t>Proje Desteği Sağlayan Bazı Kamu Kurumları</a:t>
            </a:r>
          </a:p>
        </p:txBody>
      </p:sp>
      <p:sp>
        <p:nvSpPr>
          <p:cNvPr id="3" name="2 İçerik Yer Tutucusu"/>
          <p:cNvSpPr>
            <a:spLocks noGrp="1"/>
          </p:cNvSpPr>
          <p:nvPr>
            <p:ph sz="quarter" idx="1"/>
          </p:nvPr>
        </p:nvSpPr>
        <p:spPr/>
        <p:txBody>
          <a:bodyPr vert="horz">
            <a:normAutofit/>
          </a:bodyPr>
          <a:lstStyle/>
          <a:p>
            <a:pPr>
              <a:lnSpc>
                <a:spcPct val="125000"/>
              </a:lnSpc>
              <a:defRPr/>
            </a:pPr>
            <a:r>
              <a:rPr lang="tr-TR" sz="2800" dirty="0" smtClean="0"/>
              <a:t>Kültür Ve Turizm Bakanlığı</a:t>
            </a:r>
          </a:p>
          <a:p>
            <a:pPr>
              <a:lnSpc>
                <a:spcPct val="125000"/>
              </a:lnSpc>
              <a:defRPr/>
            </a:pPr>
            <a:r>
              <a:rPr lang="tr-TR" sz="2800" dirty="0" smtClean="0"/>
              <a:t>Gençlik ve Spor Bakanlığı</a:t>
            </a:r>
          </a:p>
          <a:p>
            <a:pPr>
              <a:lnSpc>
                <a:spcPct val="125000"/>
              </a:lnSpc>
              <a:defRPr/>
            </a:pPr>
            <a:r>
              <a:rPr lang="tr-TR" sz="2800" dirty="0" smtClean="0"/>
              <a:t>Kalkınma Bakanlığı</a:t>
            </a:r>
          </a:p>
          <a:p>
            <a:pPr>
              <a:lnSpc>
                <a:spcPct val="125000"/>
              </a:lnSpc>
              <a:defRPr/>
            </a:pPr>
            <a:r>
              <a:rPr lang="tr-TR" sz="2800" dirty="0" smtClean="0"/>
              <a:t>Yurtdışı Türkler ve Akraba Topluluklar Başkanlığı</a:t>
            </a:r>
          </a:p>
          <a:p>
            <a:pPr>
              <a:lnSpc>
                <a:spcPct val="125000"/>
              </a:lnSpc>
              <a:defRPr/>
            </a:pPr>
            <a:r>
              <a:rPr lang="tr-TR" sz="2800" dirty="0" smtClean="0"/>
              <a:t>İçişleri Bakanlığı Dernekler Dairesi Başkanlığı</a:t>
            </a:r>
          </a:p>
          <a:p>
            <a:pPr>
              <a:lnSpc>
                <a:spcPct val="125000"/>
              </a:lnSpc>
              <a:defRPr/>
            </a:pPr>
            <a:r>
              <a:rPr lang="tr-TR" sz="2800" dirty="0" smtClean="0"/>
              <a:t>Belediyeler</a:t>
            </a:r>
          </a:p>
          <a:p>
            <a:endParaRPr lang="tr-TR" sz="2800" dirty="0" smtClean="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2"/>
          <p:cNvSpPr>
            <a:spLocks noChangeArrowheads="1"/>
          </p:cNvSpPr>
          <p:nvPr/>
        </p:nvSpPr>
        <p:spPr bwMode="auto">
          <a:xfrm>
            <a:off x="1120775" y="44450"/>
            <a:ext cx="8143875" cy="571500"/>
          </a:xfrm>
          <a:prstGeom prst="rect">
            <a:avLst/>
          </a:prstGeom>
          <a:noFill/>
          <a:ln w="9525">
            <a:noFill/>
            <a:miter lim="800000"/>
            <a:headEnd/>
            <a:tailEnd/>
          </a:ln>
        </p:spPr>
        <p:txBody>
          <a:bodyPr/>
          <a:lstStyle/>
          <a:p>
            <a:pPr marL="342900" indent="-342900" algn="ctr">
              <a:buClr>
                <a:schemeClr val="tx2"/>
              </a:buClr>
              <a:buFont typeface="Wingdings" pitchFamily="2" charset="2"/>
              <a:buNone/>
              <a:tabLst>
                <a:tab pos="5378450" algn="l"/>
              </a:tabLst>
            </a:pPr>
            <a:r>
              <a:rPr lang="tr-TR" sz="4000" b="1">
                <a:solidFill>
                  <a:schemeClr val="bg1"/>
                </a:solidFill>
                <a:latin typeface="Tahoma" pitchFamily="34" charset="0"/>
                <a:cs typeface="Tahoma" pitchFamily="34" charset="0"/>
              </a:rPr>
              <a:t>A- PROJE YARDIMLARI</a:t>
            </a:r>
          </a:p>
        </p:txBody>
      </p:sp>
      <p:sp>
        <p:nvSpPr>
          <p:cNvPr id="16388" name="Metin kutusu 37"/>
          <p:cNvSpPr txBox="1">
            <a:spLocks noChangeArrowheads="1"/>
          </p:cNvSpPr>
          <p:nvPr/>
        </p:nvSpPr>
        <p:spPr bwMode="auto">
          <a:xfrm>
            <a:off x="53975" y="6524625"/>
            <a:ext cx="1854200" cy="307975"/>
          </a:xfrm>
          <a:prstGeom prst="rect">
            <a:avLst/>
          </a:prstGeom>
          <a:noFill/>
          <a:ln w="9525">
            <a:noFill/>
            <a:miter lim="800000"/>
            <a:headEnd/>
            <a:tailEnd/>
          </a:ln>
        </p:spPr>
        <p:txBody>
          <a:bodyPr wrap="none">
            <a:spAutoFit/>
          </a:bodyPr>
          <a:lstStyle/>
          <a:p>
            <a:r>
              <a:rPr lang="tr-TR" sz="1400">
                <a:solidFill>
                  <a:schemeClr val="bg1"/>
                </a:solidFill>
                <a:latin typeface="Tahoma" pitchFamily="34" charset="0"/>
                <a:cs typeface="Tahoma" pitchFamily="34" charset="0"/>
              </a:rPr>
              <a:t>www.dernekler.gov.tr</a:t>
            </a:r>
          </a:p>
        </p:txBody>
      </p:sp>
      <p:sp>
        <p:nvSpPr>
          <p:cNvPr id="8" name="7 Başlık"/>
          <p:cNvSpPr>
            <a:spLocks noGrp="1"/>
          </p:cNvSpPr>
          <p:nvPr>
            <p:ph type="title"/>
          </p:nvPr>
        </p:nvSpPr>
        <p:spPr/>
        <p:txBody>
          <a:bodyPr vert="horz" anchor="ctr">
            <a:normAutofit/>
          </a:bodyPr>
          <a:lstStyle/>
          <a:p>
            <a:r>
              <a:rPr lang="tr-TR" dirty="0" smtClean="0"/>
              <a:t>Gençlik ve Spor Bakanlığı</a:t>
            </a:r>
          </a:p>
        </p:txBody>
      </p:sp>
      <p:sp>
        <p:nvSpPr>
          <p:cNvPr id="12" name="9 İçerik Yer Tutucusu"/>
          <p:cNvSpPr>
            <a:spLocks noGrp="1"/>
          </p:cNvSpPr>
          <p:nvPr>
            <p:ph sz="quarter" idx="1"/>
          </p:nvPr>
        </p:nvSpPr>
        <p:spPr>
          <a:xfrm>
            <a:off x="285720" y="1600200"/>
            <a:ext cx="8480328" cy="4393510"/>
          </a:xfrm>
          <a:prstGeom prst="rect">
            <a:avLst/>
          </a:prstGeom>
        </p:spPr>
        <p:txBody>
          <a:bodyPr wrap="square">
            <a:spAutoFit/>
          </a:bodyPr>
          <a:lstStyle/>
          <a:p>
            <a:pPr>
              <a:lnSpc>
                <a:spcPct val="125000"/>
              </a:lnSpc>
              <a:defRPr/>
            </a:pPr>
            <a:r>
              <a:rPr lang="tr-TR" sz="2400" dirty="0" smtClean="0"/>
              <a:t>Gençliğin kişisel ve sosyal gelişimini destekleyen, potansiyellerini gerçekleştirebilmelerine imkân sağlayan, karar alma ve uygulama süreçleri ile sosyal hayatın her alanına etkin katılımlarını artırmayı ve yenilikçi fikirlerin hayata geçirilmesini hedefleyen projeler ve sporla ilgili projeler</a:t>
            </a:r>
          </a:p>
          <a:p>
            <a:pPr>
              <a:lnSpc>
                <a:spcPct val="125000"/>
              </a:lnSpc>
              <a:defRPr/>
            </a:pPr>
            <a:r>
              <a:rPr lang="tr-TR" sz="2800" dirty="0" smtClean="0"/>
              <a:t>Süre: 12 ay</a:t>
            </a:r>
          </a:p>
          <a:p>
            <a:pPr>
              <a:lnSpc>
                <a:spcPct val="150000"/>
              </a:lnSpc>
            </a:pPr>
            <a:r>
              <a:rPr lang="tr-TR" sz="2800" dirty="0" smtClean="0"/>
              <a:t>Limit: 5.000 - 250.000-TL</a:t>
            </a:r>
          </a:p>
          <a:p>
            <a:pPr>
              <a:lnSpc>
                <a:spcPct val="125000"/>
              </a:lnSpc>
              <a:buNone/>
              <a:defRPr/>
            </a:pPr>
            <a:endParaRPr lang="tr-TR" sz="2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2000" fill="hold"/>
                                        <p:tgtEl>
                                          <p:spTgt spid="69"/>
                                        </p:tgtEl>
                                        <p:attrNameLst>
                                          <p:attrName>ppt_x</p:attrName>
                                        </p:attrNameLst>
                                      </p:cBhvr>
                                      <p:tavLst>
                                        <p:tav tm="0">
                                          <p:val>
                                            <p:strVal val="1+#ppt_w/2"/>
                                          </p:val>
                                        </p:tav>
                                        <p:tav tm="100000">
                                          <p:val>
                                            <p:strVal val="#ppt_x"/>
                                          </p:val>
                                        </p:tav>
                                      </p:tavLst>
                                    </p:anim>
                                    <p:anim calcmode="lin" valueType="num">
                                      <p:cBhvr additive="base">
                                        <p:cTn id="8" dur="20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vert="horz" anchor="ctr">
            <a:normAutofit/>
          </a:bodyPr>
          <a:lstStyle/>
          <a:p>
            <a:r>
              <a:rPr lang="tr-TR" dirty="0" smtClean="0"/>
              <a:t>Kalkınma Bakanlığı </a:t>
            </a:r>
            <a:r>
              <a:rPr lang="tr-TR" sz="3600" dirty="0" smtClean="0"/>
              <a:t>(SODES)</a:t>
            </a:r>
            <a:endParaRPr lang="tr-TR" dirty="0" smtClean="0"/>
          </a:p>
        </p:txBody>
      </p:sp>
      <p:sp>
        <p:nvSpPr>
          <p:cNvPr id="6" name="5 İçerik Yer Tutucusu"/>
          <p:cNvSpPr>
            <a:spLocks noGrp="1"/>
          </p:cNvSpPr>
          <p:nvPr>
            <p:ph sz="quarter" idx="1"/>
          </p:nvPr>
        </p:nvSpPr>
        <p:spPr>
          <a:xfrm>
            <a:off x="285720" y="1500188"/>
            <a:ext cx="8643998" cy="5180905"/>
          </a:xfrm>
          <a:prstGeom prst="rect">
            <a:avLst/>
          </a:prstGeom>
        </p:spPr>
        <p:txBody>
          <a:bodyPr wrap="square">
            <a:spAutoFit/>
          </a:bodyPr>
          <a:lstStyle/>
          <a:p>
            <a:r>
              <a:rPr lang="tr-TR" sz="2200" b="1" dirty="0" smtClean="0"/>
              <a:t>İstihdam bileşeni:</a:t>
            </a:r>
            <a:r>
              <a:rPr lang="tr-TR" sz="2200" dirty="0" smtClean="0"/>
              <a:t> Nitelikli işgücü, dezavantajlı kesimlerinin istihdama erişimi, kendi işini kurabileceklere destek</a:t>
            </a:r>
          </a:p>
          <a:p>
            <a:endParaRPr lang="tr-TR" sz="1200" dirty="0" smtClean="0"/>
          </a:p>
          <a:p>
            <a:r>
              <a:rPr lang="tr-TR" sz="2200" b="1" dirty="0" smtClean="0"/>
              <a:t>Sosyal içerme bileşeni: </a:t>
            </a:r>
            <a:r>
              <a:rPr lang="tr-TR" sz="2200" dirty="0" smtClean="0"/>
              <a:t>Yoksulluğun azaltılması, kendi geçimini temin ettirmek, yaşlı, özürlü, kadın ve çocuklar gibi kesimlerinin yaşam standartlarının yükseltilmesi</a:t>
            </a:r>
          </a:p>
          <a:p>
            <a:endParaRPr lang="tr-TR" sz="1400" dirty="0" smtClean="0"/>
          </a:p>
          <a:p>
            <a:r>
              <a:rPr lang="tr-TR" sz="2200" b="1" dirty="0" smtClean="0"/>
              <a:t>Kültür, sanat ve spor bileşeni:</a:t>
            </a:r>
            <a:r>
              <a:rPr lang="tr-TR" sz="2200" dirty="0" smtClean="0"/>
              <a:t> Kültürel, sanatsal ve sportif faaliyetlerin geliştirilmesi, Çocukların ve gençlerin yeteneklerinin açığa çıkartılması, topluma yararlı alışkanlıklar edinmeleri</a:t>
            </a:r>
          </a:p>
          <a:p>
            <a:endParaRPr lang="tr-TR" sz="1200" dirty="0" smtClean="0"/>
          </a:p>
          <a:p>
            <a:r>
              <a:rPr lang="tr-TR" sz="2400" dirty="0" smtClean="0"/>
              <a:t>Limit: 60.000 - 600.000-TL</a:t>
            </a:r>
          </a:p>
          <a:p>
            <a:r>
              <a:rPr lang="tr-TR" sz="2400" dirty="0" smtClean="0"/>
              <a:t>Süre: 12 ay</a:t>
            </a:r>
          </a:p>
          <a:p>
            <a:endParaRPr lang="tr-TR" sz="2200"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Useyin\Desktop\Yeni klasör\fft99_mf1962450.jpg"/>
          <p:cNvPicPr>
            <a:picLocks noChangeAspect="1" noChangeArrowheads="1"/>
          </p:cNvPicPr>
          <p:nvPr/>
        </p:nvPicPr>
        <p:blipFill>
          <a:blip r:embed="rId2"/>
          <a:srcRect/>
          <a:stretch>
            <a:fillRect/>
          </a:stretch>
        </p:blipFill>
        <p:spPr bwMode="auto">
          <a:xfrm>
            <a:off x="3933522" y="1857340"/>
            <a:ext cx="5210478" cy="5000660"/>
          </a:xfrm>
          <a:prstGeom prst="ellipse">
            <a:avLst/>
          </a:prstGeom>
          <a:ln>
            <a:noFill/>
          </a:ln>
          <a:effectLst>
            <a:softEdge rad="112500"/>
          </a:effectLst>
        </p:spPr>
      </p:pic>
      <p:sp>
        <p:nvSpPr>
          <p:cNvPr id="2" name="1 Başlık"/>
          <p:cNvSpPr>
            <a:spLocks noGrp="1"/>
          </p:cNvSpPr>
          <p:nvPr>
            <p:ph type="title"/>
          </p:nvPr>
        </p:nvSpPr>
        <p:spPr/>
        <p:txBody>
          <a:bodyPr>
            <a:normAutofit/>
          </a:bodyPr>
          <a:lstStyle/>
          <a:p>
            <a:r>
              <a:rPr lang="tr-TR" dirty="0" err="1" smtClean="0"/>
              <a:t>STK’ların</a:t>
            </a:r>
            <a:r>
              <a:rPr lang="tr-TR" dirty="0" smtClean="0"/>
              <a:t> Kaynak İhtiyacı</a:t>
            </a:r>
          </a:p>
        </p:txBody>
      </p:sp>
      <p:sp>
        <p:nvSpPr>
          <p:cNvPr id="3" name="2 İçerik Yer Tutucusu"/>
          <p:cNvSpPr>
            <a:spLocks noGrp="1"/>
          </p:cNvSpPr>
          <p:nvPr>
            <p:ph sz="quarter" idx="1"/>
          </p:nvPr>
        </p:nvSpPr>
        <p:spPr>
          <a:xfrm>
            <a:off x="428596" y="1500174"/>
            <a:ext cx="8337452" cy="4929222"/>
          </a:xfrm>
        </p:spPr>
        <p:txBody>
          <a:bodyPr>
            <a:normAutofit/>
          </a:bodyPr>
          <a:lstStyle/>
          <a:p>
            <a:pPr>
              <a:lnSpc>
                <a:spcPct val="150000"/>
              </a:lnSpc>
            </a:pPr>
            <a:r>
              <a:rPr lang="tr-TR" dirty="0" smtClean="0"/>
              <a:t>Kuruluş Giderleri</a:t>
            </a:r>
          </a:p>
          <a:p>
            <a:pPr lvl="1">
              <a:lnSpc>
                <a:spcPct val="150000"/>
              </a:lnSpc>
            </a:pPr>
            <a:r>
              <a:rPr lang="tr-TR" dirty="0" smtClean="0"/>
              <a:t>Bina, araç-gereç, abonelikler vs.</a:t>
            </a:r>
          </a:p>
          <a:p>
            <a:pPr>
              <a:lnSpc>
                <a:spcPct val="150000"/>
              </a:lnSpc>
            </a:pPr>
            <a:r>
              <a:rPr lang="tr-TR" dirty="0" smtClean="0"/>
              <a:t>İşletme Giderleri</a:t>
            </a:r>
          </a:p>
          <a:p>
            <a:pPr lvl="1">
              <a:lnSpc>
                <a:spcPct val="150000"/>
              </a:lnSpc>
            </a:pPr>
            <a:r>
              <a:rPr lang="tr-TR" dirty="0" smtClean="0"/>
              <a:t>Personel, kira, fatura vs.</a:t>
            </a:r>
          </a:p>
          <a:p>
            <a:pPr>
              <a:lnSpc>
                <a:spcPct val="150000"/>
              </a:lnSpc>
            </a:pPr>
            <a:r>
              <a:rPr lang="tr-TR" b="1" dirty="0" smtClean="0"/>
              <a:t>Amaç ve hizmet giderleri</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vert="horz" anchor="ctr">
            <a:normAutofit/>
          </a:bodyPr>
          <a:lstStyle/>
          <a:p>
            <a:r>
              <a:rPr lang="tr-TR" sz="3600" dirty="0" smtClean="0"/>
              <a:t>Kalkınma Bakanlığı </a:t>
            </a:r>
            <a:r>
              <a:rPr lang="tr-TR" sz="3100" dirty="0" smtClean="0"/>
              <a:t>(Kalkınma Ajansları)</a:t>
            </a:r>
            <a:endParaRPr lang="tr-TR" sz="3600" dirty="0" smtClean="0"/>
          </a:p>
        </p:txBody>
      </p:sp>
      <p:sp>
        <p:nvSpPr>
          <p:cNvPr id="28675" name="2 İçerik Yer Tutucusu"/>
          <p:cNvSpPr>
            <a:spLocks noGrp="1"/>
          </p:cNvSpPr>
          <p:nvPr>
            <p:ph sz="quarter" idx="1"/>
          </p:nvPr>
        </p:nvSpPr>
        <p:spPr>
          <a:xfrm>
            <a:off x="612648" y="1500174"/>
            <a:ext cx="8153400" cy="4929222"/>
          </a:xfrm>
        </p:spPr>
        <p:txBody>
          <a:bodyPr>
            <a:normAutofit/>
          </a:bodyPr>
          <a:lstStyle/>
          <a:p>
            <a:pPr>
              <a:lnSpc>
                <a:spcPct val="150000"/>
              </a:lnSpc>
              <a:buNone/>
            </a:pPr>
            <a:r>
              <a:rPr lang="tr-TR" sz="2000" b="1" dirty="0" smtClean="0"/>
              <a:t>KALKINMA AJANSLARI</a:t>
            </a:r>
          </a:p>
          <a:p>
            <a:pPr marL="361950" indent="-361950">
              <a:lnSpc>
                <a:spcPct val="150000"/>
              </a:lnSpc>
            </a:pPr>
            <a:r>
              <a:rPr lang="tr-TR" sz="2000" dirty="0" smtClean="0">
                <a:latin typeface="Tahoma" pitchFamily="34" charset="0"/>
                <a:cs typeface="Tahoma" pitchFamily="34" charset="0"/>
              </a:rPr>
              <a:t>Kamu kesimi, özel kesim ve sivil toplum kuruluşları arasındaki işbirliğini geliştirmek</a:t>
            </a:r>
          </a:p>
          <a:p>
            <a:pPr marL="361950" indent="-361950">
              <a:lnSpc>
                <a:spcPct val="150000"/>
              </a:lnSpc>
            </a:pPr>
            <a:r>
              <a:rPr lang="tr-TR" sz="2000" dirty="0" smtClean="0">
                <a:latin typeface="Tahoma" pitchFamily="34" charset="0"/>
                <a:cs typeface="Tahoma" pitchFamily="34" charset="0"/>
              </a:rPr>
              <a:t>Kaynakların yerinde ve etkin kullanımını sağlamak ve yerel potansiyeli harekete geçirmek</a:t>
            </a:r>
          </a:p>
          <a:p>
            <a:pPr marL="361950" indent="-361950">
              <a:lnSpc>
                <a:spcPct val="150000"/>
              </a:lnSpc>
            </a:pPr>
            <a:r>
              <a:rPr lang="tr-TR" sz="2000" dirty="0" smtClean="0">
                <a:latin typeface="Tahoma" pitchFamily="34" charset="0"/>
                <a:cs typeface="Tahoma" pitchFamily="34" charset="0"/>
              </a:rPr>
              <a:t>Bölgesel gelişmeyi hızlandırmak, sürdürülebilirliğini sağlamak, bölgeler arası ve bölge içi gelişmişlik farklarını azaltmak.</a:t>
            </a:r>
            <a:r>
              <a:rPr lang="tr-TR" sz="2000" dirty="0" smtClean="0"/>
              <a:t> </a:t>
            </a:r>
          </a:p>
          <a:p>
            <a:pPr marL="361950" indent="-361950">
              <a:lnSpc>
                <a:spcPct val="150000"/>
              </a:lnSpc>
            </a:pPr>
            <a:r>
              <a:rPr lang="tr-TR" sz="2000" dirty="0" smtClean="0"/>
              <a:t>Süre: 12 ay</a:t>
            </a:r>
          </a:p>
          <a:p>
            <a:pPr marL="361950" indent="-361950">
              <a:lnSpc>
                <a:spcPct val="150000"/>
              </a:lnSpc>
            </a:pPr>
            <a:r>
              <a:rPr lang="tr-TR" sz="2000" dirty="0" smtClean="0"/>
              <a:t>Limit : Değişken</a:t>
            </a:r>
          </a:p>
          <a:p>
            <a:pPr marL="361950" indent="-361950">
              <a:lnSpc>
                <a:spcPct val="150000"/>
              </a:lnSpc>
            </a:pPr>
            <a:endParaRPr lang="tr-TR" sz="2000" b="1" dirty="0" smtClean="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vert="horz" anchor="ctr">
            <a:noAutofit/>
          </a:bodyPr>
          <a:lstStyle/>
          <a:p>
            <a:pPr>
              <a:lnSpc>
                <a:spcPct val="125000"/>
              </a:lnSpc>
              <a:defRPr/>
            </a:pPr>
            <a:r>
              <a:rPr lang="tr-TR" sz="3200" dirty="0" smtClean="0"/>
              <a:t>Yurtdışı Türkler ve Akraba Topluluklar Başkanlığı</a:t>
            </a:r>
          </a:p>
        </p:txBody>
      </p:sp>
      <p:sp>
        <p:nvSpPr>
          <p:cNvPr id="6" name="9 İçerik Yer Tutucusu"/>
          <p:cNvSpPr>
            <a:spLocks noGrp="1"/>
          </p:cNvSpPr>
          <p:nvPr>
            <p:ph sz="quarter" idx="1"/>
          </p:nvPr>
        </p:nvSpPr>
        <p:spPr>
          <a:xfrm>
            <a:off x="285720" y="1500174"/>
            <a:ext cx="8643998" cy="4508927"/>
          </a:xfrm>
          <a:prstGeom prst="rect">
            <a:avLst/>
          </a:prstGeom>
        </p:spPr>
        <p:txBody>
          <a:bodyPr wrap="square">
            <a:spAutoFit/>
          </a:bodyPr>
          <a:lstStyle/>
          <a:p>
            <a:pPr marL="457200" indent="-457200">
              <a:buNone/>
              <a:defRPr/>
            </a:pPr>
            <a:r>
              <a:rPr lang="tr-TR" sz="2800" b="1" i="1" u="sng" dirty="0" smtClean="0"/>
              <a:t>Yurtdışında yaşayan </a:t>
            </a:r>
            <a:r>
              <a:rPr lang="tr-TR" sz="2800" b="1" dirty="0" smtClean="0"/>
              <a:t>vatandaşlarımıza yönelik olarak; </a:t>
            </a:r>
          </a:p>
          <a:p>
            <a:pPr marL="777240" lvl="1" indent="-457200">
              <a:defRPr/>
            </a:pPr>
            <a:r>
              <a:rPr lang="tr-TR" sz="2800" dirty="0" smtClean="0"/>
              <a:t>Türk aile yapısının, Gençlik</a:t>
            </a:r>
          </a:p>
          <a:p>
            <a:pPr marL="777240" lvl="1" indent="-457200">
              <a:defRPr/>
            </a:pPr>
            <a:r>
              <a:rPr lang="tr-TR" sz="2800" dirty="0" smtClean="0"/>
              <a:t>İş ve istihdam olanakları, yaşlı, engelli ve hükümlüler</a:t>
            </a:r>
          </a:p>
          <a:p>
            <a:pPr marL="777240" lvl="1" indent="-457200">
              <a:defRPr/>
            </a:pPr>
            <a:r>
              <a:rPr lang="tr-TR" sz="2800" dirty="0" smtClean="0"/>
              <a:t>Akademik çalışmalar</a:t>
            </a:r>
          </a:p>
          <a:p>
            <a:pPr marL="777240" lvl="1" indent="-457200">
              <a:defRPr/>
            </a:pPr>
            <a:r>
              <a:rPr lang="tr-TR" sz="2800" dirty="0" smtClean="0"/>
              <a:t>Kültürel işbirliği</a:t>
            </a:r>
          </a:p>
          <a:p>
            <a:pPr marL="777240" lvl="1" indent="-457200">
              <a:defRPr/>
            </a:pPr>
            <a:r>
              <a:rPr lang="tr-TR" sz="2800" dirty="0" smtClean="0"/>
              <a:t>Türkçenin geliştirilmesi ve yaygınlaştırılması</a:t>
            </a:r>
          </a:p>
          <a:p>
            <a:pPr marL="777240" lvl="1" indent="-457200">
              <a:defRPr/>
            </a:pPr>
            <a:r>
              <a:rPr lang="tr-TR" sz="2800" dirty="0" smtClean="0"/>
              <a:t>Türkiye mezunlarına yönelik çalışmalar</a:t>
            </a:r>
          </a:p>
          <a:p>
            <a:pPr marL="777240" lvl="1" indent="-457200">
              <a:defRPr/>
            </a:pPr>
            <a:r>
              <a:rPr lang="tr-TR" sz="2800" dirty="0" smtClean="0"/>
              <a:t>Lobicilik ve </a:t>
            </a:r>
            <a:r>
              <a:rPr lang="tr-TR" sz="2800" dirty="0" err="1" smtClean="0"/>
              <a:t>farkındalık</a:t>
            </a:r>
            <a:r>
              <a:rPr lang="tr-TR" sz="2800" dirty="0" smtClean="0"/>
              <a:t> yaratacak faaliyetler konusundaki projeler</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357158" y="214290"/>
            <a:ext cx="8501122" cy="990600"/>
          </a:xfrm>
        </p:spPr>
        <p:txBody>
          <a:bodyPr vert="horz" anchor="ctr">
            <a:noAutofit/>
          </a:bodyPr>
          <a:lstStyle/>
          <a:p>
            <a:pPr>
              <a:lnSpc>
                <a:spcPct val="125000"/>
              </a:lnSpc>
              <a:defRPr/>
            </a:pPr>
            <a:r>
              <a:rPr lang="tr-TR" sz="3200" dirty="0" smtClean="0"/>
              <a:t>Yurtdışı Türkler ve Akraba Topluluklar Başkanlığı</a:t>
            </a:r>
          </a:p>
        </p:txBody>
      </p:sp>
      <p:sp>
        <p:nvSpPr>
          <p:cNvPr id="6" name="9 İçerik Yer Tutucusu"/>
          <p:cNvSpPr>
            <a:spLocks noGrp="1"/>
          </p:cNvSpPr>
          <p:nvPr>
            <p:ph sz="quarter" idx="1"/>
          </p:nvPr>
        </p:nvSpPr>
        <p:spPr>
          <a:xfrm>
            <a:off x="642910" y="1500174"/>
            <a:ext cx="8153400" cy="3575338"/>
          </a:xfrm>
          <a:prstGeom prst="rect">
            <a:avLst/>
          </a:prstGeom>
        </p:spPr>
        <p:txBody>
          <a:bodyPr wrap="square">
            <a:spAutoFit/>
          </a:bodyPr>
          <a:lstStyle/>
          <a:p>
            <a:pPr>
              <a:lnSpc>
                <a:spcPct val="150000"/>
              </a:lnSpc>
            </a:pPr>
            <a:r>
              <a:rPr lang="tr-TR" sz="2800" dirty="0" smtClean="0"/>
              <a:t>Süre: 12 ay</a:t>
            </a:r>
          </a:p>
          <a:p>
            <a:pPr>
              <a:lnSpc>
                <a:spcPct val="150000"/>
              </a:lnSpc>
            </a:pPr>
            <a:r>
              <a:rPr lang="tr-TR" sz="2800" dirty="0" smtClean="0"/>
              <a:t>Limit: 5.000 - 250.000-TL</a:t>
            </a:r>
          </a:p>
          <a:p>
            <a:pPr>
              <a:lnSpc>
                <a:spcPct val="150000"/>
              </a:lnSpc>
            </a:pPr>
            <a:r>
              <a:rPr lang="tr-TR" sz="2800" dirty="0" smtClean="0"/>
              <a:t>Eş Finansman: %25</a:t>
            </a:r>
          </a:p>
          <a:p>
            <a:pPr>
              <a:lnSpc>
                <a:spcPct val="150000"/>
              </a:lnSpc>
            </a:pPr>
            <a:r>
              <a:rPr lang="tr-TR" sz="2800" dirty="0" smtClean="0"/>
              <a:t>Toplam Bütçe: 9.000.000-TL</a:t>
            </a:r>
          </a:p>
          <a:p>
            <a:pPr>
              <a:lnSpc>
                <a:spcPct val="125000"/>
              </a:lnSpc>
              <a:buNone/>
              <a:defRPr/>
            </a:pPr>
            <a:endParaRPr lang="tr-TR" sz="2800" dirty="0"/>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357158" y="228600"/>
            <a:ext cx="8572560" cy="990600"/>
          </a:xfrm>
        </p:spPr>
        <p:txBody>
          <a:bodyPr>
            <a:noAutofit/>
          </a:bodyPr>
          <a:lstStyle/>
          <a:p>
            <a:pPr>
              <a:lnSpc>
                <a:spcPct val="125000"/>
              </a:lnSpc>
              <a:defRPr/>
            </a:pPr>
            <a:r>
              <a:rPr lang="tr-TR" sz="2800" b="1" dirty="0" smtClean="0">
                <a:latin typeface="Tahoma" pitchFamily="34" charset="0"/>
                <a:cs typeface="Tahoma" pitchFamily="34" charset="0"/>
              </a:rPr>
              <a:t>İçişleri Bakanlığı </a:t>
            </a:r>
            <a:br>
              <a:rPr lang="tr-TR" sz="2800" b="1" dirty="0" smtClean="0">
                <a:latin typeface="Tahoma" pitchFamily="34" charset="0"/>
                <a:cs typeface="Tahoma" pitchFamily="34" charset="0"/>
              </a:rPr>
            </a:br>
            <a:r>
              <a:rPr lang="tr-TR" sz="2400" b="1" dirty="0" smtClean="0">
                <a:latin typeface="Tahoma" pitchFamily="34" charset="0"/>
                <a:cs typeface="Tahoma" pitchFamily="34" charset="0"/>
              </a:rPr>
              <a:t>Dernekler Dairesi Başkanlığı</a:t>
            </a:r>
            <a:endParaRPr lang="tr-TR" sz="2800" b="1" dirty="0">
              <a:latin typeface="Tahoma" pitchFamily="34" charset="0"/>
              <a:cs typeface="Tahoma" pitchFamily="34" charset="0"/>
            </a:endParaRPr>
          </a:p>
        </p:txBody>
      </p:sp>
      <p:sp>
        <p:nvSpPr>
          <p:cNvPr id="28675" name="2 İçerik Yer Tutucusu"/>
          <p:cNvSpPr>
            <a:spLocks noGrp="1"/>
          </p:cNvSpPr>
          <p:nvPr>
            <p:ph sz="quarter" idx="1"/>
          </p:nvPr>
        </p:nvSpPr>
        <p:spPr>
          <a:xfrm>
            <a:off x="612648" y="1428736"/>
            <a:ext cx="8153400" cy="4929222"/>
          </a:xfrm>
        </p:spPr>
        <p:txBody>
          <a:bodyPr>
            <a:noAutofit/>
          </a:bodyPr>
          <a:lstStyle/>
          <a:p>
            <a:pPr lvl="0"/>
            <a:r>
              <a:rPr lang="tr-TR" sz="2200" dirty="0" smtClean="0"/>
              <a:t>Sivil Toplum, insan hakları; demokrasi bilincinin yaşatılması ve arttırılması,</a:t>
            </a:r>
          </a:p>
          <a:p>
            <a:pPr lvl="0"/>
            <a:r>
              <a:rPr lang="tr-TR" sz="2200" dirty="0" smtClean="0"/>
              <a:t>Kamu karar mekanizmalarına katılım, kamu-sivil toplum diyalogunun arttırılması ve aktif vatandaşlık,</a:t>
            </a:r>
          </a:p>
          <a:p>
            <a:pPr lvl="0"/>
            <a:r>
              <a:rPr lang="tr-TR" sz="2200" dirty="0" err="1" smtClean="0"/>
              <a:t>STK’ların</a:t>
            </a:r>
            <a:r>
              <a:rPr lang="tr-TR" sz="2200" dirty="0" smtClean="0"/>
              <a:t> kapasitelerinin ve iletişimlerinin arttırılmasına yönelik eğitim ve sosyal içerikli,</a:t>
            </a:r>
          </a:p>
          <a:p>
            <a:pPr lvl="0"/>
            <a:r>
              <a:rPr lang="tr-TR" sz="2200" dirty="0" smtClean="0"/>
              <a:t>Çocuklar, gençler, kadınlar, engelliler, maddi durumu iyi olmayan ve sosyal risk altındaki gruplara yönelik, sağlık, eğitim, kültürel ve sosyal içerikli,</a:t>
            </a:r>
          </a:p>
          <a:p>
            <a:pPr lvl="0"/>
            <a:r>
              <a:rPr lang="tr-TR" sz="2200" dirty="0" smtClean="0"/>
              <a:t>Gençlerin, kadınların ve engellilerin istihdamını, girişimciliğini ve </a:t>
            </a:r>
            <a:r>
              <a:rPr lang="tr-TR" sz="2200" dirty="0" err="1" smtClean="0"/>
              <a:t>inovasyonu</a:t>
            </a:r>
            <a:r>
              <a:rPr lang="tr-TR" sz="2200" dirty="0" smtClean="0"/>
              <a:t>,</a:t>
            </a:r>
          </a:p>
          <a:p>
            <a:pPr lvl="0"/>
            <a:r>
              <a:rPr lang="tr-TR" sz="2200" dirty="0" smtClean="0"/>
              <a:t>Toplumun fiziksel ve ruhsal sağlığı ile çevre sağlığının korunması</a:t>
            </a:r>
          </a:p>
          <a:p>
            <a:pPr lvl="0"/>
            <a:r>
              <a:rPr lang="tr-TR" sz="2200" dirty="0" smtClean="0"/>
              <a:t>Aile ve kültürel değerlerin korunmasına yönelik projeler</a:t>
            </a: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357158" y="228600"/>
            <a:ext cx="8572560" cy="990600"/>
          </a:xfrm>
        </p:spPr>
        <p:txBody>
          <a:bodyPr>
            <a:noAutofit/>
          </a:bodyPr>
          <a:lstStyle/>
          <a:p>
            <a:pPr>
              <a:lnSpc>
                <a:spcPct val="125000"/>
              </a:lnSpc>
              <a:defRPr/>
            </a:pPr>
            <a:r>
              <a:rPr lang="tr-TR" sz="2800" b="1" dirty="0" smtClean="0">
                <a:latin typeface="Tahoma" pitchFamily="34" charset="0"/>
                <a:cs typeface="Tahoma" pitchFamily="34" charset="0"/>
              </a:rPr>
              <a:t>İçişleri Bakanlığı Dernekler Dairesi Başkanlığı</a:t>
            </a:r>
            <a:endParaRPr lang="tr-TR" sz="2800" b="1" dirty="0">
              <a:latin typeface="Tahoma" pitchFamily="34" charset="0"/>
              <a:cs typeface="Tahoma" pitchFamily="34" charset="0"/>
            </a:endParaRPr>
          </a:p>
        </p:txBody>
      </p:sp>
      <p:sp>
        <p:nvSpPr>
          <p:cNvPr id="28675" name="2 İçerik Yer Tutucusu"/>
          <p:cNvSpPr>
            <a:spLocks noGrp="1"/>
          </p:cNvSpPr>
          <p:nvPr>
            <p:ph sz="quarter" idx="1"/>
          </p:nvPr>
        </p:nvSpPr>
        <p:spPr/>
        <p:txBody>
          <a:bodyPr>
            <a:noAutofit/>
          </a:bodyPr>
          <a:lstStyle/>
          <a:p>
            <a:pPr>
              <a:lnSpc>
                <a:spcPct val="150000"/>
              </a:lnSpc>
            </a:pPr>
            <a:r>
              <a:rPr lang="tr-TR" sz="2800" dirty="0" smtClean="0"/>
              <a:t>Limit: 5.000 - 150.000-TL</a:t>
            </a:r>
          </a:p>
          <a:p>
            <a:pPr>
              <a:lnSpc>
                <a:spcPct val="150000"/>
              </a:lnSpc>
            </a:pPr>
            <a:r>
              <a:rPr lang="tr-TR" sz="2800" dirty="0" smtClean="0"/>
              <a:t>Eş Finansman: %0</a:t>
            </a:r>
          </a:p>
          <a:p>
            <a:pPr>
              <a:lnSpc>
                <a:spcPct val="150000"/>
              </a:lnSpc>
            </a:pPr>
            <a:r>
              <a:rPr lang="tr-TR" sz="2800" dirty="0" smtClean="0"/>
              <a:t>Toplam Bütçe: 10.500.000-T</a:t>
            </a:r>
            <a:r>
              <a:rPr lang="tr-TR" sz="2000" dirty="0" smtClean="0"/>
              <a:t>L</a:t>
            </a: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317070" cy="990600"/>
          </a:xfrm>
        </p:spPr>
        <p:txBody>
          <a:bodyPr vert="horz" anchor="ctr">
            <a:noAutofit/>
          </a:bodyPr>
          <a:lstStyle/>
          <a:p>
            <a:r>
              <a:rPr lang="tr-TR" sz="3600" dirty="0" smtClean="0"/>
              <a:t>Avrupa Birliği Bakanlığı </a:t>
            </a:r>
            <a:r>
              <a:rPr lang="tr-TR" sz="2800" dirty="0" smtClean="0"/>
              <a:t/>
            </a:r>
            <a:br>
              <a:rPr lang="tr-TR" sz="2800" dirty="0" smtClean="0"/>
            </a:br>
            <a:r>
              <a:rPr lang="tr-TR" sz="2800" dirty="0" smtClean="0"/>
              <a:t>Sivil Toplum Kuruluşları Kapasite Geliştirme Programı</a:t>
            </a:r>
          </a:p>
        </p:txBody>
      </p:sp>
      <p:sp>
        <p:nvSpPr>
          <p:cNvPr id="3" name="2 İçerik Yer Tutucusu"/>
          <p:cNvSpPr>
            <a:spLocks noGrp="1"/>
          </p:cNvSpPr>
          <p:nvPr>
            <p:ph sz="quarter" idx="1"/>
          </p:nvPr>
        </p:nvSpPr>
        <p:spPr>
          <a:xfrm>
            <a:off x="500034" y="1600200"/>
            <a:ext cx="8429684" cy="4829196"/>
          </a:xfrm>
        </p:spPr>
        <p:txBody>
          <a:bodyPr>
            <a:normAutofit/>
          </a:bodyPr>
          <a:lstStyle/>
          <a:p>
            <a:pPr marL="457200" indent="-457200">
              <a:buNone/>
              <a:defRPr/>
            </a:pPr>
            <a:r>
              <a:rPr lang="tr-TR" sz="2400" b="1" dirty="0" smtClean="0"/>
              <a:t>Yurtdışında yaşayan vatandaşlarımıza yönelik;</a:t>
            </a:r>
          </a:p>
          <a:p>
            <a:pPr marL="457200" indent="-457200">
              <a:buFont typeface="Wingdings" pitchFamily="2" charset="2"/>
              <a:buChar char="q"/>
              <a:defRPr/>
            </a:pPr>
            <a:r>
              <a:rPr lang="tr-TR" sz="2400" dirty="0" smtClean="0"/>
              <a:t>Haklar ve ayrımcılıkla mücadele, kültürel kimliklerinin korunması, </a:t>
            </a:r>
          </a:p>
          <a:p>
            <a:pPr marL="457200" indent="-457200">
              <a:buFont typeface="Wingdings" pitchFamily="2" charset="2"/>
              <a:buChar char="q"/>
              <a:defRPr/>
            </a:pPr>
            <a:r>
              <a:rPr lang="tr-TR" sz="2400" dirty="0" smtClean="0"/>
              <a:t>Toplumsal hayata katılım, Hukuki sorunları, Siyasi karar alma mekanizmalarına katılım, </a:t>
            </a:r>
          </a:p>
          <a:p>
            <a:pPr marL="457200" indent="-457200">
              <a:buFont typeface="Wingdings" pitchFamily="2" charset="2"/>
              <a:buChar char="q"/>
              <a:defRPr/>
            </a:pPr>
            <a:r>
              <a:rPr lang="tr-TR" sz="2400" dirty="0" smtClean="0"/>
              <a:t>Kampanya yürütme, savunuculuk ve lobicilik becerilerinin artırılması</a:t>
            </a:r>
          </a:p>
          <a:p>
            <a:pPr marL="457200" indent="-457200">
              <a:buFont typeface="Wingdings" pitchFamily="2" charset="2"/>
              <a:buChar char="q"/>
              <a:defRPr/>
            </a:pPr>
            <a:r>
              <a:rPr lang="tr-TR" sz="2400" dirty="0" smtClean="0"/>
              <a:t>Kuruluşlar arası iletişim, </a:t>
            </a:r>
            <a:r>
              <a:rPr lang="tr-TR" sz="2400" dirty="0" err="1" smtClean="0"/>
              <a:t>STK'lara</a:t>
            </a:r>
            <a:r>
              <a:rPr lang="tr-TR" sz="2400" dirty="0" smtClean="0"/>
              <a:t> yönelik eğitim, rehberlik ve danışmanlık faaliyetleri</a:t>
            </a:r>
          </a:p>
          <a:p>
            <a:pPr marL="457200" indent="-457200">
              <a:buFont typeface="Wingdings" pitchFamily="2" charset="2"/>
              <a:buChar char="q"/>
              <a:defRPr/>
            </a:pPr>
            <a:r>
              <a:rPr lang="tr-TR" sz="2400" dirty="0" smtClean="0"/>
              <a:t>Ulusal fonlardan yararlanma yönelik projeler</a:t>
            </a:r>
          </a:p>
          <a:p>
            <a:r>
              <a:rPr lang="tr-TR" sz="2000" dirty="0" smtClean="0"/>
              <a:t>Toplam Bütçe: 2.000.000-TL  	 	Limit: 20.000  - 250.000 -TL</a:t>
            </a:r>
            <a:endParaRPr lang="tr-TR" sz="2000" dirty="0"/>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500034" y="214290"/>
            <a:ext cx="8153400" cy="990600"/>
          </a:xfrm>
        </p:spPr>
        <p:txBody>
          <a:bodyPr vert="horz" anchor="ctr">
            <a:normAutofit/>
          </a:bodyPr>
          <a:lstStyle/>
          <a:p>
            <a:r>
              <a:rPr lang="tr-TR" dirty="0" smtClean="0"/>
              <a:t> Ortak Proje Çalışmaları</a:t>
            </a:r>
            <a:endParaRPr lang="tr-TR" dirty="0"/>
          </a:p>
        </p:txBody>
      </p:sp>
      <p:sp>
        <p:nvSpPr>
          <p:cNvPr id="52226" name="1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E917C3BE-E99E-4774-BDE8-78BC3A53122F}" type="slidenum">
              <a:rPr lang="tr-TR" smtClean="0"/>
              <a:pPr/>
              <a:t>36</a:t>
            </a:fld>
            <a:endParaRPr lang="tr-TR" smtClean="0"/>
          </a:p>
        </p:txBody>
      </p:sp>
      <p:sp>
        <p:nvSpPr>
          <p:cNvPr id="3" name="2 Dikdörtgen"/>
          <p:cNvSpPr/>
          <p:nvPr/>
        </p:nvSpPr>
        <p:spPr>
          <a:xfrm>
            <a:off x="571472" y="1643050"/>
            <a:ext cx="7886728" cy="3970318"/>
          </a:xfrm>
          <a:prstGeom prst="rect">
            <a:avLst/>
          </a:prstGeom>
        </p:spPr>
        <p:txBody>
          <a:bodyPr wrap="square">
            <a:spAutoFit/>
          </a:bodyPr>
          <a:lstStyle/>
          <a:p>
            <a:pPr marL="0" lvl="1">
              <a:lnSpc>
                <a:spcPct val="150000"/>
              </a:lnSpc>
              <a:defRPr/>
            </a:pPr>
            <a:r>
              <a:rPr lang="tr-TR" sz="2400" b="1" dirty="0" smtClean="0">
                <a:effectLst>
                  <a:outerShdw blurRad="38100" dist="38100" dir="2700000" algn="tl">
                    <a:srgbClr val="C0C0C0"/>
                  </a:outerShdw>
                </a:effectLst>
                <a:latin typeface="Tahoma" pitchFamily="34" charset="0"/>
                <a:cs typeface="Tahoma" pitchFamily="34" charset="0"/>
              </a:rPr>
              <a:t>Belediyeler: </a:t>
            </a:r>
            <a:r>
              <a:rPr lang="tr-TR" sz="2400" dirty="0" smtClean="0"/>
              <a:t>Sağlık merkezleri, hastaneler, gezici sağlık üniteleri ile yetişkinler, yaşlılar, engelliler, kadınlar, gençler ve çocuklara yönelik her türlü sosyal ve kültürel hizmetler</a:t>
            </a:r>
          </a:p>
          <a:p>
            <a:pPr marL="0" lvl="1">
              <a:lnSpc>
                <a:spcPct val="150000"/>
              </a:lnSpc>
              <a:defRPr/>
            </a:pPr>
            <a:endParaRPr lang="tr-TR" sz="2400" dirty="0">
              <a:effectLst>
                <a:outerShdw blurRad="38100" dist="38100" dir="2700000" algn="tl">
                  <a:srgbClr val="C0C0C0"/>
                </a:outerShdw>
              </a:effectLst>
              <a:latin typeface="Tahoma" pitchFamily="34" charset="0"/>
              <a:cs typeface="Tahoma" pitchFamily="34" charset="0"/>
            </a:endParaRPr>
          </a:p>
          <a:p>
            <a:pPr>
              <a:lnSpc>
                <a:spcPct val="150000"/>
              </a:lnSpc>
            </a:pPr>
            <a:r>
              <a:rPr lang="tr-TR" sz="2400" b="1" dirty="0" smtClean="0">
                <a:effectLst>
                  <a:outerShdw blurRad="38100" dist="38100" dir="2700000" algn="tl">
                    <a:srgbClr val="C0C0C0"/>
                  </a:outerShdw>
                </a:effectLst>
                <a:latin typeface="Tahoma" pitchFamily="34" charset="0"/>
                <a:cs typeface="Tahoma" pitchFamily="34" charset="0"/>
              </a:rPr>
              <a:t>İl </a:t>
            </a:r>
            <a:r>
              <a:rPr lang="tr-TR" sz="2400" b="1" dirty="0">
                <a:effectLst>
                  <a:outerShdw blurRad="38100" dist="38100" dir="2700000" algn="tl">
                    <a:srgbClr val="C0C0C0"/>
                  </a:outerShdw>
                </a:effectLst>
                <a:latin typeface="Tahoma" pitchFamily="34" charset="0"/>
                <a:cs typeface="Tahoma" pitchFamily="34" charset="0"/>
              </a:rPr>
              <a:t>Özel </a:t>
            </a:r>
            <a:r>
              <a:rPr lang="tr-TR" sz="2400" b="1" dirty="0" smtClean="0">
                <a:effectLst>
                  <a:outerShdw blurRad="38100" dist="38100" dir="2700000" algn="tl">
                    <a:srgbClr val="C0C0C0"/>
                  </a:outerShdw>
                </a:effectLst>
                <a:latin typeface="Tahoma" pitchFamily="34" charset="0"/>
                <a:cs typeface="Tahoma" pitchFamily="34" charset="0"/>
              </a:rPr>
              <a:t>İdareleri: </a:t>
            </a:r>
            <a:r>
              <a:rPr lang="tr-TR" sz="2400" dirty="0" smtClean="0"/>
              <a:t>Sağlık, eğitim, spor, çevre, trafik ve kültür hizmetleriyle yaşlılara, kadın ve çocuklara, engellilere, yoksul ve düşkünlere yönelik hizmetler</a:t>
            </a:r>
            <a:endParaRPr lang="tr-TR" sz="2400" b="1" dirty="0">
              <a:effectLst>
                <a:outerShdw blurRad="38100" dist="38100" dir="2700000" algn="tl">
                  <a:srgbClr val="C0C0C0"/>
                </a:outerShdw>
              </a:effectLst>
              <a:latin typeface="Tahoma" pitchFamily="34" charset="0"/>
              <a:cs typeface="Tahoma" pitchFamily="34" charset="0"/>
            </a:endParaRP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a:bodyPr>
          <a:lstStyle/>
          <a:p>
            <a:r>
              <a:rPr lang="tr-TR" dirty="0" smtClean="0"/>
              <a:t>Uluslararası Kuruluşlar</a:t>
            </a:r>
            <a:endParaRPr lang="tr-TR" dirty="0"/>
          </a:p>
        </p:txBody>
      </p:sp>
      <p:sp>
        <p:nvSpPr>
          <p:cNvPr id="50178" name="1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normAutofit fontScale="62500" lnSpcReduction="20000"/>
          </a:bodyPr>
          <a:lstStyle/>
          <a:p>
            <a:fld id="{2A9CAFD2-12A4-4077-A966-DCF6C3961E6A}" type="slidenum">
              <a:rPr lang="tr-TR" sz="1800" smtClean="0"/>
              <a:pPr/>
              <a:t>37</a:t>
            </a:fld>
            <a:endParaRPr lang="tr-TR" sz="1800" smtClean="0"/>
          </a:p>
        </p:txBody>
      </p:sp>
      <p:sp>
        <p:nvSpPr>
          <p:cNvPr id="7" name="6 İçerik Yer Tutucusu"/>
          <p:cNvSpPr>
            <a:spLocks noGrp="1"/>
          </p:cNvSpPr>
          <p:nvPr>
            <p:ph sz="quarter" idx="1"/>
          </p:nvPr>
        </p:nvSpPr>
        <p:spPr>
          <a:xfrm>
            <a:off x="612648" y="1600200"/>
            <a:ext cx="8153400" cy="4972072"/>
          </a:xfrm>
        </p:spPr>
        <p:txBody>
          <a:bodyPr>
            <a:noAutofit/>
          </a:bodyPr>
          <a:lstStyle/>
          <a:p>
            <a:pPr marL="342900" indent="-342900">
              <a:buFont typeface="+mj-lt"/>
              <a:buAutoNum type="arabicPeriod"/>
              <a:defRPr/>
            </a:pPr>
            <a:r>
              <a:rPr lang="tr-TR" sz="2000" dirty="0" smtClean="0"/>
              <a:t>AVRUPA BİRLİĞİ (AB) HİBE</a:t>
            </a:r>
          </a:p>
          <a:p>
            <a:pPr marL="342900" indent="-342900">
              <a:buFont typeface="+mj-lt"/>
              <a:buAutoNum type="arabicPeriod"/>
              <a:defRPr/>
            </a:pPr>
            <a:r>
              <a:rPr lang="tr-TR" sz="2000" dirty="0" smtClean="0"/>
              <a:t>KATILIM ÖNCESİ YARDIM ARACI (IPA)</a:t>
            </a:r>
          </a:p>
          <a:p>
            <a:pPr marL="342900" indent="-342900">
              <a:buFont typeface="+mj-lt"/>
              <a:buAutoNum type="arabicPeriod"/>
              <a:defRPr/>
            </a:pPr>
            <a:r>
              <a:rPr lang="nn-NO" sz="2000" dirty="0" smtClean="0"/>
              <a:t>AB PROGRAMLARI (BİRLİK PROGRAMLARI</a:t>
            </a:r>
            <a:r>
              <a:rPr lang="tr-TR" sz="2000" dirty="0" smtClean="0"/>
              <a:t>)</a:t>
            </a:r>
            <a:endParaRPr lang="nn-NO" sz="2000" dirty="0" smtClean="0"/>
          </a:p>
          <a:p>
            <a:pPr marL="342900" indent="-342900">
              <a:buFont typeface="+mj-lt"/>
              <a:buAutoNum type="arabicPeriod"/>
              <a:defRPr/>
            </a:pPr>
            <a:r>
              <a:rPr lang="it-IT" sz="2000" dirty="0" smtClean="0"/>
              <a:t>AVRUPA KÜLTÜR PROGRAMI - CULTURE PROGRAM</a:t>
            </a:r>
          </a:p>
          <a:p>
            <a:pPr marL="342900" indent="-342900">
              <a:buFont typeface="+mj-lt"/>
              <a:buAutoNum type="arabicPeriod"/>
              <a:defRPr/>
            </a:pPr>
            <a:r>
              <a:rPr lang="tr-TR" sz="2000" dirty="0" smtClean="0"/>
              <a:t>AVRUPA BİRLİĞİ EĞİTİM VE GENÇLİK PROGRAMLARI MERKEZİ BAŞKANLIĞI</a:t>
            </a:r>
          </a:p>
          <a:p>
            <a:pPr marL="342900" indent="-342900">
              <a:buFont typeface="+mj-lt"/>
              <a:buAutoNum type="arabicPeriod"/>
              <a:defRPr/>
            </a:pPr>
            <a:r>
              <a:rPr lang="tr-TR" sz="2000" dirty="0" smtClean="0"/>
              <a:t>AVRUPA KOMİSYONU EUROPEAİD - EUROPAN COMMISSON EUROPEAID</a:t>
            </a:r>
          </a:p>
          <a:p>
            <a:pPr marL="342900" indent="-342900">
              <a:buFont typeface="+mj-lt"/>
              <a:buAutoNum type="arabicPeriod"/>
              <a:defRPr/>
            </a:pPr>
            <a:r>
              <a:rPr lang="en-US" sz="2000" dirty="0" smtClean="0"/>
              <a:t>AVRUPA GENÇLİK VAKFI - EUROPEAN YOUTH FOUNDATION (EYF</a:t>
            </a:r>
          </a:p>
          <a:p>
            <a:pPr marL="342900" indent="-342900">
              <a:buFont typeface="+mj-lt"/>
              <a:buAutoNum type="arabicPeriod"/>
              <a:defRPr/>
            </a:pPr>
            <a:r>
              <a:rPr lang="tr-TR" sz="2000" dirty="0" smtClean="0"/>
              <a:t>BİRLEŞMİŞ MİLLETLER KALKINMA PROGRAMI - UNITED NATIONS DEVELOPMENT PROGRAM (UNDP)</a:t>
            </a:r>
          </a:p>
          <a:p>
            <a:pPr marL="342900" indent="-342900">
              <a:buFont typeface="+mj-lt"/>
              <a:buAutoNum type="arabicPeriod"/>
              <a:defRPr/>
            </a:pPr>
            <a:r>
              <a:rPr lang="tr-TR" sz="2000" dirty="0" smtClean="0"/>
              <a:t>BİRLEŞMİŞ MİLLETLER DEMOKRASİ FONU - UNITED NATIONS DEMOCRACY FUND (UNDEF)</a:t>
            </a:r>
          </a:p>
          <a:p>
            <a:pPr marL="342900" indent="-342900">
              <a:buFont typeface="+mj-lt"/>
              <a:buAutoNum type="arabicPeriod"/>
              <a:defRPr/>
            </a:pPr>
            <a:r>
              <a:rPr lang="tr-TR" sz="2000" dirty="0" smtClean="0"/>
              <a:t>AVRUPA BİRLİĞİ TÜRKİYE DELEGASYONU</a:t>
            </a:r>
          </a:p>
          <a:p>
            <a:pPr marL="342900" indent="-342900">
              <a:buFont typeface="+mj-lt"/>
              <a:buAutoNum type="arabicPeriod"/>
              <a:defRPr/>
            </a:pPr>
            <a:r>
              <a:rPr lang="en-US" sz="2000" dirty="0" smtClean="0"/>
              <a:t>DÜNYA BANKASI - THE WORLD BANK </a:t>
            </a:r>
            <a:endParaRPr lang="tr-TR" sz="2000" dirty="0" smtClean="0"/>
          </a:p>
        </p:txBody>
      </p:sp>
      <p:sp>
        <p:nvSpPr>
          <p:cNvPr id="50179" name="2 Dikdörtgen"/>
          <p:cNvSpPr>
            <a:spLocks noChangeArrowheads="1"/>
          </p:cNvSpPr>
          <p:nvPr/>
        </p:nvSpPr>
        <p:spPr bwMode="auto">
          <a:xfrm>
            <a:off x="0" y="117475"/>
            <a:ext cx="13716000" cy="1169988"/>
          </a:xfrm>
          <a:prstGeom prst="rect">
            <a:avLst/>
          </a:prstGeom>
          <a:noFill/>
          <a:ln w="9525">
            <a:noFill/>
            <a:miter lim="800000"/>
            <a:headEnd/>
            <a:tailEnd/>
          </a:ln>
        </p:spPr>
        <p:txBody>
          <a:bodyPr>
            <a:spAutoFit/>
          </a:bodyPr>
          <a:lstStyle/>
          <a:p>
            <a:endParaRPr lang="tr-TR" sz="1400"/>
          </a:p>
          <a:p>
            <a:endParaRPr lang="tr-TR" sz="1400"/>
          </a:p>
          <a:p>
            <a:endParaRPr lang="tr-TR" sz="1400"/>
          </a:p>
          <a:p>
            <a:endParaRPr lang="tr-TR" sz="1400"/>
          </a:p>
          <a:p>
            <a:endParaRPr lang="tr-TR" sz="1400"/>
          </a:p>
        </p:txBody>
      </p:sp>
      <p:sp>
        <p:nvSpPr>
          <p:cNvPr id="50180" name="3 Dikdörtgen"/>
          <p:cNvSpPr>
            <a:spLocks noChangeArrowheads="1"/>
          </p:cNvSpPr>
          <p:nvPr/>
        </p:nvSpPr>
        <p:spPr bwMode="auto">
          <a:xfrm>
            <a:off x="1600200" y="0"/>
            <a:ext cx="10148888" cy="554038"/>
          </a:xfrm>
          <a:prstGeom prst="rect">
            <a:avLst/>
          </a:prstGeom>
          <a:noFill/>
          <a:ln w="9525">
            <a:noFill/>
            <a:miter lim="800000"/>
            <a:headEnd/>
            <a:tailEnd/>
          </a:ln>
        </p:spPr>
        <p:txBody>
          <a:bodyPr>
            <a:spAutoFit/>
          </a:bodyPr>
          <a:lstStyle/>
          <a:p>
            <a:pPr marL="457200" indent="-457200">
              <a:lnSpc>
                <a:spcPct val="125000"/>
              </a:lnSpc>
            </a:pPr>
            <a:r>
              <a:rPr lang="tr-TR" sz="2400" b="1">
                <a:solidFill>
                  <a:schemeClr val="bg1"/>
                </a:solidFill>
                <a:latin typeface="Tahoma" pitchFamily="34" charset="0"/>
                <a:cs typeface="Tahoma" pitchFamily="34" charset="0"/>
              </a:rPr>
              <a:t>DİĞER FON KURULUŞLARI</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B0E21B2-8055-4A66-B8EA-722254897C7B}" type="slidenum">
              <a:rPr lang="tr-TR" smtClean="0"/>
              <a:pPr/>
              <a:t>38</a:t>
            </a:fld>
            <a:endParaRPr lang="tr-TR" smtClean="0"/>
          </a:p>
        </p:txBody>
      </p:sp>
      <p:sp>
        <p:nvSpPr>
          <p:cNvPr id="3" name="2 Dikdörtgen"/>
          <p:cNvSpPr/>
          <p:nvPr/>
        </p:nvSpPr>
        <p:spPr>
          <a:xfrm>
            <a:off x="500034" y="1571612"/>
            <a:ext cx="8286808" cy="4216539"/>
          </a:xfrm>
          <a:prstGeom prst="rect">
            <a:avLst/>
          </a:prstGeom>
        </p:spPr>
        <p:txBody>
          <a:bodyPr wrap="square">
            <a:spAutoFit/>
          </a:bodyPr>
          <a:lstStyle/>
          <a:p>
            <a:pPr>
              <a:defRPr/>
            </a:pPr>
            <a:r>
              <a:rPr lang="tr-TR" sz="2400" b="1" u="sng" dirty="0" smtClean="0"/>
              <a:t>BÜYÜKELÇİLİKLER VE KONSOLOSLUKLAR </a:t>
            </a:r>
          </a:p>
          <a:p>
            <a:pPr marL="342900" indent="-342900">
              <a:buFont typeface="+mj-lt"/>
              <a:buAutoNum type="arabicPeriod"/>
              <a:defRPr/>
            </a:pPr>
            <a:r>
              <a:rPr lang="tr-TR" sz="2000" dirty="0" smtClean="0"/>
              <a:t>AVUSTRALYA </a:t>
            </a:r>
            <a:r>
              <a:rPr lang="tr-TR" sz="2000" dirty="0"/>
              <a:t>BÜYÜKELÇİLİĞİ</a:t>
            </a:r>
          </a:p>
          <a:p>
            <a:pPr marL="342900" indent="-342900">
              <a:buFont typeface="+mj-lt"/>
              <a:buAutoNum type="arabicPeriod"/>
              <a:defRPr/>
            </a:pPr>
            <a:r>
              <a:rPr lang="tr-TR" sz="2000" dirty="0"/>
              <a:t>HOLLANDA </a:t>
            </a:r>
            <a:r>
              <a:rPr lang="tr-TR" sz="2000" dirty="0" smtClean="0"/>
              <a:t>BÜYÜKELÇİLİĞİ</a:t>
            </a:r>
            <a:endParaRPr lang="tr-TR" sz="2000" dirty="0"/>
          </a:p>
          <a:p>
            <a:pPr marL="342900" indent="-342900">
              <a:buFont typeface="+mj-lt"/>
              <a:buAutoNum type="arabicPeriod"/>
              <a:defRPr/>
            </a:pPr>
            <a:r>
              <a:rPr lang="tr-TR" sz="2000" dirty="0"/>
              <a:t>İNGİLTERE BÜYÜKELÇİLİĞİ</a:t>
            </a:r>
          </a:p>
          <a:p>
            <a:pPr marL="342900" indent="-342900">
              <a:buFont typeface="+mj-lt"/>
              <a:buAutoNum type="arabicPeriod"/>
              <a:defRPr/>
            </a:pPr>
            <a:r>
              <a:rPr lang="tr-TR" sz="2000" dirty="0"/>
              <a:t>JAPONYA BÜYÜKELÇİLİĞİ</a:t>
            </a:r>
          </a:p>
          <a:p>
            <a:pPr marL="342900" indent="-342900">
              <a:buFont typeface="+mj-lt"/>
              <a:buAutoNum type="arabicPeriod"/>
              <a:defRPr/>
            </a:pPr>
            <a:r>
              <a:rPr lang="tr-TR" sz="2000" dirty="0"/>
              <a:t>KANADA BÜYÜKELÇİLİĞİ </a:t>
            </a:r>
          </a:p>
          <a:p>
            <a:pPr marL="342900" indent="-342900">
              <a:buFont typeface="+mj-lt"/>
              <a:buAutoNum type="arabicPeriod"/>
              <a:defRPr/>
            </a:pPr>
            <a:r>
              <a:rPr lang="tr-TR" sz="2000" dirty="0"/>
              <a:t>İSVEÇ BAŞKONSOLOSLUĞU</a:t>
            </a:r>
          </a:p>
          <a:p>
            <a:pPr marL="342900" indent="-342900">
              <a:defRPr/>
            </a:pPr>
            <a:endParaRPr lang="tr-TR" sz="2000" dirty="0"/>
          </a:p>
          <a:p>
            <a:pPr>
              <a:defRPr/>
            </a:pPr>
            <a:r>
              <a:rPr lang="tr-TR" sz="2400" b="1" u="sng" dirty="0"/>
              <a:t>BAZI ÖZEL KURULUŞLAR VE KURUMSAL SOSYAL SORUMLULUK</a:t>
            </a:r>
          </a:p>
          <a:p>
            <a:pPr marL="342900" indent="-342900">
              <a:buFont typeface="+mj-lt"/>
              <a:buAutoNum type="arabicPeriod"/>
              <a:defRPr/>
            </a:pPr>
            <a:r>
              <a:rPr lang="tr-TR" sz="2000" dirty="0" smtClean="0"/>
              <a:t>ETİ </a:t>
            </a:r>
            <a:r>
              <a:rPr lang="tr-TR" sz="2000" dirty="0"/>
              <a:t>BURÇAK- DOĞAL HAYATI KORUMA VAKFI (WWF)</a:t>
            </a:r>
          </a:p>
          <a:p>
            <a:pPr marL="342900" indent="-342900">
              <a:buFont typeface="+mj-lt"/>
              <a:buAutoNum type="arabicPeriod"/>
              <a:defRPr/>
            </a:pPr>
            <a:r>
              <a:rPr lang="tr-TR" sz="2000" dirty="0"/>
              <a:t>ANADOLU SİGORTA</a:t>
            </a:r>
          </a:p>
          <a:p>
            <a:pPr marL="342900" indent="-342900">
              <a:buFont typeface="+mj-lt"/>
              <a:buAutoNum type="arabicPeriod"/>
              <a:defRPr/>
            </a:pPr>
            <a:r>
              <a:rPr lang="tr-TR" sz="2000" dirty="0"/>
              <a:t>TÜRKİYE VODAFONE VAKFI</a:t>
            </a:r>
          </a:p>
          <a:p>
            <a:pPr marL="342900" indent="-342900">
              <a:buFont typeface="+mj-lt"/>
              <a:buAutoNum type="arabicPeriod"/>
              <a:defRPr/>
            </a:pPr>
            <a:endParaRPr lang="tr-TR" sz="2000" dirty="0"/>
          </a:p>
        </p:txBody>
      </p:sp>
      <p:sp>
        <p:nvSpPr>
          <p:cNvPr id="51204" name="3 Dikdörtgen"/>
          <p:cNvSpPr>
            <a:spLocks noChangeArrowheads="1"/>
          </p:cNvSpPr>
          <p:nvPr/>
        </p:nvSpPr>
        <p:spPr bwMode="auto">
          <a:xfrm>
            <a:off x="1600200" y="0"/>
            <a:ext cx="6765925" cy="638175"/>
          </a:xfrm>
          <a:prstGeom prst="rect">
            <a:avLst/>
          </a:prstGeom>
          <a:noFill/>
          <a:ln w="9525">
            <a:noFill/>
            <a:miter lim="800000"/>
            <a:headEnd/>
            <a:tailEnd/>
          </a:ln>
        </p:spPr>
        <p:txBody>
          <a:bodyPr>
            <a:spAutoFit/>
          </a:bodyPr>
          <a:lstStyle/>
          <a:p>
            <a:pPr marL="457200" indent="-457200">
              <a:lnSpc>
                <a:spcPct val="125000"/>
              </a:lnSpc>
            </a:pPr>
            <a:r>
              <a:rPr lang="tr-TR" sz="3200" b="1" dirty="0" smtClean="0">
                <a:solidFill>
                  <a:schemeClr val="bg1"/>
                </a:solidFill>
                <a:latin typeface="Tahoma" pitchFamily="34" charset="0"/>
                <a:cs typeface="Tahoma" pitchFamily="34" charset="0"/>
              </a:rPr>
              <a:t>DİĞER </a:t>
            </a:r>
            <a:r>
              <a:rPr lang="tr-TR" sz="3200" b="1" dirty="0">
                <a:solidFill>
                  <a:schemeClr val="bg1"/>
                </a:solidFill>
                <a:latin typeface="Tahoma" pitchFamily="34" charset="0"/>
                <a:cs typeface="Tahoma" pitchFamily="34" charset="0"/>
              </a:rPr>
              <a:t>FON KURULUŞLARI</a:t>
            </a:r>
          </a:p>
        </p:txBody>
      </p:sp>
      <p:sp>
        <p:nvSpPr>
          <p:cNvPr id="7" name="5 Başlık"/>
          <p:cNvSpPr>
            <a:spLocks noGrp="1"/>
          </p:cNvSpPr>
          <p:nvPr>
            <p:ph type="title"/>
          </p:nvPr>
        </p:nvSpPr>
        <p:spPr/>
        <p:txBody>
          <a:bodyPr vert="horz" anchor="ctr">
            <a:normAutofit/>
          </a:bodyPr>
          <a:lstStyle/>
          <a:p>
            <a:r>
              <a:rPr lang="tr-TR" dirty="0" smtClean="0"/>
              <a:t>Diğer Fon Kuruluşları</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vert="horz" anchor="ctr">
            <a:normAutofit/>
          </a:bodyPr>
          <a:lstStyle/>
          <a:p>
            <a:pPr marL="838200" indent="-838200">
              <a:defRPr/>
            </a:pPr>
            <a:r>
              <a:rPr lang="tr-TR" dirty="0" smtClean="0"/>
              <a:t>Fonlara ulaşmak için bazı linkler</a:t>
            </a:r>
          </a:p>
        </p:txBody>
      </p:sp>
      <p:sp>
        <p:nvSpPr>
          <p:cNvPr id="57347" name="2 İçerik Yer Tutucusu"/>
          <p:cNvSpPr>
            <a:spLocks noGrp="1"/>
          </p:cNvSpPr>
          <p:nvPr>
            <p:ph sz="quarter" idx="1"/>
          </p:nvPr>
        </p:nvSpPr>
        <p:spPr/>
        <p:txBody>
          <a:bodyPr/>
          <a:lstStyle/>
          <a:p>
            <a:r>
              <a:rPr lang="tr-TR" dirty="0" smtClean="0">
                <a:hlinkClick r:id="rId2"/>
              </a:rPr>
              <a:t>www.dernekler.gov.tr</a:t>
            </a:r>
            <a:endParaRPr lang="tr-TR" dirty="0" smtClean="0"/>
          </a:p>
          <a:p>
            <a:r>
              <a:rPr lang="tr-TR" dirty="0" smtClean="0">
                <a:hlinkClick r:id="rId3"/>
              </a:rPr>
              <a:t>www.</a:t>
            </a:r>
            <a:r>
              <a:rPr lang="tr-TR" dirty="0" err="1" smtClean="0">
                <a:hlinkClick r:id="rId3"/>
              </a:rPr>
              <a:t>gsb</a:t>
            </a:r>
            <a:r>
              <a:rPr lang="tr-TR" dirty="0" smtClean="0">
                <a:hlinkClick r:id="rId3"/>
              </a:rPr>
              <a:t>.gov.tr</a:t>
            </a:r>
            <a:endParaRPr lang="tr-TR" dirty="0" smtClean="0"/>
          </a:p>
          <a:p>
            <a:r>
              <a:rPr lang="tr-TR" dirty="0" smtClean="0">
                <a:hlinkClick r:id="rId4"/>
              </a:rPr>
              <a:t>www.</a:t>
            </a:r>
            <a:r>
              <a:rPr lang="tr-TR" dirty="0" err="1" smtClean="0">
                <a:hlinkClick r:id="rId4"/>
              </a:rPr>
              <a:t>ytb</a:t>
            </a:r>
            <a:r>
              <a:rPr lang="tr-TR" dirty="0" smtClean="0">
                <a:hlinkClick r:id="rId4"/>
              </a:rPr>
              <a:t>.gov.tr</a:t>
            </a:r>
            <a:endParaRPr lang="tr-TR" dirty="0" smtClean="0"/>
          </a:p>
          <a:p>
            <a:r>
              <a:rPr lang="tr-TR" dirty="0" smtClean="0">
                <a:hlinkClick r:id="rId5"/>
              </a:rPr>
              <a:t>www.</a:t>
            </a:r>
            <a:r>
              <a:rPr lang="tr-TR" dirty="0" err="1" smtClean="0">
                <a:hlinkClick r:id="rId5"/>
              </a:rPr>
              <a:t>cfcu</a:t>
            </a:r>
            <a:r>
              <a:rPr lang="tr-TR" dirty="0" smtClean="0">
                <a:hlinkClick r:id="rId5"/>
              </a:rPr>
              <a:t>.gov.tr</a:t>
            </a:r>
            <a:endParaRPr lang="tr-TR" dirty="0" smtClean="0"/>
          </a:p>
          <a:p>
            <a:r>
              <a:rPr lang="tr-TR" dirty="0" smtClean="0">
                <a:hlinkClick r:id="rId6"/>
              </a:rPr>
              <a:t>www.</a:t>
            </a:r>
            <a:r>
              <a:rPr lang="tr-TR" dirty="0" err="1" smtClean="0">
                <a:hlinkClick r:id="rId6"/>
              </a:rPr>
              <a:t>ua</a:t>
            </a:r>
            <a:r>
              <a:rPr lang="tr-TR" dirty="0" smtClean="0">
                <a:hlinkClick r:id="rId6"/>
              </a:rPr>
              <a:t>.gov.tr</a:t>
            </a:r>
            <a:r>
              <a:rPr lang="tr-TR" dirty="0" smtClean="0"/>
              <a:t> </a:t>
            </a:r>
          </a:p>
          <a:p>
            <a:r>
              <a:rPr lang="tr-TR" dirty="0" smtClean="0">
                <a:hlinkClick r:id="rId7"/>
              </a:rPr>
              <a:t>www.ab-İlan.com</a:t>
            </a:r>
            <a:r>
              <a:rPr lang="tr-TR" dirty="0" smtClean="0"/>
              <a:t> </a:t>
            </a:r>
          </a:p>
          <a:p>
            <a:r>
              <a:rPr lang="tr-TR" dirty="0" smtClean="0">
                <a:hlinkClick r:id="rId8"/>
              </a:rPr>
              <a:t>www.</a:t>
            </a:r>
            <a:r>
              <a:rPr lang="tr-TR" dirty="0" err="1" smtClean="0">
                <a:hlinkClick r:id="rId8"/>
              </a:rPr>
              <a:t>sosyalgirisim</a:t>
            </a:r>
            <a:r>
              <a:rPr lang="tr-TR" dirty="0" smtClean="0">
                <a:hlinkClick r:id="rId8"/>
              </a:rPr>
              <a:t>.org</a:t>
            </a:r>
            <a:r>
              <a:rPr lang="tr-TR" dirty="0" smtClean="0"/>
              <a:t> </a:t>
            </a:r>
          </a:p>
          <a:p>
            <a:r>
              <a:rPr lang="tr-TR" dirty="0" smtClean="0">
                <a:hlinkClick r:id="rId9"/>
              </a:rPr>
              <a:t>www.</a:t>
            </a:r>
            <a:r>
              <a:rPr lang="tr-TR" dirty="0" err="1" smtClean="0">
                <a:hlinkClick r:id="rId9"/>
              </a:rPr>
              <a:t>kurumsalsosyal</a:t>
            </a:r>
            <a:r>
              <a:rPr lang="tr-TR" dirty="0" smtClean="0">
                <a:hlinkClick r:id="rId9"/>
              </a:rPr>
              <a:t>.com</a:t>
            </a:r>
            <a:r>
              <a:rPr lang="tr-TR" dirty="0" smtClean="0"/>
              <a:t>  .</a:t>
            </a:r>
            <a:endParaRPr lang="tr-TR" u="sng" dirty="0" smtClean="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Useyin\Desktop\Yeni klasör\el-birligi.jpg"/>
          <p:cNvPicPr>
            <a:picLocks noChangeAspect="1" noChangeArrowheads="1"/>
          </p:cNvPicPr>
          <p:nvPr/>
        </p:nvPicPr>
        <p:blipFill>
          <a:blip r:embed="rId2"/>
          <a:srcRect/>
          <a:stretch>
            <a:fillRect/>
          </a:stretch>
        </p:blipFill>
        <p:spPr bwMode="auto">
          <a:xfrm>
            <a:off x="3228975" y="1928803"/>
            <a:ext cx="5915025" cy="4929198"/>
          </a:xfrm>
          <a:prstGeom prst="ellipse">
            <a:avLst/>
          </a:prstGeom>
          <a:ln>
            <a:noFill/>
          </a:ln>
          <a:effectLst>
            <a:softEdge rad="112500"/>
          </a:effectLst>
        </p:spPr>
      </p:pic>
      <p:sp>
        <p:nvSpPr>
          <p:cNvPr id="2" name="1 Başlık"/>
          <p:cNvSpPr>
            <a:spLocks noGrp="1"/>
          </p:cNvSpPr>
          <p:nvPr>
            <p:ph type="title"/>
          </p:nvPr>
        </p:nvSpPr>
        <p:spPr/>
        <p:txBody>
          <a:bodyPr>
            <a:normAutofit/>
          </a:bodyPr>
          <a:lstStyle/>
          <a:p>
            <a:r>
              <a:rPr lang="tr-TR" dirty="0" err="1" smtClean="0"/>
              <a:t>STK’ların</a:t>
            </a:r>
            <a:r>
              <a:rPr lang="tr-TR" dirty="0" smtClean="0"/>
              <a:t> Gelir Kaynakları</a:t>
            </a:r>
            <a:endParaRPr lang="tr-TR" dirty="0"/>
          </a:p>
        </p:txBody>
      </p:sp>
      <p:sp>
        <p:nvSpPr>
          <p:cNvPr id="3" name="2 İçerik Yer Tutucusu"/>
          <p:cNvSpPr>
            <a:spLocks noGrp="1"/>
          </p:cNvSpPr>
          <p:nvPr>
            <p:ph sz="quarter" idx="1"/>
          </p:nvPr>
        </p:nvSpPr>
        <p:spPr/>
        <p:txBody>
          <a:bodyPr/>
          <a:lstStyle/>
          <a:p>
            <a:pPr>
              <a:lnSpc>
                <a:spcPct val="150000"/>
              </a:lnSpc>
            </a:pPr>
            <a:r>
              <a:rPr lang="tr-TR" b="1" dirty="0" smtClean="0"/>
              <a:t>Bireyler</a:t>
            </a:r>
          </a:p>
          <a:p>
            <a:pPr>
              <a:lnSpc>
                <a:spcPct val="150000"/>
              </a:lnSpc>
            </a:pPr>
            <a:r>
              <a:rPr lang="tr-TR" b="1" dirty="0" smtClean="0"/>
              <a:t>Özel sektör</a:t>
            </a:r>
          </a:p>
          <a:p>
            <a:pPr>
              <a:lnSpc>
                <a:spcPct val="150000"/>
              </a:lnSpc>
            </a:pPr>
            <a:r>
              <a:rPr lang="tr-TR" b="1" dirty="0" smtClean="0"/>
              <a:t>Devlet kurumları, hükümet ve yerel yönetimler</a:t>
            </a:r>
          </a:p>
          <a:p>
            <a:pPr lvl="1">
              <a:lnSpc>
                <a:spcPct val="150000"/>
              </a:lnSpc>
            </a:pPr>
            <a:r>
              <a:rPr lang="tr-TR" dirty="0" smtClean="0"/>
              <a:t>Proje destekleri</a:t>
            </a:r>
          </a:p>
          <a:p>
            <a:pPr lvl="1">
              <a:lnSpc>
                <a:spcPct val="150000"/>
              </a:lnSpc>
            </a:pPr>
            <a:r>
              <a:rPr lang="tr-TR" dirty="0" smtClean="0"/>
              <a:t>Ortak Proje çalışmaları</a:t>
            </a:r>
          </a:p>
          <a:p>
            <a:pPr>
              <a:lnSpc>
                <a:spcPct val="150000"/>
              </a:lnSpc>
            </a:pPr>
            <a:r>
              <a:rPr lang="tr-TR" b="1" dirty="0" smtClean="0"/>
              <a:t>Uluslararası kurumlar ve vakıflar</a:t>
            </a:r>
            <a:r>
              <a:rPr lang="tr-TR" dirty="0" smtClean="0"/>
              <a:t>	</a:t>
            </a:r>
          </a:p>
          <a:p>
            <a:endParaRPr lang="tr-TR" dirty="0" smtClean="0"/>
          </a:p>
          <a:p>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285992"/>
            <a:ext cx="8153400" cy="2143140"/>
          </a:xfrm>
        </p:spPr>
        <p:txBody>
          <a:bodyPr>
            <a:noAutofit/>
          </a:bodyPr>
          <a:lstStyle/>
          <a:p>
            <a:r>
              <a:rPr lang="tr-TR" sz="6000" dirty="0" smtClean="0"/>
              <a:t>Sabırla dinlediğiniz için </a:t>
            </a:r>
            <a:br>
              <a:rPr lang="tr-TR" sz="6000" dirty="0" smtClean="0"/>
            </a:br>
            <a:r>
              <a:rPr lang="tr-TR" sz="6000" dirty="0" smtClean="0"/>
              <a:t>Teşekkürler</a:t>
            </a:r>
            <a:endParaRPr lang="tr-TR" sz="6000"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Useyin\Desktop\Yeni klasör\MTE2OTkzMz.jpg"/>
          <p:cNvPicPr>
            <a:picLocks noChangeAspect="1" noChangeArrowheads="1"/>
          </p:cNvPicPr>
          <p:nvPr/>
        </p:nvPicPr>
        <p:blipFill>
          <a:blip r:embed="rId2"/>
          <a:srcRect/>
          <a:stretch>
            <a:fillRect/>
          </a:stretch>
        </p:blipFill>
        <p:spPr bwMode="auto">
          <a:xfrm>
            <a:off x="3804985" y="1714488"/>
            <a:ext cx="5053263" cy="4500594"/>
          </a:xfrm>
          <a:prstGeom prst="rect">
            <a:avLst/>
          </a:prstGeom>
          <a:ln>
            <a:noFill/>
          </a:ln>
          <a:effectLst>
            <a:softEdge rad="112500"/>
          </a:effectLst>
        </p:spPr>
      </p:pic>
      <p:sp>
        <p:nvSpPr>
          <p:cNvPr id="2" name="1 Başlık"/>
          <p:cNvSpPr>
            <a:spLocks noGrp="1"/>
          </p:cNvSpPr>
          <p:nvPr>
            <p:ph type="title"/>
          </p:nvPr>
        </p:nvSpPr>
        <p:spPr/>
        <p:txBody>
          <a:bodyPr/>
          <a:lstStyle/>
          <a:p>
            <a:r>
              <a:rPr lang="tr-TR" dirty="0" err="1" smtClean="0"/>
              <a:t>STK’ların</a:t>
            </a:r>
            <a:r>
              <a:rPr lang="tr-TR" dirty="0" smtClean="0"/>
              <a:t> Gelir Türleri</a:t>
            </a:r>
            <a:endParaRPr lang="tr-TR" dirty="0"/>
          </a:p>
        </p:txBody>
      </p:sp>
      <p:sp>
        <p:nvSpPr>
          <p:cNvPr id="3" name="2 İçerik Yer Tutucusu"/>
          <p:cNvSpPr>
            <a:spLocks noGrp="1"/>
          </p:cNvSpPr>
          <p:nvPr>
            <p:ph sz="quarter" idx="1"/>
          </p:nvPr>
        </p:nvSpPr>
        <p:spPr>
          <a:xfrm>
            <a:off x="457200" y="1600200"/>
            <a:ext cx="8229600" cy="4900634"/>
          </a:xfrm>
        </p:spPr>
        <p:txBody>
          <a:bodyPr>
            <a:normAutofit fontScale="92500" lnSpcReduction="20000"/>
          </a:bodyPr>
          <a:lstStyle/>
          <a:p>
            <a:pPr marL="514350" indent="-514350">
              <a:buFont typeface="+mj-lt"/>
              <a:buAutoNum type="arabicPeriod"/>
            </a:pPr>
            <a:r>
              <a:rPr lang="tr-TR" dirty="0" smtClean="0"/>
              <a:t>Üye Ödentileri</a:t>
            </a:r>
          </a:p>
          <a:p>
            <a:pPr marL="514350" indent="-514350">
              <a:buFont typeface="+mj-lt"/>
              <a:buAutoNum type="arabicPeriod"/>
            </a:pPr>
            <a:r>
              <a:rPr lang="tr-TR" dirty="0" smtClean="0"/>
              <a:t>Nakdi Bağışlar</a:t>
            </a:r>
          </a:p>
          <a:p>
            <a:pPr marL="514350" indent="-514350">
              <a:buFont typeface="+mj-lt"/>
              <a:buAutoNum type="arabicPeriod"/>
            </a:pPr>
            <a:r>
              <a:rPr lang="tr-TR" dirty="0" smtClean="0"/>
              <a:t>Ayni Bağışlar</a:t>
            </a:r>
          </a:p>
          <a:p>
            <a:pPr marL="514350" indent="-514350">
              <a:buFont typeface="+mj-lt"/>
              <a:buAutoNum type="arabicPeriod"/>
            </a:pPr>
            <a:r>
              <a:rPr lang="tr-TR" dirty="0" smtClean="0"/>
              <a:t>Kullanma Hakları </a:t>
            </a:r>
          </a:p>
          <a:p>
            <a:pPr marL="514350" indent="-514350">
              <a:buFont typeface="+mj-lt"/>
              <a:buAutoNum type="arabicPeriod"/>
            </a:pPr>
            <a:r>
              <a:rPr lang="tr-TR" dirty="0" smtClean="0"/>
              <a:t>Etkinlik Gelirleri</a:t>
            </a:r>
          </a:p>
          <a:p>
            <a:pPr marL="514350" indent="-514350">
              <a:buFont typeface="+mj-lt"/>
              <a:buAutoNum type="arabicPeriod"/>
            </a:pPr>
            <a:r>
              <a:rPr lang="tr-TR" dirty="0" smtClean="0"/>
              <a:t>Sponsorluklar</a:t>
            </a:r>
          </a:p>
          <a:p>
            <a:pPr marL="514350" indent="-514350">
              <a:buFont typeface="+mj-lt"/>
              <a:buAutoNum type="arabicPeriod"/>
            </a:pPr>
            <a:r>
              <a:rPr lang="tr-TR" dirty="0" smtClean="0"/>
              <a:t>Yardım Kampanyaları</a:t>
            </a:r>
          </a:p>
          <a:p>
            <a:pPr marL="514350" indent="-514350">
              <a:buFont typeface="+mj-lt"/>
              <a:buAutoNum type="arabicPeriod"/>
            </a:pPr>
            <a:r>
              <a:rPr lang="tr-TR" dirty="0" smtClean="0"/>
              <a:t>Destek Projeleri </a:t>
            </a:r>
          </a:p>
          <a:p>
            <a:pPr marL="514350" indent="-514350">
              <a:buFont typeface="+mj-lt"/>
              <a:buAutoNum type="arabicPeriod"/>
            </a:pPr>
            <a:r>
              <a:rPr lang="tr-TR" dirty="0" smtClean="0"/>
              <a:t>İktisadi İşletmeler</a:t>
            </a:r>
          </a:p>
          <a:p>
            <a:pPr marL="514350" indent="-514350">
              <a:buFont typeface="+mj-lt"/>
              <a:buAutoNum type="arabicPeriod"/>
            </a:pPr>
            <a:r>
              <a:rPr lang="tr-TR" dirty="0" smtClean="0"/>
              <a:t>Kira Gelirleri</a:t>
            </a:r>
          </a:p>
          <a:p>
            <a:pPr marL="514350" indent="-514350">
              <a:buFont typeface="+mj-lt"/>
              <a:buAutoNum type="arabicPeriod"/>
            </a:pPr>
            <a:r>
              <a:rPr lang="tr-TR" dirty="0" smtClean="0"/>
              <a:t>Kar Payları vb.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Ön Bilgiler</a:t>
            </a:r>
            <a:endParaRPr lang="tr-TR" dirty="0"/>
          </a:p>
        </p:txBody>
      </p:sp>
      <p:sp>
        <p:nvSpPr>
          <p:cNvPr id="3" name="2 İçerik Yer Tutucusu"/>
          <p:cNvSpPr>
            <a:spLocks noGrp="1"/>
          </p:cNvSpPr>
          <p:nvPr>
            <p:ph sz="quarter" idx="1"/>
          </p:nvPr>
        </p:nvSpPr>
        <p:spPr>
          <a:xfrm>
            <a:off x="457200" y="1500174"/>
            <a:ext cx="8229600" cy="5000660"/>
          </a:xfrm>
        </p:spPr>
        <p:txBody>
          <a:bodyPr>
            <a:normAutofit/>
          </a:bodyPr>
          <a:lstStyle/>
          <a:p>
            <a:r>
              <a:rPr lang="tr-TR" sz="2800" dirty="0" smtClean="0"/>
              <a:t>Faaliyet yapmakta öncelikli gereklilik “para” değil; “işin dertlisi insan”, doğru proje ve girişimci ruhtur.</a:t>
            </a:r>
          </a:p>
          <a:p>
            <a:r>
              <a:rPr lang="tr-TR" sz="2800" dirty="0" smtClean="0"/>
              <a:t>Kaynak üretmek; zaman, emek, sabır, kadro ve plan gerektirir.</a:t>
            </a:r>
          </a:p>
          <a:p>
            <a:r>
              <a:rPr lang="tr-TR" sz="2800" dirty="0" smtClean="0"/>
              <a:t>Bağışçılar genel giderlerden ziyade amaç ve hizmet giderlerine destek vermek isterler.</a:t>
            </a:r>
          </a:p>
          <a:p>
            <a:r>
              <a:rPr lang="tr-TR" sz="2800" dirty="0" smtClean="0"/>
              <a:t>Bağışçılar genel destekten ziyade projelere destek vermek isterler.</a:t>
            </a:r>
          </a:p>
          <a:p>
            <a:r>
              <a:rPr lang="tr-TR" sz="2800" dirty="0" smtClean="0"/>
              <a:t>Kaynak üretmek, </a:t>
            </a:r>
            <a:r>
              <a:rPr lang="tr-TR" sz="2800" dirty="0" err="1" smtClean="0"/>
              <a:t>STK’da</a:t>
            </a:r>
            <a:r>
              <a:rPr lang="tr-TR" sz="2800" dirty="0" smtClean="0"/>
              <a:t> sistematik ve her kademede yapılan bir iştir.</a:t>
            </a:r>
          </a:p>
          <a:p>
            <a:endParaRPr lang="tr-TR" sz="2800" dirty="0" smtClean="0"/>
          </a:p>
          <a:p>
            <a:endParaRPr lang="tr-TR" sz="2800" dirty="0" smtClean="0"/>
          </a:p>
          <a:p>
            <a:endParaRPr lang="tr-TR" sz="2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14612" y="2285992"/>
            <a:ext cx="3686172" cy="2143140"/>
          </a:xfrm>
        </p:spPr>
        <p:txBody>
          <a:bodyPr>
            <a:normAutofit/>
          </a:bodyPr>
          <a:lstStyle/>
          <a:p>
            <a:pPr algn="ctr"/>
            <a:r>
              <a:rPr lang="tr-TR" b="1" dirty="0" smtClean="0"/>
              <a:t>Kaynak Geliştirme Süreci</a:t>
            </a:r>
            <a:endParaRPr lang="tr-TR" dirty="0"/>
          </a:p>
        </p:txBody>
      </p:sp>
      <p:graphicFrame>
        <p:nvGraphicFramePr>
          <p:cNvPr id="4" name="3 İçerik Yer Tutucusu"/>
          <p:cNvGraphicFramePr>
            <a:graphicFrameLocks noGrp="1"/>
          </p:cNvGraphicFramePr>
          <p:nvPr>
            <p:ph sz="quarter"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Useyin\Desktop\Yeni klasör\imagesCADE2BZG.jpg"/>
          <p:cNvPicPr>
            <a:picLocks noChangeAspect="1" noChangeArrowheads="1"/>
          </p:cNvPicPr>
          <p:nvPr/>
        </p:nvPicPr>
        <p:blipFill>
          <a:blip r:embed="rId2"/>
          <a:srcRect/>
          <a:stretch>
            <a:fillRect/>
          </a:stretch>
        </p:blipFill>
        <p:spPr bwMode="auto">
          <a:xfrm>
            <a:off x="4929190" y="3017508"/>
            <a:ext cx="3857637" cy="3840492"/>
          </a:xfrm>
          <a:prstGeom prst="rect">
            <a:avLst/>
          </a:prstGeom>
          <a:noFill/>
        </p:spPr>
      </p:pic>
      <p:sp>
        <p:nvSpPr>
          <p:cNvPr id="4" name="1 Başlık"/>
          <p:cNvSpPr>
            <a:spLocks noGrp="1"/>
          </p:cNvSpPr>
          <p:nvPr>
            <p:ph type="title"/>
          </p:nvPr>
        </p:nvSpPr>
        <p:spPr>
          <a:xfrm>
            <a:off x="571472" y="214290"/>
            <a:ext cx="8572528" cy="928694"/>
          </a:xfrm>
        </p:spPr>
        <p:txBody>
          <a:bodyPr>
            <a:normAutofit/>
          </a:bodyPr>
          <a:lstStyle/>
          <a:p>
            <a:r>
              <a:rPr lang="tr-TR" dirty="0" smtClean="0"/>
              <a:t>Araştırma</a:t>
            </a:r>
            <a:endParaRPr lang="tr-TR" dirty="0"/>
          </a:p>
        </p:txBody>
      </p:sp>
      <p:sp>
        <p:nvSpPr>
          <p:cNvPr id="3" name="2 İçerik Yer Tutucusu"/>
          <p:cNvSpPr>
            <a:spLocks noGrp="1"/>
          </p:cNvSpPr>
          <p:nvPr>
            <p:ph sz="quarter" idx="1"/>
          </p:nvPr>
        </p:nvSpPr>
        <p:spPr>
          <a:xfrm>
            <a:off x="457200" y="1643050"/>
            <a:ext cx="8229600" cy="4483113"/>
          </a:xfrm>
        </p:spPr>
        <p:txBody>
          <a:bodyPr>
            <a:normAutofit/>
          </a:bodyPr>
          <a:lstStyle/>
          <a:p>
            <a:r>
              <a:rPr lang="tr-TR" dirty="0" smtClean="0"/>
              <a:t>Muhtemel tüm bağışçıların profilinin araştırılması</a:t>
            </a:r>
          </a:p>
          <a:p>
            <a:r>
              <a:rPr lang="tr-TR" dirty="0" smtClean="0"/>
              <a:t>Bağışçıların genel beklentilerini ve bağış verme eğilimlerinin araştırılması</a:t>
            </a:r>
          </a:p>
          <a:p>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Seçim Yapma</a:t>
            </a:r>
            <a:endParaRPr lang="tr-TR" dirty="0"/>
          </a:p>
        </p:txBody>
      </p:sp>
      <p:sp>
        <p:nvSpPr>
          <p:cNvPr id="3" name="2 İçerik Yer Tutucusu"/>
          <p:cNvSpPr>
            <a:spLocks noGrp="1"/>
          </p:cNvSpPr>
          <p:nvPr>
            <p:ph sz="quarter" idx="1"/>
          </p:nvPr>
        </p:nvSpPr>
        <p:spPr>
          <a:xfrm>
            <a:off x="500034" y="1600200"/>
            <a:ext cx="8429684" cy="4495800"/>
          </a:xfrm>
        </p:spPr>
        <p:txBody>
          <a:bodyPr/>
          <a:lstStyle/>
          <a:p>
            <a:r>
              <a:rPr lang="tr-TR" dirty="0" smtClean="0"/>
              <a:t>Muhtemel bağışçılardan mevcut ihtiyaca hangilerinin destek verebileceğini</a:t>
            </a:r>
          </a:p>
          <a:p>
            <a:r>
              <a:rPr lang="tr-TR" dirty="0" smtClean="0"/>
              <a:t>Daha önce istibat kurulmuş olanlarla iletişime geçilmesi</a:t>
            </a:r>
          </a:p>
          <a:p>
            <a:r>
              <a:rPr lang="tr-TR" dirty="0" smtClean="0"/>
              <a:t>Muhtemel yeni bağışçılarla irtibat kurma yöntemlerinin belirlenmesi</a:t>
            </a:r>
          </a:p>
          <a:p>
            <a:endParaRPr lang="tr-T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5523</TotalTime>
  <Words>1556</Words>
  <PresentationFormat>Ekran Gösterisi (4:3)</PresentationFormat>
  <Paragraphs>264</Paragraphs>
  <Slides>40</Slides>
  <Notes>1</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Ortalama</vt:lpstr>
      <vt:lpstr>SİVİL TOPLUM KURULUŞLARINDA KAYNAK GELİŞTİRME </vt:lpstr>
      <vt:lpstr>Kaynak Geliştirme Nedir?</vt:lpstr>
      <vt:lpstr>STK’ların Kaynak İhtiyacı</vt:lpstr>
      <vt:lpstr>STK’ların Gelir Kaynakları</vt:lpstr>
      <vt:lpstr>STK’ların Gelir Türleri</vt:lpstr>
      <vt:lpstr>Ön Bilgiler</vt:lpstr>
      <vt:lpstr>Kaynak Geliştirme Süreci</vt:lpstr>
      <vt:lpstr>Araştırma</vt:lpstr>
      <vt:lpstr>Seçim Yapma</vt:lpstr>
      <vt:lpstr>Farkındalık Oluşturmak</vt:lpstr>
      <vt:lpstr>Güven Kazanmak</vt:lpstr>
      <vt:lpstr>Strateji Oluşturmak</vt:lpstr>
      <vt:lpstr>Bağış İstemek</vt:lpstr>
      <vt:lpstr>Teşekkür Etmek</vt:lpstr>
      <vt:lpstr>İlerlemeden Haberdar Etmek</vt:lpstr>
      <vt:lpstr>Bağışın Devamını Sağlamak</vt:lpstr>
      <vt:lpstr>Kaynak Geliştirme Yöntemleri</vt:lpstr>
      <vt:lpstr>Temel Stratejiler 1</vt:lpstr>
      <vt:lpstr>Temel Stratejiler 2</vt:lpstr>
      <vt:lpstr>Temel Stratejiler 3</vt:lpstr>
      <vt:lpstr>Temel Stratejiler 4</vt:lpstr>
      <vt:lpstr>Dikkat Edilecek Hususlar 1</vt:lpstr>
      <vt:lpstr>Dikkat Edilecek Hususlar 2</vt:lpstr>
      <vt:lpstr>Dikkat Edilecek Hususlar 3</vt:lpstr>
      <vt:lpstr>Profesyonel Kaynak Üretme Kadrosu</vt:lpstr>
      <vt:lpstr>Yardım Yapabilecek Kamu Kurumları</vt:lpstr>
      <vt:lpstr>Proje Desteği Sağlayan Bazı Kamu Kurumları</vt:lpstr>
      <vt:lpstr>Gençlik ve Spor Bakanlığı</vt:lpstr>
      <vt:lpstr>Kalkınma Bakanlığı (SODES)</vt:lpstr>
      <vt:lpstr>Kalkınma Bakanlığı (Kalkınma Ajansları)</vt:lpstr>
      <vt:lpstr>Yurtdışı Türkler ve Akraba Topluluklar Başkanlığı</vt:lpstr>
      <vt:lpstr>Yurtdışı Türkler ve Akraba Topluluklar Başkanlığı</vt:lpstr>
      <vt:lpstr>İçişleri Bakanlığı  Dernekler Dairesi Başkanlığı</vt:lpstr>
      <vt:lpstr>İçişleri Bakanlığı Dernekler Dairesi Başkanlığı</vt:lpstr>
      <vt:lpstr>Avrupa Birliği Bakanlığı  Sivil Toplum Kuruluşları Kapasite Geliştirme Programı</vt:lpstr>
      <vt:lpstr> Ortak Proje Çalışmaları</vt:lpstr>
      <vt:lpstr>Uluslararası Kuruluşlar</vt:lpstr>
      <vt:lpstr>Diğer Fon Kuruluşları</vt:lpstr>
      <vt:lpstr>Fonlara ulaşmak için bazı linkler</vt:lpstr>
      <vt:lpstr>Sabırla 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SİVİL TOPLUM KURULUŞLARINDA KAYNAK GELİŞTİRME BÜTÇELEME VE DENETİM</dc:title>
  <dc:creator>iyc2</dc:creator>
  <cp:lastModifiedBy>zbulmus@hotmail.com</cp:lastModifiedBy>
  <cp:revision>391</cp:revision>
  <dcterms:created xsi:type="dcterms:W3CDTF">2013-06-03T17:08:14Z</dcterms:created>
  <dcterms:modified xsi:type="dcterms:W3CDTF">2013-09-28T09:11:43Z</dcterms:modified>
</cp:coreProperties>
</file>