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sldIdLst>
    <p:sldId id="256" r:id="rId2"/>
    <p:sldId id="260" r:id="rId3"/>
    <p:sldId id="269" r:id="rId4"/>
    <p:sldId id="274" r:id="rId5"/>
    <p:sldId id="257" r:id="rId6"/>
    <p:sldId id="280" r:id="rId7"/>
    <p:sldId id="259" r:id="rId8"/>
    <p:sldId id="261" r:id="rId9"/>
    <p:sldId id="282" r:id="rId10"/>
    <p:sldId id="262" r:id="rId11"/>
    <p:sldId id="263" r:id="rId12"/>
    <p:sldId id="277" r:id="rId13"/>
    <p:sldId id="264" r:id="rId14"/>
    <p:sldId id="284" r:id="rId15"/>
    <p:sldId id="285" r:id="rId16"/>
    <p:sldId id="279" r:id="rId17"/>
    <p:sldId id="265" r:id="rId18"/>
    <p:sldId id="266" r:id="rId19"/>
    <p:sldId id="283" r:id="rId20"/>
    <p:sldId id="267" r:id="rId21"/>
    <p:sldId id="281" r:id="rId22"/>
    <p:sldId id="278" r:id="rId23"/>
    <p:sldId id="270" r:id="rId24"/>
    <p:sldId id="275" r:id="rId25"/>
    <p:sldId id="276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79C1F-0165-4765-B9EC-D6EC8EC369A9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53B16-84E5-453C-8134-13F1000A5E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1001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3B16-84E5-453C-8134-13F1000A5E10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21.11.2013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r.gen.tr/siir/m/miroslav_holub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4589958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  <a:t>STK’LAR ARASI</a:t>
            </a:r>
            <a:r>
              <a:rPr lang="tr-TR" sz="3600" dirty="0" smtClean="0">
                <a:solidFill>
                  <a:schemeClr val="tx1"/>
                </a:solidFill>
                <a:latin typeface="Gisha" pitchFamily="34" charset="-79"/>
                <a:ea typeface="Dotum" pitchFamily="34" charset="-127"/>
                <a:cs typeface="Gisha" pitchFamily="34" charset="-79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Sylfaen" pitchFamily="18" charset="0"/>
                <a:ea typeface="Dotum" pitchFamily="34" charset="-127"/>
                <a:cs typeface="Gisha" pitchFamily="34" charset="-79"/>
              </a:rPr>
              <a:t>İLETİŞİM</a:t>
            </a:r>
            <a:r>
              <a:rPr lang="tr-TR" sz="3600" dirty="0" smtClean="0">
                <a:solidFill>
                  <a:schemeClr val="tx1"/>
                </a:solidFill>
                <a:latin typeface="Gisha" pitchFamily="34" charset="-79"/>
                <a:ea typeface="Dotum" pitchFamily="34" charset="-127"/>
                <a:cs typeface="Gisha" pitchFamily="34" charset="-79"/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  <a:t>VE </a:t>
            </a:r>
            <a:b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  <a:t>İŞBİRLİĞİ</a:t>
            </a:r>
            <a:b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tr-TR" sz="3600" dirty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Sylfaen" pitchFamily="18" charset="0"/>
              </a:rPr>
              <a:t>Mustafa YELEK</a:t>
            </a: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r>
              <a:rPr lang="tr-TR" sz="3600" dirty="0" smtClean="0">
                <a:latin typeface="Sylfaen" pitchFamily="18" charset="0"/>
              </a:rPr>
              <a:t/>
            </a:r>
            <a:br>
              <a:rPr lang="tr-TR" sz="3600" dirty="0" smtClean="0">
                <a:latin typeface="Sylfaen" pitchFamily="18" charset="0"/>
              </a:rPr>
            </a:br>
            <a:endParaRPr lang="tr-TR" sz="3600" dirty="0"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Niçin STK’lar arası iletişim ve işbirliği?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İnsan..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Her insanın doğuştan sahip olduğu temel haklar ve yaşamı boyunca sahip olduğu hakların korunması ve bu hakların önündeki engellerin kaldırılmasına…</a:t>
            </a:r>
          </a:p>
          <a:p>
            <a:r>
              <a:rPr lang="tr-TR" dirty="0" smtClean="0"/>
              <a:t>Ortak paydalar ve amaçlar belirleyip bunların gerçekleştirilmesine…</a:t>
            </a:r>
          </a:p>
          <a:p>
            <a:r>
              <a:rPr lang="tr-TR" dirty="0" smtClean="0"/>
              <a:t>Herkes için yaşanabilir bir şehir,ülke,dünya hedefine…</a:t>
            </a:r>
          </a:p>
          <a:p>
            <a:pPr>
              <a:buNone/>
            </a:pPr>
            <a:r>
              <a:rPr lang="tr-TR" dirty="0" smtClean="0"/>
              <a:t>                  katkı sunmak.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rgbClr val="FF0000"/>
                </a:solidFill>
              </a:rPr>
              <a:t>    İNSANI YAŞAT Kİ DEVLET YAŞASIN!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NASIL BİR İŞBİRLİĞİ ?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7082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Faaliyet/kuruluş amaçlarına göre</a:t>
            </a:r>
          </a:p>
          <a:p>
            <a:pPr>
              <a:buNone/>
            </a:pPr>
            <a:r>
              <a:rPr lang="tr-TR" dirty="0" smtClean="0"/>
              <a:t> Eğitim-Kültür-Gençlik-Kadın-Çocuk-Sağlık vs</a:t>
            </a:r>
          </a:p>
          <a:p>
            <a:pPr marL="822960" lvl="1" indent="-457200">
              <a:lnSpc>
                <a:spcPct val="110000"/>
              </a:lnSpc>
            </a:pPr>
            <a:r>
              <a:rPr lang="tr-TR" dirty="0" smtClean="0"/>
              <a:t>Ortak amaçlar</a:t>
            </a:r>
          </a:p>
          <a:p>
            <a:pPr marL="822960" lvl="1" indent="-457200">
              <a:lnSpc>
                <a:spcPct val="110000"/>
              </a:lnSpc>
            </a:pPr>
            <a:r>
              <a:rPr lang="tr-TR" dirty="0" smtClean="0"/>
              <a:t>Ortak sorunlar</a:t>
            </a:r>
          </a:p>
          <a:p>
            <a:pPr marL="822960" lvl="1" indent="-457200">
              <a:lnSpc>
                <a:spcPct val="110000"/>
              </a:lnSpc>
            </a:pPr>
            <a:r>
              <a:rPr lang="tr-TR" dirty="0" smtClean="0"/>
              <a:t>Ortak gündemler</a:t>
            </a:r>
          </a:p>
          <a:p>
            <a:pPr marL="822960" lvl="1" indent="-457200">
              <a:lnSpc>
                <a:spcPct val="110000"/>
              </a:lnSpc>
            </a:pPr>
            <a:r>
              <a:rPr lang="tr-TR" dirty="0" smtClean="0"/>
              <a:t>Ortak çözüm yolları</a:t>
            </a:r>
          </a:p>
          <a:p>
            <a:r>
              <a:rPr lang="tr-TR" dirty="0" smtClean="0"/>
              <a:t>Belli bir gaye/hedef veya sorun odaklı…</a:t>
            </a:r>
          </a:p>
          <a:p>
            <a:r>
              <a:rPr lang="tr-TR" dirty="0" smtClean="0"/>
              <a:t>Birbirini tanıma ve tecrübelerden yararlanma amaçlı…</a:t>
            </a:r>
          </a:p>
          <a:p>
            <a:pPr>
              <a:buNone/>
            </a:pPr>
            <a:r>
              <a:rPr lang="tr-TR" dirty="0" smtClean="0">
                <a:latin typeface="Centaur" pitchFamily="18" charset="0"/>
              </a:rPr>
              <a:t>   </a:t>
            </a:r>
            <a:r>
              <a:rPr lang="tr-TR" b="1" dirty="0" smtClean="0">
                <a:solidFill>
                  <a:srgbClr val="FF0000"/>
                </a:solidFill>
                <a:latin typeface="Centaur" pitchFamily="18" charset="0"/>
              </a:rPr>
              <a:t>İnsanların bir araya gelmesi kini yok eder. Göz göze gelmek kalpleri yumuşatır.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  <a:latin typeface="Garamond" pitchFamily="18" charset="0"/>
              </a:rPr>
              <a:t>ÖRNEK BİR ÇALIŞMA</a:t>
            </a:r>
            <a:endParaRPr lang="tr-TR" b="1" dirty="0">
              <a:solidFill>
                <a:srgbClr val="00B0F0"/>
              </a:solidFill>
              <a:latin typeface="Garamon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Eğitim ( Aile / Gençlik) Üzerine çalışan STK’lar bir araya gelip karşılaştıkları </a:t>
            </a:r>
            <a:r>
              <a:rPr lang="tr-TR" dirty="0" smtClean="0">
                <a:solidFill>
                  <a:srgbClr val="FF0000"/>
                </a:solidFill>
              </a:rPr>
              <a:t>sorunları</a:t>
            </a:r>
            <a:r>
              <a:rPr lang="tr-TR" dirty="0" smtClean="0"/>
              <a:t> konuşup </a:t>
            </a:r>
            <a:r>
              <a:rPr lang="tr-TR" dirty="0" smtClean="0">
                <a:solidFill>
                  <a:srgbClr val="FF0000"/>
                </a:solidFill>
              </a:rPr>
              <a:t>ortak olanları </a:t>
            </a:r>
            <a:r>
              <a:rPr lang="tr-TR" dirty="0" smtClean="0"/>
              <a:t>tesbit edecekler.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Bu ortak sorunlara karşı </a:t>
            </a:r>
            <a:r>
              <a:rPr lang="tr-TR" dirty="0" smtClean="0">
                <a:solidFill>
                  <a:srgbClr val="FF0000"/>
                </a:solidFill>
              </a:rPr>
              <a:t>ortak çözüm önerilerini </a:t>
            </a:r>
            <a:r>
              <a:rPr lang="tr-TR" dirty="0" smtClean="0"/>
              <a:t>belirleyecekler.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Bu önerileri hayata geçirmek için </a:t>
            </a:r>
            <a:r>
              <a:rPr lang="tr-TR" dirty="0" smtClean="0">
                <a:solidFill>
                  <a:srgbClr val="FF0000"/>
                </a:solidFill>
              </a:rPr>
              <a:t>ortak çalışmalar </a:t>
            </a:r>
            <a:r>
              <a:rPr lang="tr-TR" dirty="0" smtClean="0"/>
              <a:t>yapacaklar.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Belirli bir dönem (ay/yıl) aynı sorunları </a:t>
            </a:r>
            <a:r>
              <a:rPr lang="tr-TR" dirty="0" smtClean="0">
                <a:solidFill>
                  <a:srgbClr val="FF0000"/>
                </a:solidFill>
              </a:rPr>
              <a:t>ortak gündem maddesi </a:t>
            </a:r>
            <a:r>
              <a:rPr lang="tr-TR" dirty="0" smtClean="0"/>
              <a:t>yapacaklar.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Ortak kamuoyu </a:t>
            </a:r>
            <a:r>
              <a:rPr lang="tr-TR" dirty="0" smtClean="0"/>
              <a:t>oluşturacaklar.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Ortak hedefe/sonuca </a:t>
            </a:r>
            <a:r>
              <a:rPr lang="tr-TR" dirty="0" smtClean="0"/>
              <a:t>daha kısa sürede ulaşmış olacaklar.</a:t>
            </a:r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İLETİŞİM ve İŞBİRLİĞİNİN NEDENLERİ?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Tecrübe ve Bilgi Paylaşımı</a:t>
            </a:r>
          </a:p>
          <a:p>
            <a:r>
              <a:rPr lang="tr-TR" dirty="0" smtClean="0"/>
              <a:t>Yapay/</a:t>
            </a:r>
            <a:r>
              <a:rPr lang="tr-TR" dirty="0" err="1" smtClean="0"/>
              <a:t>sun’i</a:t>
            </a:r>
            <a:r>
              <a:rPr lang="tr-TR" dirty="0" smtClean="0"/>
              <a:t> sorunlardan kurtulma…Gerçek sorunlarla yüzleşme.</a:t>
            </a:r>
          </a:p>
          <a:p>
            <a:r>
              <a:rPr lang="tr-TR" dirty="0" smtClean="0"/>
              <a:t>Yükselen Sular Bütün Gemilerin İşine Yarar</a:t>
            </a:r>
          </a:p>
          <a:p>
            <a:r>
              <a:rPr lang="tr-TR" dirty="0" smtClean="0"/>
              <a:t>Tek taş duvar,tek duvar bina,tek bina şehir olmaz.</a:t>
            </a:r>
          </a:p>
          <a:p>
            <a:r>
              <a:rPr lang="tr-TR" dirty="0" smtClean="0"/>
              <a:t>Köprüler olmadan yollar birleşmez.</a:t>
            </a:r>
          </a:p>
          <a:p>
            <a:pPr>
              <a:buNone/>
            </a:pPr>
            <a:r>
              <a:rPr lang="tr-TR" dirty="0" smtClean="0"/>
              <a:t> (…Önce köprüler)</a:t>
            </a:r>
          </a:p>
          <a:p>
            <a:r>
              <a:rPr lang="tr-TR" dirty="0" smtClean="0"/>
              <a:t>Taşlar yoksa kemerde yoktur!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Köprüler olmadan yollar birleşmez.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Yollar</a:t>
            </a:r>
            <a:endParaRPr lang="tr-TR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endParaRPr lang="tr-TR" sz="4000" dirty="0" smtClean="0"/>
          </a:p>
          <a:p>
            <a:pPr>
              <a:buNone/>
            </a:pPr>
            <a:r>
              <a:rPr lang="tr-TR" sz="4000" dirty="0" smtClean="0"/>
              <a:t>                                              </a:t>
            </a:r>
          </a:p>
          <a:p>
            <a:pPr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 </a:t>
            </a:r>
            <a:r>
              <a:rPr lang="tr-TR" sz="4000" dirty="0" smtClean="0">
                <a:solidFill>
                  <a:srgbClr val="C00000"/>
                </a:solidFill>
              </a:rPr>
              <a:t>                                             Köprüler</a:t>
            </a:r>
            <a:endParaRPr lang="tr-TR" sz="4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Yollar ve Köprüler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tr-TR" dirty="0" smtClean="0"/>
              <a:t>Yollar ve Köprüler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MOSTAR</a:t>
            </a:r>
            <a:endParaRPr lang="tr-TR" dirty="0"/>
          </a:p>
        </p:txBody>
      </p:sp>
      <p:pic>
        <p:nvPicPr>
          <p:cNvPr id="3" name="Picture 2" descr="C:\Users\REBEZE\Desktop\26 Haziran 2010 Mostar (3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5976664" cy="2592288"/>
          </a:xfrm>
          <a:prstGeom prst="rect">
            <a:avLst/>
          </a:prstGeom>
          <a:noFill/>
        </p:spPr>
      </p:pic>
      <p:pic>
        <p:nvPicPr>
          <p:cNvPr id="1027" name="Picture 3" descr="C:\Users\REBEZE\Desktop\mostar-koprusu_239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6264696" cy="296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İletişim ve işbirliğinin ilkeleri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OLMAZSA</a:t>
            </a:r>
            <a:r>
              <a:rPr lang="tr-TR" dirty="0" smtClean="0"/>
              <a:t> OLMAZLARI</a:t>
            </a:r>
          </a:p>
          <a:p>
            <a:r>
              <a:rPr lang="tr-TR" dirty="0" smtClean="0"/>
              <a:t>Saygı</a:t>
            </a:r>
          </a:p>
          <a:p>
            <a:r>
              <a:rPr lang="tr-TR" dirty="0" smtClean="0"/>
              <a:t>Nezaket</a:t>
            </a:r>
          </a:p>
          <a:p>
            <a:r>
              <a:rPr lang="tr-TR" dirty="0" smtClean="0"/>
              <a:t>Samimiyet</a:t>
            </a:r>
          </a:p>
          <a:p>
            <a:r>
              <a:rPr lang="tr-TR" dirty="0" smtClean="0"/>
              <a:t>Hassasiyet</a:t>
            </a:r>
          </a:p>
          <a:p>
            <a:r>
              <a:rPr lang="tr-TR" dirty="0" smtClean="0"/>
              <a:t>Ciddiyet</a:t>
            </a:r>
          </a:p>
          <a:p>
            <a:r>
              <a:rPr lang="tr-TR" dirty="0" smtClean="0"/>
              <a:t>Hüsnü zan/İyi niyet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                           </a:t>
            </a:r>
            <a:r>
              <a:rPr lang="tr-TR" sz="2000" dirty="0" smtClean="0">
                <a:solidFill>
                  <a:srgbClr val="FF0000"/>
                </a:solidFill>
              </a:rPr>
              <a:t>Kamunun Halıkı birdir,niçin bazısı kafirdir</a:t>
            </a:r>
          </a:p>
          <a:p>
            <a:pPr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                            Bu ne hikmet,bu ne sırdır,bilen gelsin bu meydane</a:t>
            </a:r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İletişim ve işbirliğinin ilkeleri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OLURSA</a:t>
            </a:r>
            <a:r>
              <a:rPr lang="tr-TR" dirty="0" smtClean="0"/>
              <a:t> OLMAZLARI</a:t>
            </a:r>
          </a:p>
          <a:p>
            <a:r>
              <a:rPr lang="tr-TR" dirty="0" smtClean="0"/>
              <a:t>Önyargı</a:t>
            </a:r>
          </a:p>
          <a:p>
            <a:r>
              <a:rPr lang="tr-TR" dirty="0" smtClean="0"/>
              <a:t>Suizan / Kötü niyet</a:t>
            </a:r>
          </a:p>
          <a:p>
            <a:r>
              <a:rPr lang="tr-TR" dirty="0" smtClean="0"/>
              <a:t>Husumet</a:t>
            </a:r>
          </a:p>
          <a:p>
            <a:r>
              <a:rPr lang="tr-TR" dirty="0" smtClean="0"/>
              <a:t>Ciddiyetsizlik</a:t>
            </a:r>
          </a:p>
          <a:p>
            <a:r>
              <a:rPr lang="tr-TR" dirty="0" smtClean="0"/>
              <a:t>Ötekileştirme</a:t>
            </a:r>
          </a:p>
          <a:p>
            <a:r>
              <a:rPr lang="tr-TR" dirty="0" smtClean="0"/>
              <a:t>İdeolojik kabul veya </a:t>
            </a:r>
            <a:r>
              <a:rPr lang="tr-TR" dirty="0" err="1" smtClean="0"/>
              <a:t>red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İletişim ve işbirliğinin ilkeleri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Her STK şehrin en güzel meydanına yapılmış ÇEŞME’dir.</a:t>
            </a:r>
          </a:p>
          <a:p>
            <a:pPr>
              <a:buNone/>
            </a:pPr>
            <a:r>
              <a:rPr lang="tr-TR" dirty="0" smtClean="0"/>
              <a:t>   Suyunun temiz ve berrak olması gerekir. Kurnasını/musluğunu açanlar olabildiğince istifade edip teşekkür etsinler.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Veya İçme suyu barajımızı besleyen birer nehir/ırmak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Sylfaen" pitchFamily="18" charset="0"/>
              </a:rPr>
              <a:t>ÜLKEMİZDEKİ</a:t>
            </a:r>
            <a:r>
              <a:rPr lang="tr-TR" sz="3200" dirty="0" smtClean="0"/>
              <a:t> STK’LARIN </a:t>
            </a:r>
            <a:r>
              <a:rPr lang="tr-TR" sz="3200" dirty="0" smtClean="0">
                <a:solidFill>
                  <a:srgbClr val="FF0000"/>
                </a:solidFill>
              </a:rPr>
              <a:t>GÜÇSÜZ YÖNLERİ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STK’lara Üyelik Oranı Düşük / STK Bilinci...</a:t>
            </a:r>
          </a:p>
          <a:p>
            <a:r>
              <a:rPr lang="tr-TR" dirty="0" smtClean="0"/>
              <a:t>STK’ların Kurumsal Kapasiteleri Düşük.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STK’lar arası İLETİŞİM ve İŞBİRLİKLERİ düşük</a:t>
            </a:r>
          </a:p>
          <a:p>
            <a:r>
              <a:rPr lang="tr-TR" dirty="0" smtClean="0"/>
              <a:t>STK’lara Yönelik Güven Eksikliği</a:t>
            </a:r>
          </a:p>
          <a:p>
            <a:r>
              <a:rPr lang="tr-TR" dirty="0" smtClean="0"/>
              <a:t>STK’ların Yönetim Konusundaki Yetersizlikleri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(TÜSEV/Uluslararası Sivil Toplum Endeksi)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İletişim ve işbirliğinin sonuçları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Birbirini tanıma</a:t>
            </a:r>
          </a:p>
          <a:p>
            <a:r>
              <a:rPr lang="tr-TR" dirty="0" smtClean="0"/>
              <a:t>Dostluk ve Kardeşlik hukukunu geliştirme</a:t>
            </a:r>
          </a:p>
          <a:p>
            <a:r>
              <a:rPr lang="tr-TR" dirty="0" smtClean="0"/>
              <a:t>Mesafeleri/duvarları azaltma</a:t>
            </a:r>
          </a:p>
          <a:p>
            <a:r>
              <a:rPr lang="tr-TR" dirty="0" smtClean="0"/>
              <a:t>Daha etkin sonuç alma</a:t>
            </a:r>
          </a:p>
          <a:p>
            <a:r>
              <a:rPr lang="tr-TR" dirty="0" smtClean="0"/>
              <a:t>Kaynak İsrafına engel olma</a:t>
            </a:r>
          </a:p>
          <a:p>
            <a:r>
              <a:rPr lang="tr-TR" dirty="0" smtClean="0"/>
              <a:t>Optimum faydayı elde etme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İletişim</a:t>
            </a:r>
            <a:r>
              <a:rPr lang="tr-TR" dirty="0" smtClean="0"/>
              <a:t> ve İşbirliğinin sonuçları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58204" cy="446723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sz="6000" dirty="0" smtClean="0"/>
              <a:t>1</a:t>
            </a:r>
            <a:r>
              <a:rPr lang="tr-TR" dirty="0" smtClean="0"/>
              <a:t> damla </a:t>
            </a:r>
            <a:r>
              <a:rPr lang="tr-TR" sz="6000" dirty="0" smtClean="0"/>
              <a:t>1</a:t>
            </a:r>
            <a:r>
              <a:rPr lang="tr-TR" dirty="0" smtClean="0"/>
              <a:t> damla daha </a:t>
            </a:r>
            <a:r>
              <a:rPr lang="tr-TR" sz="6000" dirty="0" smtClean="0"/>
              <a:t>2</a:t>
            </a:r>
            <a:r>
              <a:rPr lang="tr-TR" dirty="0" smtClean="0"/>
              <a:t> damla etmez. Daha büyük </a:t>
            </a:r>
            <a:r>
              <a:rPr lang="tr-TR" sz="6000" dirty="0" smtClean="0"/>
              <a:t>1</a:t>
            </a:r>
            <a:r>
              <a:rPr lang="tr-TR" dirty="0" smtClean="0"/>
              <a:t> damla eder.   (Tarkovski)</a:t>
            </a:r>
          </a:p>
          <a:p>
            <a:pPr>
              <a:buNone/>
            </a:pPr>
            <a:r>
              <a:rPr lang="tr-TR" sz="6600" dirty="0" smtClean="0"/>
              <a:t>              1 + 1 = 1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Saygı+Nezaket+Samimiyet+Muhabbet+Hoşgörü=?</a:t>
            </a:r>
          </a:p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Yükselen sular...Temiz hava...Temiz çevre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STK’LAR ARASI İLETİŞİM VE İŞBİRLİĞİ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Bir grubu grup yapmaktan alıkoyan dört şey:</a:t>
            </a:r>
          </a:p>
          <a:p>
            <a:pPr>
              <a:buNone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Bilgisizliği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Duyarsızlığı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Kayıtsızlığı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Sevgisizliği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UNUTMA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Umma ki, küsmeyesin! (</a:t>
            </a:r>
            <a:r>
              <a:rPr lang="tr-TR" dirty="0" err="1" smtClean="0"/>
              <a:t>Alvarlı</a:t>
            </a:r>
            <a:r>
              <a:rPr lang="tr-TR" dirty="0" smtClean="0"/>
              <a:t> Efe)</a:t>
            </a:r>
          </a:p>
          <a:p>
            <a:r>
              <a:rPr lang="tr-TR" dirty="0" smtClean="0"/>
              <a:t>İncinsen de incitme! (Hacı Bektaşi Veli)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KERAMETİN BİR TÜRLÜSÜ DE GELMEYENE GİTMEKTİR!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Stk’lar arası iletişim ve işbirliği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688158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tr-TR" sz="1800" dirty="0" smtClean="0">
              <a:hlinkClick r:id="rId3"/>
            </a:endParaRPr>
          </a:p>
          <a:p>
            <a:pPr>
              <a:buNone/>
            </a:pPr>
            <a:r>
              <a:rPr lang="tr-TR" sz="1800" dirty="0" smtClean="0"/>
              <a:t>                                            </a:t>
            </a:r>
            <a:r>
              <a:rPr lang="tr-TR" sz="1800" dirty="0" smtClean="0">
                <a:solidFill>
                  <a:srgbClr val="FF0000"/>
                </a:solidFill>
              </a:rPr>
              <a:t>Ş  İ  İ  R</a:t>
            </a:r>
          </a:p>
          <a:p>
            <a:pPr>
              <a:buNone/>
            </a:pPr>
            <a:r>
              <a:rPr lang="tr-TR" sz="1800" dirty="0" smtClean="0"/>
              <a:t>     Muhabbet bir körogludur artık </a:t>
            </a:r>
            <a:br>
              <a:rPr lang="tr-TR" sz="1800" dirty="0" smtClean="0"/>
            </a:br>
            <a:r>
              <a:rPr lang="tr-TR" sz="1800" dirty="0" smtClean="0"/>
              <a:t>Kendi yok – namı söylenir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Kocaman bir gurbettir anadolu </a:t>
            </a:r>
            <a:br>
              <a:rPr lang="tr-TR" sz="1800" dirty="0" smtClean="0"/>
            </a:br>
            <a:r>
              <a:rPr lang="tr-TR" sz="1800" dirty="0" smtClean="0"/>
              <a:t>Kuş kanadıyle selâm gönderilir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600" dirty="0" smtClean="0"/>
              <a:t>Yunus-Karacaoglan-Hacı Bektaş Veli 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Yağmurdur şimdi köylerde- çiçek veya ekindir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Dua ile degil-kavga ile degil-kardeşlikle yok olacak </a:t>
            </a:r>
            <a:br>
              <a:rPr lang="tr-TR" sz="1800" dirty="0" smtClean="0"/>
            </a:br>
            <a:r>
              <a:rPr lang="tr-TR" sz="1800" dirty="0" smtClean="0"/>
              <a:t>Dilimizdeki pas-kalbimizdeki kir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Yeter yalanla- kötülükle tebelleş olduğumuz </a:t>
            </a:r>
            <a:br>
              <a:rPr lang="tr-TR" sz="1800" dirty="0" smtClean="0"/>
            </a:br>
            <a:r>
              <a:rPr lang="tr-TR" sz="1800" dirty="0" smtClean="0"/>
              <a:t>Kim demiş-kana kandır panzehir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 </a:t>
            </a:r>
            <a:r>
              <a:rPr lang="tr-TR" sz="1800" dirty="0" smtClean="0">
                <a:solidFill>
                  <a:srgbClr val="FF0000"/>
                </a:solidFill>
              </a:rPr>
              <a:t>D  E  Ğ  İ  L  D  İ  R</a:t>
            </a:r>
          </a:p>
          <a:p>
            <a:pPr>
              <a:buNone/>
            </a:pPr>
            <a:r>
              <a:rPr lang="tr-TR" sz="1800" dirty="0" smtClean="0"/>
              <a:t>     Gözünün içine bakar- ha dese diye </a:t>
            </a:r>
            <a:br>
              <a:rPr lang="tr-TR" sz="1800" dirty="0" smtClean="0"/>
            </a:br>
            <a:r>
              <a:rPr lang="tr-TR" sz="1800" dirty="0" smtClean="0"/>
              <a:t>Göklerinde şahin-denizinde yunus-toprağında demir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O kadar eski-o kadar uzak-o kadar güzel ki anadolu </a:t>
            </a:r>
            <a:br>
              <a:rPr lang="tr-TR" sz="1800" dirty="0" smtClean="0"/>
            </a:br>
            <a:r>
              <a:rPr lang="tr-TR" sz="1800" dirty="0" smtClean="0"/>
              <a:t>İnsanın içinden ağlamak gelir </a:t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Ve bu bir feryattır-Kızılırmak dolaylarından </a:t>
            </a:r>
            <a:br>
              <a:rPr lang="tr-TR" sz="1800" dirty="0" smtClean="0"/>
            </a:br>
            <a:r>
              <a:rPr lang="tr-TR" sz="1800" dirty="0" smtClean="0"/>
              <a:t>Şiir değildir.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                                  Nüzhet ERMAN </a:t>
            </a:r>
            <a:endParaRPr lang="tr-TR" sz="1800" dirty="0" smtClean="0">
              <a:hlinkClick r:id="rId3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STK’LAR ARASI İLETİŞİM VE İŞBİRLİĞİ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4000" dirty="0" smtClean="0">
              <a:latin typeface="Garamond" pitchFamily="18" charset="0"/>
            </a:endParaRPr>
          </a:p>
          <a:p>
            <a:pPr algn="ctr">
              <a:buNone/>
            </a:pPr>
            <a:endParaRPr lang="tr-TR" sz="4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rgbClr val="00B0F0"/>
                </a:solidFill>
                <a:latin typeface="Garamond" pitchFamily="18" charset="0"/>
              </a:rPr>
              <a:t>T E Ş E K K Ü R L E R</a:t>
            </a:r>
          </a:p>
          <a:p>
            <a:pPr algn="ctr">
              <a:buNone/>
            </a:pPr>
            <a:endParaRPr lang="tr-TR" sz="40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tr-TR" sz="3600" dirty="0" smtClean="0">
                <a:latin typeface="Garamond" pitchFamily="18" charset="0"/>
              </a:rPr>
              <a:t>Mustafa YELEK</a:t>
            </a:r>
          </a:p>
          <a:p>
            <a:pPr algn="ctr">
              <a:buNone/>
            </a:pPr>
            <a:r>
              <a:rPr lang="tr-TR" sz="3600" dirty="0" smtClean="0">
                <a:latin typeface="Garamond" pitchFamily="18" charset="0"/>
              </a:rPr>
              <a:t>m.yelek@gmail.com</a:t>
            </a:r>
            <a:endParaRPr lang="tr-TR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İletişim;</a:t>
            </a:r>
          </a:p>
          <a:p>
            <a:pPr>
              <a:buNone/>
            </a:pPr>
            <a:r>
              <a:rPr lang="tr-TR" dirty="0" smtClean="0"/>
              <a:t>   Duygu,düşünce, bilgi ve/ya deneyimlerin akla gelebilecek her türlü yolla,mümkün olan en az kayıpla ve en etkili bir biçimde başkalarına aktarılması, bildirişim, haberleşme, komünikasyon sürecidir.</a:t>
            </a:r>
          </a:p>
          <a:p>
            <a:r>
              <a:rPr lang="tr-TR" dirty="0" smtClean="0"/>
              <a:t>İletişim,öğrenilebilen/geliştirilebilen bir beceridir.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İşbirliği</a:t>
            </a:r>
          </a:p>
          <a:p>
            <a:pPr>
              <a:buNone/>
            </a:pPr>
            <a:r>
              <a:rPr lang="tr-TR" dirty="0" smtClean="0"/>
              <a:t>   Amaçları ve menfaatleri bir olanların oluşturdukları çalışma/iş ortaklığı/birlikteliği.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STK’LAR ARASI İLETİŞİM VE İŞBİRLİĞİ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                  SELAM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Yola çıkınca her sabah,</a:t>
            </a:r>
            <a:br>
              <a:rPr lang="tr-TR" dirty="0" smtClean="0"/>
            </a:br>
            <a:r>
              <a:rPr lang="tr-TR" dirty="0" smtClean="0"/>
              <a:t>       Bulutlara selam ver.</a:t>
            </a:r>
            <a:br>
              <a:rPr lang="tr-TR" dirty="0" smtClean="0"/>
            </a:br>
            <a:r>
              <a:rPr lang="tr-TR" dirty="0" smtClean="0"/>
              <a:t>       Taşlara, kuşlara, atlara, otlara</a:t>
            </a:r>
            <a:br>
              <a:rPr lang="tr-TR" dirty="0" smtClean="0"/>
            </a:br>
            <a:r>
              <a:rPr lang="tr-TR" dirty="0" smtClean="0"/>
              <a:t>       İnsanlara selam ver.</a:t>
            </a:r>
            <a:br>
              <a:rPr lang="tr-TR" dirty="0" smtClean="0"/>
            </a:br>
            <a:r>
              <a:rPr lang="tr-TR" dirty="0" smtClean="0"/>
              <a:t>       Ne görürsen selam ver.</a:t>
            </a:r>
            <a:br>
              <a:rPr lang="tr-TR" dirty="0" smtClean="0"/>
            </a:br>
            <a:r>
              <a:rPr lang="tr-TR" dirty="0" smtClean="0"/>
              <a:t>       Sonra çıkarıp cebinden aynanı</a:t>
            </a:r>
            <a:br>
              <a:rPr lang="tr-TR" dirty="0" smtClean="0"/>
            </a:br>
            <a:r>
              <a:rPr lang="tr-TR" dirty="0" smtClean="0"/>
              <a:t>       Bir selam da kendine ver.</a:t>
            </a:r>
            <a:br>
              <a:rPr lang="tr-TR" dirty="0" smtClean="0"/>
            </a:br>
            <a:r>
              <a:rPr lang="tr-TR" dirty="0" smtClean="0"/>
              <a:t>       Hatırın kalmasın el gün yanında</a:t>
            </a:r>
            <a:br>
              <a:rPr lang="tr-TR" dirty="0" smtClean="0"/>
            </a:br>
            <a:r>
              <a:rPr lang="tr-TR" dirty="0" smtClean="0"/>
              <a:t>       Bu dünyada sen de varsın!</a:t>
            </a:r>
            <a:br>
              <a:rPr lang="tr-TR" dirty="0" smtClean="0"/>
            </a:br>
            <a:r>
              <a:rPr lang="tr-TR" dirty="0" smtClean="0"/>
              <a:t>       </a:t>
            </a:r>
            <a:r>
              <a:rPr lang="tr-TR" dirty="0" smtClean="0">
                <a:solidFill>
                  <a:srgbClr val="FF0000"/>
                </a:solidFill>
              </a:rPr>
              <a:t>Üleştir dostluğunu varlığınla,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       Bir kısmı seni de sarsın.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Üstün Dökmen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STK’LAR VE İLETİŞİM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STK İçinde iletişim</a:t>
            </a:r>
          </a:p>
          <a:p>
            <a:r>
              <a:rPr lang="tr-TR" dirty="0" smtClean="0"/>
              <a:t>Hedef Kitle ile iletişim</a:t>
            </a:r>
          </a:p>
          <a:p>
            <a:r>
              <a:rPr lang="tr-TR" dirty="0" smtClean="0"/>
              <a:t>Medya ile iletişim</a:t>
            </a:r>
          </a:p>
          <a:p>
            <a:r>
              <a:rPr lang="tr-TR" dirty="0" smtClean="0"/>
              <a:t>Kamu ile iletişim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STK’lar arası iletişim</a:t>
            </a:r>
          </a:p>
          <a:p>
            <a:r>
              <a:rPr lang="tr-TR" sz="2800" dirty="0" smtClean="0"/>
              <a:t>..............</a:t>
            </a:r>
          </a:p>
          <a:p>
            <a:r>
              <a:rPr lang="tr-TR" sz="2800" dirty="0" smtClean="0"/>
              <a:t>..............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tr-TR" dirty="0" smtClean="0"/>
              <a:t>STK içinde İletişim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Aidiyet/Mensubiyet bağlarını güçlendirmeli</a:t>
            </a:r>
          </a:p>
          <a:p>
            <a:r>
              <a:rPr lang="tr-TR" dirty="0" smtClean="0"/>
              <a:t>Değerli/Önemli olduğu hissettirilmeli </a:t>
            </a:r>
          </a:p>
          <a:p>
            <a:r>
              <a:rPr lang="tr-TR" dirty="0" smtClean="0"/>
              <a:t>Sorumluluk bilincini geliştirmeli</a:t>
            </a:r>
          </a:p>
          <a:p>
            <a:r>
              <a:rPr lang="tr-TR" dirty="0" smtClean="0"/>
              <a:t>İnsan kaynağını artırma, beşeri sermayeden olabildiğince yararlanma sonucunu doğurmalı </a:t>
            </a:r>
          </a:p>
          <a:p>
            <a:r>
              <a:rPr lang="tr-TR" dirty="0" err="1" smtClean="0"/>
              <a:t>STK’nın</a:t>
            </a:r>
            <a:r>
              <a:rPr lang="tr-TR" dirty="0" smtClean="0"/>
              <a:t> etki alanını ve itibarını artırmalı</a:t>
            </a:r>
          </a:p>
          <a:p>
            <a:r>
              <a:rPr lang="tr-TR" dirty="0" smtClean="0"/>
              <a:t>Güven unsurunu güçlendirmeli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Niçin STK’lar arası iletişim ve işbirliği?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Hepsi de Gönüllü Kuruluşlar</a:t>
            </a:r>
          </a:p>
          <a:p>
            <a:r>
              <a:rPr lang="tr-TR" dirty="0" smtClean="0"/>
              <a:t>Ortak paydaları: Ülke – Şehir – İnsan</a:t>
            </a:r>
          </a:p>
          <a:p>
            <a:r>
              <a:rPr lang="tr-TR" dirty="0" smtClean="0"/>
              <a:t>Ortak Geçmiş, Ortak Gelecek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En İyi Buğday Yetiştiren Çiftçinin hikayesi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Niçin STK’lar arası İletişim ve İşbirliği?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rgbClr val="FF0000"/>
                </a:solidFill>
              </a:rPr>
              <a:t>Ülke ve şehir…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Maddi ve manevi kalkınmasına…</a:t>
            </a:r>
          </a:p>
          <a:p>
            <a:r>
              <a:rPr lang="tr-TR" dirty="0" smtClean="0"/>
              <a:t>Tarihi ve kültürel zenginliklerinin korunması ve daha da geliştirilmesine…</a:t>
            </a:r>
          </a:p>
          <a:p>
            <a:r>
              <a:rPr lang="tr-TR" dirty="0" smtClean="0"/>
              <a:t>Şehrin kimliğine,kişiliğine ve dokusuna sahip çıkılıp yaşatılmasına…</a:t>
            </a:r>
          </a:p>
          <a:p>
            <a:r>
              <a:rPr lang="tr-TR" dirty="0" smtClean="0"/>
              <a:t>Problem ve sorunlara karşı birlikte çözümler geliştirilmesine…</a:t>
            </a:r>
          </a:p>
          <a:p>
            <a:pPr>
              <a:buNone/>
            </a:pPr>
            <a:r>
              <a:rPr lang="tr-TR" dirty="0" smtClean="0"/>
              <a:t>                             katkı sunmak…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r>
              <a:rPr lang="tr-TR" sz="4000" dirty="0" smtClean="0"/>
              <a:t>Niçin STK’lar arası İletişim ve İşbirliği?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rgbClr val="FF0000"/>
                </a:solidFill>
              </a:rPr>
              <a:t>Sultan Şehir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Ne güzel seni sevmek böyle uzaktan</a:t>
            </a:r>
            <a:br>
              <a:rPr lang="tr-TR" dirty="0" smtClean="0"/>
            </a:br>
            <a:r>
              <a:rPr lang="tr-TR" dirty="0" smtClean="0"/>
              <a:t>Ve seni düşünmek bir çocuk hevesiyle...</a:t>
            </a:r>
            <a:br>
              <a:rPr lang="tr-TR" dirty="0" smtClean="0"/>
            </a:br>
            <a:r>
              <a:rPr lang="tr-TR" dirty="0" smtClean="0"/>
              <a:t>Her sabah yeniden ezan sesiyle</a:t>
            </a:r>
            <a:br>
              <a:rPr lang="tr-TR" dirty="0" smtClean="0"/>
            </a:br>
            <a:r>
              <a:rPr lang="tr-TR" dirty="0" smtClean="0"/>
              <a:t>Müslüman Müslüman uyanan şehir.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 Selçuklu nakışında seni bulmak ne güzel</a:t>
            </a:r>
            <a:br>
              <a:rPr lang="tr-TR" dirty="0" smtClean="0"/>
            </a:br>
            <a:r>
              <a:rPr lang="tr-TR" dirty="0" smtClean="0"/>
              <a:t>Ne güzel seni duymak bir ney sesinde.</a:t>
            </a:r>
            <a:br>
              <a:rPr lang="tr-TR" dirty="0" smtClean="0"/>
            </a:br>
            <a:r>
              <a:rPr lang="tr-TR" dirty="0" smtClean="0"/>
              <a:t>Şemsî Sivasî'nin mübarek türbesinde</a:t>
            </a:r>
            <a:br>
              <a:rPr lang="tr-TR" dirty="0" smtClean="0"/>
            </a:br>
            <a:r>
              <a:rPr lang="tr-TR" dirty="0" smtClean="0"/>
              <a:t>Kandil kandil yanan şehir.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701</Words>
  <Application>Microsoft Office PowerPoint</Application>
  <PresentationFormat>Ekran Gösterisi (4:3)</PresentationFormat>
  <Paragraphs>192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Akış</vt:lpstr>
      <vt:lpstr>          STK’LAR ARASI İLETİŞİM VE  İŞBİRLİĞİ  Mustafa YELEK   </vt:lpstr>
      <vt:lpstr>ÜLKEMİZDEKİ STK’LARIN GÜÇSÜZ YÖNLERİ</vt:lpstr>
      <vt:lpstr>İletişim </vt:lpstr>
      <vt:lpstr>STK’LAR ARASI İLETİŞİM VE İŞBİRLİĞİ</vt:lpstr>
      <vt:lpstr>STK’LAR VE İLETİŞİM</vt:lpstr>
      <vt:lpstr>STK içinde İletişim</vt:lpstr>
      <vt:lpstr>Niçin STK’lar arası iletişim ve işbirliği?</vt:lpstr>
      <vt:lpstr>Niçin STK’lar arası İletişim ve İşbirliği?</vt:lpstr>
      <vt:lpstr>Niçin STK’lar arası İletişim ve İşbirliği?</vt:lpstr>
      <vt:lpstr>Niçin STK’lar arası iletişim ve işbirliği?</vt:lpstr>
      <vt:lpstr>NASIL BİR İŞBİRLİĞİ ?</vt:lpstr>
      <vt:lpstr>ÖRNEK BİR ÇALIŞMA</vt:lpstr>
      <vt:lpstr>İLETİŞİM ve İŞBİRLİĞİNİN NEDENLERİ?</vt:lpstr>
      <vt:lpstr>Köprüler olmadan yollar birleşmez.</vt:lpstr>
      <vt:lpstr>Yollar ve Köprüler</vt:lpstr>
      <vt:lpstr>MOSTAR</vt:lpstr>
      <vt:lpstr>İletişim ve işbirliğinin ilkeleri</vt:lpstr>
      <vt:lpstr>İletişim ve işbirliğinin ilkeleri</vt:lpstr>
      <vt:lpstr>İletişim ve işbirliğinin ilkeleri</vt:lpstr>
      <vt:lpstr>İletişim ve işbirliğinin sonuçları</vt:lpstr>
      <vt:lpstr>İletişim ve İşbirliğinin sonuçları</vt:lpstr>
      <vt:lpstr>STK’LAR ARASI İLETİŞİM VE İŞBİRLİĞİ</vt:lpstr>
      <vt:lpstr>UNUTMA</vt:lpstr>
      <vt:lpstr>Stk’lar arası iletişim ve işbirliği</vt:lpstr>
      <vt:lpstr>STK’LAR ARASI İLETİŞİM VE İŞBİRLİĞİ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STK’LAR ARASI İLETİŞİM VE  İŞBİRLİĞİ</dc:title>
  <dc:creator>mustafa</dc:creator>
  <cp:lastModifiedBy>mustafa</cp:lastModifiedBy>
  <cp:revision>61</cp:revision>
  <dcterms:created xsi:type="dcterms:W3CDTF">2013-10-22T13:49:23Z</dcterms:created>
  <dcterms:modified xsi:type="dcterms:W3CDTF">2013-11-21T15:52:24Z</dcterms:modified>
</cp:coreProperties>
</file>