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5" r:id="rId2"/>
  </p:sldMasterIdLst>
  <p:notesMasterIdLst>
    <p:notesMasterId r:id="rId34"/>
  </p:notesMasterIdLst>
  <p:sldIdLst>
    <p:sldId id="257" r:id="rId3"/>
    <p:sldId id="306" r:id="rId4"/>
    <p:sldId id="271" r:id="rId5"/>
    <p:sldId id="258" r:id="rId6"/>
    <p:sldId id="272" r:id="rId7"/>
    <p:sldId id="273" r:id="rId8"/>
    <p:sldId id="274" r:id="rId9"/>
    <p:sldId id="275" r:id="rId10"/>
    <p:sldId id="276" r:id="rId11"/>
    <p:sldId id="280" r:id="rId12"/>
    <p:sldId id="283" r:id="rId13"/>
    <p:sldId id="294" r:id="rId14"/>
    <p:sldId id="297" r:id="rId15"/>
    <p:sldId id="302" r:id="rId16"/>
    <p:sldId id="284" r:id="rId17"/>
    <p:sldId id="300" r:id="rId18"/>
    <p:sldId id="285" r:id="rId19"/>
    <p:sldId id="309" r:id="rId20"/>
    <p:sldId id="299" r:id="rId21"/>
    <p:sldId id="287" r:id="rId22"/>
    <p:sldId id="296" r:id="rId23"/>
    <p:sldId id="288" r:id="rId24"/>
    <p:sldId id="295" r:id="rId25"/>
    <p:sldId id="289" r:id="rId26"/>
    <p:sldId id="307" r:id="rId27"/>
    <p:sldId id="308" r:id="rId28"/>
    <p:sldId id="281" r:id="rId29"/>
    <p:sldId id="291" r:id="rId30"/>
    <p:sldId id="282" r:id="rId31"/>
    <p:sldId id="290" r:id="rId32"/>
    <p:sldId id="298"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CCECFF"/>
    <a:srgbClr val="FFFFFF"/>
    <a:srgbClr val="FF0000"/>
    <a:srgbClr val="0033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94660"/>
  </p:normalViewPr>
  <p:slideViewPr>
    <p:cSldViewPr>
      <p:cViewPr>
        <p:scale>
          <a:sx n="81" d="100"/>
          <a:sy n="81" d="100"/>
        </p:scale>
        <p:origin x="-8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C910B-93BF-4D31-98A5-7368AFBCA350}" type="datetimeFigureOut">
              <a:rPr lang="tr-TR" smtClean="0"/>
              <a:t>27.09.2013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85EA4-A447-47BE-80C8-E3B832BB7509}" type="slidenum">
              <a:rPr lang="tr-TR" smtClean="0"/>
              <a:t>‹#›</a:t>
            </a:fld>
            <a:endParaRPr lang="tr-TR"/>
          </a:p>
        </p:txBody>
      </p:sp>
    </p:spTree>
    <p:extLst>
      <p:ext uri="{BB962C8B-B14F-4D97-AF65-F5344CB8AC3E}">
        <p14:creationId xmlns:p14="http://schemas.microsoft.com/office/powerpoint/2010/main" val="428952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70B85EA4-A447-47BE-80C8-E3B832BB7509}" type="slidenum">
              <a:rPr lang="tr-TR" smtClean="0"/>
              <a:t>2</a:t>
            </a:fld>
            <a:endParaRPr lang="tr-TR"/>
          </a:p>
        </p:txBody>
      </p:sp>
    </p:spTree>
    <p:extLst>
      <p:ext uri="{BB962C8B-B14F-4D97-AF65-F5344CB8AC3E}">
        <p14:creationId xmlns:p14="http://schemas.microsoft.com/office/powerpoint/2010/main" val="107382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0B85EA4-A447-47BE-80C8-E3B832BB7509}" type="slidenum">
              <a:rPr lang="tr-TR" smtClean="0"/>
              <a:t>23</a:t>
            </a:fld>
            <a:endParaRPr lang="tr-TR"/>
          </a:p>
        </p:txBody>
      </p:sp>
    </p:spTree>
    <p:extLst>
      <p:ext uri="{BB962C8B-B14F-4D97-AF65-F5344CB8AC3E}">
        <p14:creationId xmlns:p14="http://schemas.microsoft.com/office/powerpoint/2010/main" val="347878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10"/>
          </p:nvPr>
        </p:nvSpPr>
        <p:spPr/>
        <p:txBody>
          <a:bodyPr/>
          <a:lstStyle/>
          <a:p>
            <a:fld id="{70B85EA4-A447-47BE-80C8-E3B832BB7509}" type="slidenum">
              <a:rPr lang="tr-TR" smtClean="0"/>
              <a:t>25</a:t>
            </a:fld>
            <a:endParaRPr lang="tr-TR"/>
          </a:p>
        </p:txBody>
      </p:sp>
    </p:spTree>
    <p:extLst>
      <p:ext uri="{BB962C8B-B14F-4D97-AF65-F5344CB8AC3E}">
        <p14:creationId xmlns:p14="http://schemas.microsoft.com/office/powerpoint/2010/main" val="185638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1422400"/>
            <a:ext cx="9147175" cy="5435600"/>
            <a:chOff x="0" y="896"/>
            <a:chExt cx="5762" cy="3424"/>
          </a:xfrm>
        </p:grpSpPr>
        <p:grpSp>
          <p:nvGrpSpPr>
            <p:cNvPr id="52227" name="Group 3"/>
            <p:cNvGrpSpPr>
              <a:grpSpLocks/>
            </p:cNvGrpSpPr>
            <p:nvPr userDrawn="1"/>
          </p:nvGrpSpPr>
          <p:grpSpPr bwMode="auto">
            <a:xfrm>
              <a:off x="20" y="896"/>
              <a:ext cx="5742" cy="3424"/>
              <a:chOff x="20" y="896"/>
              <a:chExt cx="5742" cy="3424"/>
            </a:xfrm>
          </p:grpSpPr>
          <p:sp>
            <p:nvSpPr>
              <p:cNvPr id="5222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222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223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223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223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223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223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223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223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223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223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223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224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tr-TR"/>
              </a:p>
            </p:txBody>
          </p:sp>
        </p:grpSp>
        <p:grpSp>
          <p:nvGrpSpPr>
            <p:cNvPr id="52241" name="Group 17"/>
            <p:cNvGrpSpPr>
              <a:grpSpLocks/>
            </p:cNvGrpSpPr>
            <p:nvPr userDrawn="1"/>
          </p:nvGrpSpPr>
          <p:grpSpPr bwMode="auto">
            <a:xfrm>
              <a:off x="0" y="2291"/>
              <a:ext cx="1385" cy="1702"/>
              <a:chOff x="0" y="2291"/>
              <a:chExt cx="1385" cy="1702"/>
            </a:xfrm>
          </p:grpSpPr>
          <p:sp>
            <p:nvSpPr>
              <p:cNvPr id="5224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tr-TR"/>
              </a:p>
            </p:txBody>
          </p:sp>
          <p:sp>
            <p:nvSpPr>
              <p:cNvPr id="5224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tr-TR"/>
              </a:p>
            </p:txBody>
          </p:sp>
          <p:sp>
            <p:nvSpPr>
              <p:cNvPr id="5224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tr-TR"/>
              </a:p>
            </p:txBody>
          </p:sp>
          <p:sp>
            <p:nvSpPr>
              <p:cNvPr id="5224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4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4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4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4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5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5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5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5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5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5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5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5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5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5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6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6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6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tr-TR"/>
              </a:p>
            </p:txBody>
          </p:sp>
          <p:sp>
            <p:nvSpPr>
              <p:cNvPr id="5226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tr-TR"/>
              </a:p>
            </p:txBody>
          </p:sp>
          <p:sp>
            <p:nvSpPr>
              <p:cNvPr id="5227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tr-TR"/>
              </a:p>
            </p:txBody>
          </p:sp>
          <p:sp>
            <p:nvSpPr>
              <p:cNvPr id="5227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7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7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8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tr-TR"/>
              </a:p>
            </p:txBody>
          </p:sp>
          <p:sp>
            <p:nvSpPr>
              <p:cNvPr id="5228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8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8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8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8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8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8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8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228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tr-TR"/>
              </a:p>
            </p:txBody>
          </p:sp>
          <p:sp>
            <p:nvSpPr>
              <p:cNvPr id="5229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0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0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0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0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0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0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tr-TR"/>
              </a:p>
            </p:txBody>
          </p:sp>
          <p:sp>
            <p:nvSpPr>
              <p:cNvPr id="5230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tr-TR"/>
              </a:p>
            </p:txBody>
          </p:sp>
          <p:sp>
            <p:nvSpPr>
              <p:cNvPr id="5230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tr-TR"/>
              </a:p>
            </p:txBody>
          </p:sp>
          <p:sp>
            <p:nvSpPr>
              <p:cNvPr id="5230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230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tr-TR"/>
              </a:p>
            </p:txBody>
          </p:sp>
          <p:sp>
            <p:nvSpPr>
              <p:cNvPr id="5231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1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tr-TR"/>
              </a:p>
            </p:txBody>
          </p:sp>
          <p:sp>
            <p:nvSpPr>
              <p:cNvPr id="5231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1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1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231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tr-TR"/>
              </a:p>
            </p:txBody>
          </p:sp>
          <p:sp>
            <p:nvSpPr>
              <p:cNvPr id="5231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1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1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1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2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tr-TR"/>
              </a:p>
            </p:txBody>
          </p:sp>
          <p:sp>
            <p:nvSpPr>
              <p:cNvPr id="5232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2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2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2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tr-TR"/>
              </a:p>
            </p:txBody>
          </p:sp>
          <p:sp>
            <p:nvSpPr>
              <p:cNvPr id="5232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tr-TR"/>
              </a:p>
            </p:txBody>
          </p:sp>
          <p:sp>
            <p:nvSpPr>
              <p:cNvPr id="5232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tr-TR"/>
              </a:p>
            </p:txBody>
          </p:sp>
          <p:sp>
            <p:nvSpPr>
              <p:cNvPr id="5232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tr-TR"/>
              </a:p>
            </p:txBody>
          </p:sp>
          <p:sp>
            <p:nvSpPr>
              <p:cNvPr id="5232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2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tr-TR"/>
              </a:p>
            </p:txBody>
          </p:sp>
          <p:sp>
            <p:nvSpPr>
              <p:cNvPr id="5233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tr-TR"/>
              </a:p>
            </p:txBody>
          </p:sp>
          <p:sp>
            <p:nvSpPr>
              <p:cNvPr id="5233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tr-TR"/>
              </a:p>
            </p:txBody>
          </p:sp>
          <p:sp>
            <p:nvSpPr>
              <p:cNvPr id="5233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233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234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tr-TR"/>
              </a:p>
            </p:txBody>
          </p:sp>
          <p:sp>
            <p:nvSpPr>
              <p:cNvPr id="5234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tr-TR"/>
              </a:p>
            </p:txBody>
          </p:sp>
          <p:sp>
            <p:nvSpPr>
              <p:cNvPr id="5234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tr-TR"/>
              </a:p>
            </p:txBody>
          </p:sp>
          <p:sp>
            <p:nvSpPr>
              <p:cNvPr id="5234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4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4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4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4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4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4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235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tr-TR"/>
              </a:p>
            </p:txBody>
          </p:sp>
          <p:sp>
            <p:nvSpPr>
              <p:cNvPr id="5235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tr-TR"/>
              </a:p>
            </p:txBody>
          </p:sp>
          <p:sp>
            <p:nvSpPr>
              <p:cNvPr id="5235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tr-TR"/>
              </a:p>
            </p:txBody>
          </p:sp>
          <p:sp>
            <p:nvSpPr>
              <p:cNvPr id="5235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235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tr-TR"/>
              </a:p>
            </p:txBody>
          </p:sp>
          <p:sp>
            <p:nvSpPr>
              <p:cNvPr id="5235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tr-TR"/>
              </a:p>
            </p:txBody>
          </p:sp>
          <p:sp>
            <p:nvSpPr>
              <p:cNvPr id="5235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tr-TR"/>
              </a:p>
            </p:txBody>
          </p:sp>
          <p:sp>
            <p:nvSpPr>
              <p:cNvPr id="5235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tr-TR"/>
              </a:p>
            </p:txBody>
          </p:sp>
          <p:sp>
            <p:nvSpPr>
              <p:cNvPr id="5235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235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tr-TR"/>
              </a:p>
            </p:txBody>
          </p:sp>
          <p:sp>
            <p:nvSpPr>
              <p:cNvPr id="5236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tr-TR"/>
              </a:p>
            </p:txBody>
          </p:sp>
          <p:sp>
            <p:nvSpPr>
              <p:cNvPr id="5236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tr-TR"/>
              </a:p>
            </p:txBody>
          </p:sp>
          <p:sp>
            <p:nvSpPr>
              <p:cNvPr id="5236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5236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5236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5236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5236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5236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5236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tr-TR"/>
              </a:p>
            </p:txBody>
          </p:sp>
          <p:sp>
            <p:nvSpPr>
              <p:cNvPr id="5236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tr-TR"/>
              </a:p>
            </p:txBody>
          </p:sp>
          <p:sp>
            <p:nvSpPr>
              <p:cNvPr id="5237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tr-TR"/>
              </a:p>
            </p:txBody>
          </p:sp>
          <p:sp>
            <p:nvSpPr>
              <p:cNvPr id="5237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tr-TR"/>
              </a:p>
            </p:txBody>
          </p:sp>
          <p:sp>
            <p:nvSpPr>
              <p:cNvPr id="5237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tr-TR"/>
              </a:p>
            </p:txBody>
          </p:sp>
          <p:sp>
            <p:nvSpPr>
              <p:cNvPr id="5237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237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237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tr-TR"/>
              </a:p>
            </p:txBody>
          </p:sp>
          <p:sp>
            <p:nvSpPr>
              <p:cNvPr id="523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tr-TR"/>
              </a:p>
            </p:txBody>
          </p:sp>
        </p:grpSp>
      </p:grpSp>
      <p:sp>
        <p:nvSpPr>
          <p:cNvPr id="5237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5237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p>
        </p:txBody>
      </p:sp>
      <p:sp>
        <p:nvSpPr>
          <p:cNvPr id="5237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tr-TR"/>
          </a:p>
        </p:txBody>
      </p:sp>
      <p:sp>
        <p:nvSpPr>
          <p:cNvPr id="5238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tr-TR"/>
          </a:p>
        </p:txBody>
      </p:sp>
      <p:sp>
        <p:nvSpPr>
          <p:cNvPr id="5238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A41226B5-ECA9-4622-BECD-CDE925838DB5}"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8DC3C56-49CC-4B29-960B-17AB82C8C3AD}"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02A47AC-647F-4208-ADBB-1753D3D70432}"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01625"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01625" y="6245225"/>
            <a:ext cx="2289175"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289175" cy="476250"/>
          </a:xfrm>
        </p:spPr>
        <p:txBody>
          <a:bodyPr/>
          <a:lstStyle>
            <a:lvl1pPr>
              <a:defRPr/>
            </a:lvl1pPr>
          </a:lstStyle>
          <a:p>
            <a:fld id="{5777BA3B-274D-4B95-AE10-04FE67CB7CB2}"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301625" y="228600"/>
            <a:ext cx="8540750" cy="5870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301625" y="6245225"/>
            <a:ext cx="2289175" cy="476250"/>
          </a:xfrm>
        </p:spPr>
        <p:txBody>
          <a:bodyPr/>
          <a:lstStyle>
            <a:lvl1pPr>
              <a:defRPr/>
            </a:lvl1pPr>
          </a:lstStyle>
          <a:p>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245225"/>
            <a:ext cx="2289175" cy="476250"/>
          </a:xfrm>
        </p:spPr>
        <p:txBody>
          <a:bodyPr/>
          <a:lstStyle>
            <a:lvl1pPr>
              <a:defRPr/>
            </a:lvl1pPr>
          </a:lstStyle>
          <a:p>
            <a:fld id="{93802479-6DB4-4EF3-B3D7-9FD1A9E42F24}" type="slidenum">
              <a:rPr lang="tr-T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0"/>
            <a:ext cx="8458200" cy="5943600"/>
            <a:chOff x="0" y="0"/>
            <a:chExt cx="5328" cy="3744"/>
          </a:xfrm>
        </p:grpSpPr>
        <p:sp>
          <p:nvSpPr>
            <p:cNvPr id="67587"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tr-TR"/>
            </a:p>
          </p:txBody>
        </p:sp>
        <p:sp>
          <p:nvSpPr>
            <p:cNvPr id="67588"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tr-TR"/>
            </a:p>
          </p:txBody>
        </p:sp>
      </p:grpSp>
      <p:sp>
        <p:nvSpPr>
          <p:cNvPr id="675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67590" name="Rectangle 6"/>
          <p:cNvSpPr>
            <a:spLocks noGrp="1" noChangeArrowheads="1"/>
          </p:cNvSpPr>
          <p:nvPr>
            <p:ph type="dt" sz="quarter" idx="2"/>
          </p:nvPr>
        </p:nvSpPr>
        <p:spPr/>
        <p:txBody>
          <a:bodyPr/>
          <a:lstStyle>
            <a:lvl1pPr>
              <a:defRPr/>
            </a:lvl1pPr>
          </a:lstStyle>
          <a:p>
            <a:endParaRPr lang="tr-TR"/>
          </a:p>
        </p:txBody>
      </p:sp>
      <p:sp>
        <p:nvSpPr>
          <p:cNvPr id="67591" name="Rectangle 7"/>
          <p:cNvSpPr>
            <a:spLocks noGrp="1" noChangeArrowheads="1"/>
          </p:cNvSpPr>
          <p:nvPr>
            <p:ph type="ftr" sz="quarter" idx="3"/>
          </p:nvPr>
        </p:nvSpPr>
        <p:spPr/>
        <p:txBody>
          <a:bodyPr/>
          <a:lstStyle>
            <a:lvl1pPr>
              <a:defRPr/>
            </a:lvl1pPr>
          </a:lstStyle>
          <a:p>
            <a:endParaRPr lang="tr-TR"/>
          </a:p>
        </p:txBody>
      </p:sp>
      <p:sp>
        <p:nvSpPr>
          <p:cNvPr id="67592" name="Rectangle 8"/>
          <p:cNvSpPr>
            <a:spLocks noGrp="1" noChangeArrowheads="1"/>
          </p:cNvSpPr>
          <p:nvPr>
            <p:ph type="sldNum" sz="quarter" idx="4"/>
          </p:nvPr>
        </p:nvSpPr>
        <p:spPr/>
        <p:txBody>
          <a:bodyPr/>
          <a:lstStyle>
            <a:lvl1pPr>
              <a:defRPr/>
            </a:lvl1pPr>
          </a:lstStyle>
          <a:p>
            <a:fld id="{D0EEF1DD-1698-4471-87BA-8164BDE25D04}" type="slidenum">
              <a:rPr lang="tr-TR"/>
              <a:pPr/>
              <a:t>‹#›</a:t>
            </a:fld>
            <a:endParaRPr lang="tr-TR"/>
          </a:p>
        </p:txBody>
      </p:sp>
      <p:sp>
        <p:nvSpPr>
          <p:cNvPr id="675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A5EFFB8-A8CC-4984-9DA7-E24B9D58F2D5}" type="slidenum">
              <a:rPr lang="tr-T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63B3F9F-F7AB-49F8-A8E2-B13EA115FE1A}" type="slidenum">
              <a:rPr lang="tr-T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D1A7A25A-BF5F-415C-9133-937F5B21C00D}" type="slidenum">
              <a:rPr lang="tr-T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3DB887D1-5E7B-4537-A549-40B5A5DF13F8}" type="slidenum">
              <a:rPr lang="tr-T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042DC19D-E004-4945-9A70-1B84CDC941D3}"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1CE53C2-211D-4814-AF46-4AFF5ADAB2D4}" type="slidenum">
              <a:rPr lang="tr-T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9069C5B9-5F3D-41BF-BC2E-96EAF044CCB1}" type="slidenum">
              <a:rPr lang="tr-T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69389894-9AD8-4F9F-B81A-5A88BB579426}" type="slidenum">
              <a:rPr lang="tr-T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2B39E73-36D2-44F8-9F8F-EB7D53B56D16}" type="slidenum">
              <a:rPr lang="tr-T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B947F72-7648-4984-8645-85B8EA1B6C84}" type="slidenum">
              <a:rPr lang="tr-T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13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21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FAAD55C-40D0-462D-920A-85541091A4C2}" type="slidenum">
              <a:rPr lang="tr-T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8400"/>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8400"/>
            <a:ext cx="2133600" cy="457200"/>
          </a:xfrm>
        </p:spPr>
        <p:txBody>
          <a:bodyPr/>
          <a:lstStyle>
            <a:lvl1pPr>
              <a:defRPr/>
            </a:lvl1pPr>
          </a:lstStyle>
          <a:p>
            <a:fld id="{61BF539B-A53C-47B7-ACA8-60C266B0E3BE}" type="slidenum">
              <a:rPr lang="tr-T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8400"/>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8400"/>
            <a:ext cx="2133600" cy="457200"/>
          </a:xfrm>
        </p:spPr>
        <p:txBody>
          <a:bodyPr/>
          <a:lstStyle>
            <a:lvl1pPr>
              <a:defRPr/>
            </a:lvl1pPr>
          </a:lstStyle>
          <a:p>
            <a:fld id="{CA51EF15-122C-4A90-A055-75C187F24124}"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EB5CE4F-5768-4460-8160-C42988B09637}"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C42FF44A-0802-4354-8E71-D303067EA699}"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B2CAEB37-6FDE-4F49-9A7A-B48B7CF19707}"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A2A001D0-A904-482C-A1BA-44EC5FD80453}"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6DC8C41E-B460-41BD-A87B-EC630239EF4C}"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AFCFA733-AAF5-4F11-9691-4A68C47A4CC2}"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CFF39502-DC0B-4E5C-B9F1-7DE1574F82F5}"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1422400"/>
            <a:ext cx="9147175" cy="5435600"/>
            <a:chOff x="0" y="896"/>
            <a:chExt cx="5762" cy="3424"/>
          </a:xfrm>
        </p:grpSpPr>
        <p:grpSp>
          <p:nvGrpSpPr>
            <p:cNvPr id="51203" name="Group 3"/>
            <p:cNvGrpSpPr>
              <a:grpSpLocks/>
            </p:cNvGrpSpPr>
            <p:nvPr userDrawn="1"/>
          </p:nvGrpSpPr>
          <p:grpSpPr bwMode="auto">
            <a:xfrm>
              <a:off x="20" y="896"/>
              <a:ext cx="5742" cy="3424"/>
              <a:chOff x="20" y="896"/>
              <a:chExt cx="5742" cy="3424"/>
            </a:xfrm>
          </p:grpSpPr>
          <p:sp>
            <p:nvSpPr>
              <p:cNvPr id="5120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120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120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120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120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tr-TR"/>
              </a:p>
            </p:txBody>
          </p:sp>
          <p:sp>
            <p:nvSpPr>
              <p:cNvPr id="5120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121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tr-TR"/>
              </a:p>
            </p:txBody>
          </p:sp>
          <p:sp>
            <p:nvSpPr>
              <p:cNvPr id="5121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121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121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121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121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tr-TR"/>
              </a:p>
            </p:txBody>
          </p:sp>
          <p:sp>
            <p:nvSpPr>
              <p:cNvPr id="5121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tr-TR"/>
              </a:p>
            </p:txBody>
          </p:sp>
        </p:grpSp>
        <p:grpSp>
          <p:nvGrpSpPr>
            <p:cNvPr id="51217" name="Group 17"/>
            <p:cNvGrpSpPr>
              <a:grpSpLocks/>
            </p:cNvGrpSpPr>
            <p:nvPr userDrawn="1"/>
          </p:nvGrpSpPr>
          <p:grpSpPr bwMode="auto">
            <a:xfrm>
              <a:off x="0" y="2291"/>
              <a:ext cx="1385" cy="1702"/>
              <a:chOff x="0" y="2291"/>
              <a:chExt cx="1385" cy="1702"/>
            </a:xfrm>
          </p:grpSpPr>
          <p:sp>
            <p:nvSpPr>
              <p:cNvPr id="5121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1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2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2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2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3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4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4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tr-TR"/>
              </a:p>
            </p:txBody>
          </p:sp>
          <p:sp>
            <p:nvSpPr>
              <p:cNvPr id="5124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4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5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5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5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5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5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5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5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5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5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5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6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6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6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6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7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8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8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tr-TR"/>
              </a:p>
            </p:txBody>
          </p:sp>
          <p:sp>
            <p:nvSpPr>
              <p:cNvPr id="5128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tr-TR"/>
              </a:p>
            </p:txBody>
          </p:sp>
          <p:sp>
            <p:nvSpPr>
              <p:cNvPr id="5128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tr-TR"/>
              </a:p>
            </p:txBody>
          </p:sp>
          <p:sp>
            <p:nvSpPr>
              <p:cNvPr id="5128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8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8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8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tr-TR"/>
              </a:p>
            </p:txBody>
          </p:sp>
          <p:sp>
            <p:nvSpPr>
              <p:cNvPr id="5128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8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9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tr-TR"/>
              </a:p>
            </p:txBody>
          </p:sp>
          <p:sp>
            <p:nvSpPr>
              <p:cNvPr id="5129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tr-TR"/>
              </a:p>
            </p:txBody>
          </p:sp>
          <p:sp>
            <p:nvSpPr>
              <p:cNvPr id="5129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tr-TR"/>
              </a:p>
            </p:txBody>
          </p:sp>
          <p:sp>
            <p:nvSpPr>
              <p:cNvPr id="5129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tr-TR"/>
              </a:p>
            </p:txBody>
          </p:sp>
          <p:sp>
            <p:nvSpPr>
              <p:cNvPr id="5130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tr-TR"/>
              </a:p>
            </p:txBody>
          </p:sp>
          <p:sp>
            <p:nvSpPr>
              <p:cNvPr id="5130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tr-TR"/>
              </a:p>
            </p:txBody>
          </p:sp>
          <p:sp>
            <p:nvSpPr>
              <p:cNvPr id="5130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tr-TR"/>
              </a:p>
            </p:txBody>
          </p:sp>
          <p:sp>
            <p:nvSpPr>
              <p:cNvPr id="5130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tr-TR"/>
              </a:p>
            </p:txBody>
          </p:sp>
          <p:sp>
            <p:nvSpPr>
              <p:cNvPr id="5130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0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0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0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tr-TR"/>
              </a:p>
            </p:txBody>
          </p:sp>
          <p:sp>
            <p:nvSpPr>
              <p:cNvPr id="5130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0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1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1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1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tr-TR"/>
              </a:p>
            </p:txBody>
          </p:sp>
          <p:sp>
            <p:nvSpPr>
              <p:cNvPr id="5131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tr-TR"/>
              </a:p>
            </p:txBody>
          </p:sp>
          <p:sp>
            <p:nvSpPr>
              <p:cNvPr id="5131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131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tr-TR"/>
              </a:p>
            </p:txBody>
          </p:sp>
          <p:sp>
            <p:nvSpPr>
              <p:cNvPr id="5131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tr-TR"/>
              </a:p>
            </p:txBody>
          </p:sp>
          <p:sp>
            <p:nvSpPr>
              <p:cNvPr id="5131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tr-TR"/>
              </a:p>
            </p:txBody>
          </p:sp>
          <p:sp>
            <p:nvSpPr>
              <p:cNvPr id="5131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tr-TR"/>
              </a:p>
            </p:txBody>
          </p:sp>
          <p:sp>
            <p:nvSpPr>
              <p:cNvPr id="5131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tr-TR"/>
              </a:p>
            </p:txBody>
          </p:sp>
          <p:sp>
            <p:nvSpPr>
              <p:cNvPr id="5132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tr-TR"/>
              </a:p>
            </p:txBody>
          </p:sp>
          <p:sp>
            <p:nvSpPr>
              <p:cNvPr id="5132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tr-TR"/>
              </a:p>
            </p:txBody>
          </p:sp>
          <p:sp>
            <p:nvSpPr>
              <p:cNvPr id="5132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tr-TR"/>
              </a:p>
            </p:txBody>
          </p:sp>
          <p:sp>
            <p:nvSpPr>
              <p:cNvPr id="5132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133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tr-TR"/>
              </a:p>
            </p:txBody>
          </p:sp>
          <p:sp>
            <p:nvSpPr>
              <p:cNvPr id="5133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tr-TR"/>
              </a:p>
            </p:txBody>
          </p:sp>
          <p:sp>
            <p:nvSpPr>
              <p:cNvPr id="5133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tr-TR"/>
              </a:p>
            </p:txBody>
          </p:sp>
          <p:sp>
            <p:nvSpPr>
              <p:cNvPr id="5133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tr-TR"/>
              </a:p>
            </p:txBody>
          </p:sp>
          <p:sp>
            <p:nvSpPr>
              <p:cNvPr id="5133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tr-TR"/>
              </a:p>
            </p:txBody>
          </p:sp>
          <p:sp>
            <p:nvSpPr>
              <p:cNvPr id="5133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tr-TR"/>
              </a:p>
            </p:txBody>
          </p:sp>
          <p:sp>
            <p:nvSpPr>
              <p:cNvPr id="5133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tr-TR"/>
              </a:p>
            </p:txBody>
          </p:sp>
          <p:sp>
            <p:nvSpPr>
              <p:cNvPr id="5133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tr-TR"/>
              </a:p>
            </p:txBody>
          </p:sp>
          <p:sp>
            <p:nvSpPr>
              <p:cNvPr id="5133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5133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5134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5134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5134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5134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5134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tr-TR"/>
              </a:p>
            </p:txBody>
          </p:sp>
          <p:sp>
            <p:nvSpPr>
              <p:cNvPr id="5134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tr-TR"/>
              </a:p>
            </p:txBody>
          </p:sp>
          <p:sp>
            <p:nvSpPr>
              <p:cNvPr id="5134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tr-TR"/>
              </a:p>
            </p:txBody>
          </p:sp>
          <p:sp>
            <p:nvSpPr>
              <p:cNvPr id="5134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tr-TR"/>
              </a:p>
            </p:txBody>
          </p:sp>
          <p:sp>
            <p:nvSpPr>
              <p:cNvPr id="5134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tr-TR"/>
              </a:p>
            </p:txBody>
          </p:sp>
          <p:sp>
            <p:nvSpPr>
              <p:cNvPr id="5134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135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tr-TR"/>
              </a:p>
            </p:txBody>
          </p:sp>
          <p:sp>
            <p:nvSpPr>
              <p:cNvPr id="5135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tr-TR"/>
              </a:p>
            </p:txBody>
          </p:sp>
          <p:sp>
            <p:nvSpPr>
              <p:cNvPr id="5135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tr-TR"/>
              </a:p>
            </p:txBody>
          </p:sp>
        </p:grpSp>
      </p:grpSp>
      <p:sp>
        <p:nvSpPr>
          <p:cNvPr id="5135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135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tr-TR"/>
          </a:p>
        </p:txBody>
      </p:sp>
      <p:sp>
        <p:nvSpPr>
          <p:cNvPr id="5135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tr-TR"/>
          </a:p>
        </p:txBody>
      </p:sp>
      <p:sp>
        <p:nvSpPr>
          <p:cNvPr id="5135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C921274C-D42D-460A-9CAB-435065C43A4B}" type="slidenum">
              <a:rPr lang="tr-TR"/>
              <a:pPr/>
              <a:t>‹#›</a:t>
            </a:fld>
            <a:endParaRPr lang="tr-TR"/>
          </a:p>
        </p:txBody>
      </p:sp>
      <p:sp>
        <p:nvSpPr>
          <p:cNvPr id="5135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710" r:id="rId12"/>
    <p:sldLayoutId id="2147483711"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0"/>
            <a:ext cx="7242175" cy="1981200"/>
            <a:chOff x="0" y="0"/>
            <a:chExt cx="4562" cy="1248"/>
          </a:xfrm>
        </p:grpSpPr>
        <p:sp>
          <p:nvSpPr>
            <p:cNvPr id="6656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tr-TR"/>
            </a:p>
          </p:txBody>
        </p:sp>
        <p:sp>
          <p:nvSpPr>
            <p:cNvPr id="6656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grpSp>
      <p:sp>
        <p:nvSpPr>
          <p:cNvPr id="6656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56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656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tr-TR"/>
          </a:p>
        </p:txBody>
      </p:sp>
      <p:sp>
        <p:nvSpPr>
          <p:cNvPr id="665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tr-TR"/>
          </a:p>
        </p:txBody>
      </p:sp>
      <p:sp>
        <p:nvSpPr>
          <p:cNvPr id="6656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78713806-D85C-48A6-AA39-FA08F7F1C864}"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66"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2" r:id="rId12"/>
    <p:sldLayoutId id="2147483713"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sz="half" idx="1"/>
          </p:nvPr>
        </p:nvSpPr>
        <p:spPr>
          <a:xfrm>
            <a:off x="301625" y="1600200"/>
            <a:ext cx="4191000" cy="4498975"/>
          </a:xfrm>
        </p:spPr>
        <p:txBody>
          <a:bodyPr/>
          <a:lstStyle/>
          <a:p>
            <a:endParaRPr lang="tr-TR" sz="2800"/>
          </a:p>
          <a:p>
            <a:endParaRPr lang="tr-TR" sz="2800"/>
          </a:p>
          <a:p>
            <a:endParaRPr lang="tr-TR" sz="2800"/>
          </a:p>
          <a:p>
            <a:endParaRPr lang="tr-TR" sz="2800"/>
          </a:p>
          <a:p>
            <a:endParaRPr lang="tr-TR" sz="2800"/>
          </a:p>
          <a:p>
            <a:endParaRPr lang="tr-TR" sz="2800"/>
          </a:p>
        </p:txBody>
      </p:sp>
      <p:sp>
        <p:nvSpPr>
          <p:cNvPr id="2" name="İçerik Yer Tutucusu 1"/>
          <p:cNvSpPr>
            <a:spLocks noGrp="1"/>
          </p:cNvSpPr>
          <p:nvPr>
            <p:ph sz="half" idx="2"/>
          </p:nvPr>
        </p:nvSpPr>
        <p:spPr>
          <a:xfrm>
            <a:off x="761999" y="1600200"/>
            <a:ext cx="7848601" cy="4498975"/>
          </a:xfrm>
        </p:spPr>
        <p:txBody>
          <a:bodyPr/>
          <a:lstStyle/>
          <a:p>
            <a:pPr marL="0" indent="0" algn="ctr">
              <a:buNone/>
            </a:pPr>
            <a:endParaRPr lang="tr-TR" b="1" smtClean="0">
              <a:effectLst/>
            </a:endParaRPr>
          </a:p>
          <a:p>
            <a:pPr marL="0" indent="0" algn="ctr">
              <a:buNone/>
            </a:pPr>
            <a:r>
              <a:rPr lang="tr-TR" b="1" smtClean="0">
                <a:solidFill>
                  <a:schemeClr val="accent3">
                    <a:lumMod val="20000"/>
                    <a:lumOff val="80000"/>
                  </a:schemeClr>
                </a:solidFill>
                <a:effectLst/>
              </a:rPr>
              <a:t>SİVİL TOPLUM KURULUŞLARINDA</a:t>
            </a:r>
          </a:p>
          <a:p>
            <a:pPr marL="0" indent="0" algn="ctr">
              <a:buNone/>
            </a:pPr>
            <a:r>
              <a:rPr lang="tr-TR" b="1" smtClean="0">
                <a:solidFill>
                  <a:schemeClr val="accent3">
                    <a:lumMod val="20000"/>
                    <a:lumOff val="80000"/>
                  </a:schemeClr>
                </a:solidFill>
                <a:effectLst/>
              </a:rPr>
              <a:t> ETKİLİ YÖNETİM</a:t>
            </a:r>
          </a:p>
          <a:p>
            <a:pPr marL="0" indent="0" algn="ctr">
              <a:buNone/>
            </a:pPr>
            <a:endParaRPr lang="tr-TR" b="1">
              <a:solidFill>
                <a:schemeClr val="accent3">
                  <a:lumMod val="20000"/>
                  <a:lumOff val="80000"/>
                </a:schemeClr>
              </a:solidFill>
              <a:effectLst/>
            </a:endParaRPr>
          </a:p>
          <a:p>
            <a:pPr marL="0" indent="0" algn="ctr">
              <a:buNone/>
            </a:pPr>
            <a:r>
              <a:rPr lang="tr-TR" sz="1800" b="1" smtClean="0">
                <a:solidFill>
                  <a:schemeClr val="accent3">
                    <a:lumMod val="20000"/>
                    <a:lumOff val="80000"/>
                  </a:schemeClr>
                </a:solidFill>
                <a:effectLst/>
              </a:rPr>
              <a:t>Doç. Dr. Yüksel Demirkaya</a:t>
            </a:r>
          </a:p>
          <a:p>
            <a:pPr marL="0" indent="0" algn="ctr">
              <a:buNone/>
            </a:pPr>
            <a:endParaRPr lang="tr-TR" sz="1800" b="1" smtClean="0">
              <a:solidFill>
                <a:schemeClr val="accent3">
                  <a:lumMod val="20000"/>
                  <a:lumOff val="80000"/>
                </a:schemeClr>
              </a:solidFill>
              <a:effectLst/>
            </a:endParaRPr>
          </a:p>
          <a:p>
            <a:pPr marL="0" indent="0" algn="ctr">
              <a:buNone/>
            </a:pPr>
            <a:r>
              <a:rPr lang="tr-TR" sz="1800" b="1" smtClean="0">
                <a:solidFill>
                  <a:schemeClr val="accent3">
                    <a:lumMod val="20000"/>
                    <a:lumOff val="80000"/>
                  </a:schemeClr>
                </a:solidFill>
                <a:effectLst/>
              </a:rPr>
              <a:t>Marmara Üniversitesi</a:t>
            </a:r>
          </a:p>
          <a:p>
            <a:pPr marL="0" indent="0" algn="ctr">
              <a:buNone/>
            </a:pPr>
            <a:r>
              <a:rPr lang="tr-TR" sz="1800" b="1" smtClean="0">
                <a:solidFill>
                  <a:schemeClr val="accent3">
                    <a:lumMod val="20000"/>
                    <a:lumOff val="80000"/>
                  </a:schemeClr>
                </a:solidFill>
                <a:effectLst/>
              </a:rPr>
              <a:t>Sivil Toplum Kuruluşları Araştırma Merkezi</a:t>
            </a:r>
            <a:endParaRPr lang="tr-TR" sz="180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066800"/>
          </a:xfrm>
        </p:spPr>
        <p:txBody>
          <a:bodyPr/>
          <a:lstStyle/>
          <a:p>
            <a:pPr lvl="0"/>
            <a:r>
              <a:rPr lang="tr-TR" sz="3600"/>
              <a:t>STK’larda Kurumsal Yapılanma ve Stratejik Yönetim</a:t>
            </a:r>
            <a:r>
              <a:rPr lang="tr-TR"/>
              <a:t/>
            </a:r>
            <a:br>
              <a:rPr lang="tr-TR"/>
            </a:br>
            <a:endParaRPr lang="tr-TR"/>
          </a:p>
        </p:txBody>
      </p:sp>
      <p:sp>
        <p:nvSpPr>
          <p:cNvPr id="3" name="İçerik Yer Tutucusu 2"/>
          <p:cNvSpPr>
            <a:spLocks noGrp="1"/>
          </p:cNvSpPr>
          <p:nvPr>
            <p:ph idx="1"/>
          </p:nvPr>
        </p:nvSpPr>
        <p:spPr>
          <a:xfrm>
            <a:off x="-152400" y="1981200"/>
            <a:ext cx="5715000" cy="3853543"/>
          </a:xfrm>
          <a:scene3d>
            <a:camera prst="isometricOffAxis1Right"/>
            <a:lightRig rig="sunrise" dir="t"/>
          </a:scene3d>
          <a:sp3d>
            <a:bevelT/>
          </a:sp3d>
        </p:spPr>
        <p:txBody>
          <a:bodyPr/>
          <a:lstStyle/>
          <a:p>
            <a:pPr marL="914400" lvl="1" indent="-514350">
              <a:buFont typeface="+mj-lt"/>
              <a:buAutoNum type="arabicPeriod"/>
            </a:pPr>
            <a:r>
              <a:rPr lang="tr-TR" sz="2400" smtClean="0"/>
              <a:t>Kurumsallaşma </a:t>
            </a:r>
            <a:r>
              <a:rPr lang="tr-TR" sz="2400"/>
              <a:t>İradesinin Varlığı</a:t>
            </a:r>
          </a:p>
          <a:p>
            <a:pPr marL="914400" lvl="1" indent="-514350">
              <a:buFont typeface="+mj-lt"/>
              <a:buAutoNum type="arabicPeriod"/>
            </a:pPr>
            <a:r>
              <a:rPr lang="tr-TR" sz="2400"/>
              <a:t>Misyon, Vizyon ve İlkelerin Belirlenmesi</a:t>
            </a:r>
          </a:p>
          <a:p>
            <a:pPr marL="914400" lvl="1" indent="-514350">
              <a:buFont typeface="+mj-lt"/>
              <a:buAutoNum type="arabicPeriod"/>
            </a:pPr>
            <a:r>
              <a:rPr lang="tr-TR" sz="2400"/>
              <a:t>Durum Analizinin Yapılması</a:t>
            </a:r>
          </a:p>
          <a:p>
            <a:pPr marL="914400" lvl="1" indent="-514350">
              <a:buFont typeface="+mj-lt"/>
              <a:buAutoNum type="arabicPeriod"/>
            </a:pPr>
            <a:r>
              <a:rPr lang="tr-TR" sz="2400"/>
              <a:t>Stratejik Hedeflerin Belirlenmesi</a:t>
            </a:r>
          </a:p>
          <a:p>
            <a:pPr marL="914400" lvl="1" indent="-514350">
              <a:buFont typeface="+mj-lt"/>
              <a:buAutoNum type="arabicPeriod"/>
            </a:pPr>
            <a:r>
              <a:rPr lang="tr-TR" sz="2400"/>
              <a:t>Stratejik Eylem Planları Belirlenmesi</a:t>
            </a:r>
          </a:p>
          <a:p>
            <a:pPr marL="914400" lvl="1" indent="-514350">
              <a:buFont typeface="+mj-lt"/>
              <a:buAutoNum type="arabicPeriod"/>
            </a:pPr>
            <a:r>
              <a:rPr lang="tr-TR" sz="2400"/>
              <a:t>Kalite Kontrol Sistemi Kurulması</a:t>
            </a:r>
          </a:p>
          <a:p>
            <a:pPr marL="0" indent="0">
              <a:buNone/>
            </a:pPr>
            <a:endParaRPr lang="tr-TR"/>
          </a:p>
        </p:txBody>
      </p:sp>
      <p:pic>
        <p:nvPicPr>
          <p:cNvPr id="4" name="Picture 5" descr="planw"/>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237812" y="1295400"/>
            <a:ext cx="3906187" cy="4495800"/>
          </a:xfrm>
          <a:prstGeom prst="rect">
            <a:avLst/>
          </a:prstGeom>
          <a:noFill/>
          <a:scene3d>
            <a:camera prst="isometricOffAxis1Right"/>
            <a:lightRig rig="threePt" dir="t"/>
          </a:scene3d>
        </p:spPr>
      </p:pic>
    </p:spTree>
    <p:extLst>
      <p:ext uri="{BB962C8B-B14F-4D97-AF65-F5344CB8AC3E}">
        <p14:creationId xmlns:p14="http://schemas.microsoft.com/office/powerpoint/2010/main" val="258107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pPr lvl="0"/>
            <a:r>
              <a:rPr lang="tr-TR" sz="3200" b="1">
                <a:effectLst>
                  <a:outerShdw blurRad="38100" dist="38100" dir="2700000" algn="tl">
                    <a:srgbClr val="000000">
                      <a:alpha val="43137"/>
                    </a:srgbClr>
                  </a:outerShdw>
                </a:effectLst>
              </a:rPr>
              <a:t>STK’larda Kurumsal Yapılanma ve Stratejik Yönetim</a:t>
            </a:r>
            <a:r>
              <a:rPr lang="tr-TR"/>
              <a:t/>
            </a:r>
            <a:br>
              <a:rPr lang="tr-TR"/>
            </a:br>
            <a:endParaRPr lang="tr-TR"/>
          </a:p>
        </p:txBody>
      </p:sp>
      <p:sp>
        <p:nvSpPr>
          <p:cNvPr id="3" name="İçerik Yer Tutucusu 2"/>
          <p:cNvSpPr>
            <a:spLocks noGrp="1"/>
          </p:cNvSpPr>
          <p:nvPr>
            <p:ph idx="4294967295"/>
          </p:nvPr>
        </p:nvSpPr>
        <p:spPr>
          <a:xfrm>
            <a:off x="990600" y="2133600"/>
            <a:ext cx="7010400" cy="2667000"/>
          </a:xfrm>
        </p:spPr>
        <p:style>
          <a:lnRef idx="1">
            <a:schemeClr val="accent1"/>
          </a:lnRef>
          <a:fillRef idx="1002">
            <a:schemeClr val="lt1"/>
          </a:fillRef>
          <a:effectRef idx="1">
            <a:schemeClr val="accent1"/>
          </a:effectRef>
          <a:fontRef idx="minor">
            <a:schemeClr val="dk1"/>
          </a:fontRef>
        </p:style>
        <p:txBody>
          <a:bodyPr/>
          <a:lstStyle/>
          <a:p>
            <a:pPr marL="0" lvl="0" indent="0">
              <a:buNone/>
            </a:pPr>
            <a:r>
              <a:rPr lang="tr-TR" sz="2400" b="1" smtClean="0">
                <a:effectLst/>
              </a:rPr>
              <a:t>1. Kurumsallaşma </a:t>
            </a:r>
            <a:r>
              <a:rPr lang="tr-TR" sz="2400" b="1">
                <a:effectLst/>
              </a:rPr>
              <a:t>İradesinin Varlığı</a:t>
            </a:r>
            <a:r>
              <a:rPr lang="tr-TR" sz="2400" b="1" smtClean="0">
                <a:effectLst/>
              </a:rPr>
              <a:t>:</a:t>
            </a:r>
          </a:p>
          <a:p>
            <a:pPr marL="0" lvl="0" indent="0">
              <a:buNone/>
            </a:pPr>
            <a:endParaRPr lang="tr-TR" sz="2400" b="1">
              <a:effectLst/>
            </a:endParaRPr>
          </a:p>
          <a:p>
            <a:pPr lvl="1">
              <a:buFont typeface="Wingdings" pitchFamily="2" charset="2"/>
              <a:buChar char="q"/>
            </a:pPr>
            <a:r>
              <a:rPr lang="tr-TR" sz="2400" b="1">
                <a:effectLst/>
              </a:rPr>
              <a:t>Kurumsallaşmanın Önemi ve Gereği Konusunda  Üst Düzey Yönetsel İrade</a:t>
            </a:r>
          </a:p>
          <a:p>
            <a:pPr lvl="1">
              <a:buFont typeface="Wingdings" pitchFamily="2" charset="2"/>
              <a:buChar char="q"/>
            </a:pPr>
            <a:r>
              <a:rPr lang="tr-TR" sz="2400" b="1">
                <a:effectLst/>
              </a:rPr>
              <a:t>İradenin Beyanı ve Eylem</a:t>
            </a:r>
          </a:p>
          <a:p>
            <a:pPr marL="0" indent="0">
              <a:buNone/>
            </a:pPr>
            <a:endParaRPr lang="tr-TR"/>
          </a:p>
        </p:txBody>
      </p:sp>
    </p:spTree>
    <p:extLst>
      <p:ext uri="{BB962C8B-B14F-4D97-AF65-F5344CB8AC3E}">
        <p14:creationId xmlns:p14="http://schemas.microsoft.com/office/powerpoint/2010/main" val="2625075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301625" y="457199"/>
            <a:ext cx="8540750" cy="1447801"/>
          </a:xfrm>
        </p:spPr>
        <p:txBody>
          <a:bodyPr/>
          <a:lstStyle/>
          <a:p>
            <a:pPr marL="0" indent="0">
              <a:buNone/>
            </a:pPr>
            <a:r>
              <a:rPr lang="tr-TR" smtClean="0"/>
              <a:t>KARAR VER………!</a:t>
            </a:r>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25780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69631" y="1460212"/>
            <a:ext cx="8839200" cy="584775"/>
          </a:xfrm>
          <a:prstGeom prst="rect">
            <a:avLst/>
          </a:prstGeom>
        </p:spPr>
        <p:txBody>
          <a:bodyPr wrap="square">
            <a:spAutoFit/>
          </a:bodyPr>
          <a:lstStyle/>
          <a:p>
            <a:pPr lvl="1"/>
            <a:r>
              <a:rPr lang="tr-TR" sz="1600" b="1">
                <a:solidFill>
                  <a:srgbClr val="000000"/>
                </a:solidFill>
                <a:latin typeface="Verdana" pitchFamily="34" charset="0"/>
                <a:ea typeface="Verdana" pitchFamily="34" charset="0"/>
                <a:cs typeface="Verdana" pitchFamily="34" charset="0"/>
              </a:rPr>
              <a:t>Karar süreci doğru ya da yanlış cevaplara ulaşmak değil, etkili seçenekler arasından en etkili olanı seçmektir</a:t>
            </a:r>
            <a:r>
              <a:rPr lang="tr-TR" sz="1600" b="1">
                <a:solidFill>
                  <a:srgbClr val="FFFF00"/>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417445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sz="3200" b="1">
                <a:effectLst/>
                <a:latin typeface="Verdana" pitchFamily="34" charset="0"/>
                <a:ea typeface="Verdana" pitchFamily="34" charset="0"/>
                <a:cs typeface="Verdana" pitchFamily="34" charset="0"/>
              </a:rPr>
              <a:t>Karar verme sürecinin aşamaları</a:t>
            </a:r>
          </a:p>
        </p:txBody>
      </p:sp>
      <p:pic>
        <p:nvPicPr>
          <p:cNvPr id="21508" name="Picture 4"/>
          <p:cNvPicPr>
            <a:picLocks noChangeAspect="1" noChangeArrowheads="1"/>
          </p:cNvPicPr>
          <p:nvPr/>
        </p:nvPicPr>
        <p:blipFill>
          <a:blip r:embed="rId2"/>
          <a:srcRect/>
          <a:stretch>
            <a:fillRect/>
          </a:stretch>
        </p:blipFill>
        <p:spPr bwMode="auto">
          <a:xfrm>
            <a:off x="5791201" y="1295400"/>
            <a:ext cx="3276599" cy="5464098"/>
          </a:xfrm>
          <a:prstGeom prst="rect">
            <a:avLst/>
          </a:prstGeom>
          <a:noFill/>
          <a:ln w="9525">
            <a:noFill/>
            <a:miter lim="800000"/>
            <a:headEnd/>
            <a:tailEnd/>
          </a:ln>
          <a:effectLst/>
        </p:spPr>
      </p:pic>
      <p:sp>
        <p:nvSpPr>
          <p:cNvPr id="21507" name="Rectangle 3"/>
          <p:cNvSpPr>
            <a:spLocks noGrp="1" noChangeArrowheads="1"/>
          </p:cNvSpPr>
          <p:nvPr>
            <p:ph idx="1"/>
          </p:nvPr>
        </p:nvSpPr>
        <p:spPr/>
        <p:txBody>
          <a:bodyPr/>
          <a:lstStyle/>
          <a:p>
            <a:pPr>
              <a:lnSpc>
                <a:spcPct val="90000"/>
              </a:lnSpc>
              <a:buFont typeface="Wingdings" pitchFamily="2" charset="2"/>
              <a:buChar char="§"/>
            </a:pPr>
            <a:r>
              <a:rPr lang="tr-TR" sz="2400" smtClean="0"/>
              <a:t>Problemin </a:t>
            </a:r>
            <a:r>
              <a:rPr lang="tr-TR" sz="2400"/>
              <a:t>anlaşılması </a:t>
            </a:r>
          </a:p>
          <a:p>
            <a:pPr>
              <a:lnSpc>
                <a:spcPct val="90000"/>
              </a:lnSpc>
              <a:buFont typeface="Wingdings" pitchFamily="2" charset="2"/>
              <a:buChar char="§"/>
            </a:pPr>
            <a:r>
              <a:rPr lang="tr-TR" sz="2400" smtClean="0"/>
              <a:t>Probleme </a:t>
            </a:r>
            <a:r>
              <a:rPr lang="tr-TR" sz="2400"/>
              <a:t>ilişkin bilginin toplanması </a:t>
            </a:r>
          </a:p>
          <a:p>
            <a:pPr>
              <a:lnSpc>
                <a:spcPct val="90000"/>
              </a:lnSpc>
              <a:buFont typeface="Wingdings" pitchFamily="2" charset="2"/>
              <a:buChar char="§"/>
            </a:pPr>
            <a:r>
              <a:rPr lang="tr-TR" sz="2400" smtClean="0"/>
              <a:t>Toplanan </a:t>
            </a:r>
            <a:r>
              <a:rPr lang="tr-TR" sz="2400"/>
              <a:t>bilgilerin çözümlenmesi ve </a:t>
            </a:r>
            <a:r>
              <a:rPr lang="tr-TR" sz="2400">
                <a:solidFill>
                  <a:srgbClr val="C00000"/>
                </a:solidFill>
              </a:rPr>
              <a:t>yorumlanması </a:t>
            </a:r>
          </a:p>
          <a:p>
            <a:pPr>
              <a:lnSpc>
                <a:spcPct val="90000"/>
              </a:lnSpc>
              <a:buFont typeface="Wingdings" pitchFamily="2" charset="2"/>
              <a:buChar char="§"/>
            </a:pPr>
            <a:r>
              <a:rPr lang="tr-TR" sz="2400" smtClean="0"/>
              <a:t>Seçeneklerin </a:t>
            </a:r>
            <a:r>
              <a:rPr lang="tr-TR" sz="2400"/>
              <a:t>değerlendirilmesi </a:t>
            </a:r>
          </a:p>
          <a:p>
            <a:pPr>
              <a:lnSpc>
                <a:spcPct val="90000"/>
              </a:lnSpc>
              <a:buFont typeface="Wingdings" pitchFamily="2" charset="2"/>
              <a:buChar char="§"/>
            </a:pPr>
            <a:r>
              <a:rPr lang="tr-TR" sz="2400" smtClean="0"/>
              <a:t>En </a:t>
            </a:r>
            <a:r>
              <a:rPr lang="tr-TR" sz="2400"/>
              <a:t>iyi seçeneğin bulunması </a:t>
            </a:r>
          </a:p>
          <a:p>
            <a:pPr>
              <a:lnSpc>
                <a:spcPct val="90000"/>
              </a:lnSpc>
              <a:buFont typeface="Wingdings" pitchFamily="2" charset="2"/>
              <a:buChar char="§"/>
            </a:pPr>
            <a:r>
              <a:rPr lang="tr-TR" sz="2400" smtClean="0"/>
              <a:t>Uygulama </a:t>
            </a:r>
            <a:endParaRPr lang="tr-TR" sz="2400"/>
          </a:p>
          <a:p>
            <a:pPr>
              <a:lnSpc>
                <a:spcPct val="90000"/>
              </a:lnSpc>
              <a:buFont typeface="Wingdings" pitchFamily="2" charset="2"/>
              <a:buChar char="§"/>
            </a:pPr>
            <a:r>
              <a:rPr lang="tr-TR" sz="2400" smtClean="0"/>
              <a:t>Değerlendirme </a:t>
            </a:r>
            <a:endParaRPr lang="tr-TR" sz="2400"/>
          </a:p>
          <a:p>
            <a:pPr>
              <a:lnSpc>
                <a:spcPct val="90000"/>
              </a:lnSpc>
            </a:pPr>
            <a:endParaRPr lang="tr-TR"/>
          </a:p>
        </p:txBody>
      </p:sp>
    </p:spTree>
    <p:extLst>
      <p:ext uri="{BB962C8B-B14F-4D97-AF65-F5344CB8AC3E}">
        <p14:creationId xmlns:p14="http://schemas.microsoft.com/office/powerpoint/2010/main" val="1569376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40750" cy="5181600"/>
          </a:xfrm>
        </p:spPr>
        <p:txBody>
          <a:bodyPr/>
          <a:lstStyle/>
          <a:p>
            <a: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Ülke Yönetiminde</a:t>
            </a:r>
            <a:b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Askeri ve Siyasi Başarılarda</a:t>
            </a:r>
            <a:b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Şirket Yönetiminde</a:t>
            </a:r>
            <a:b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Vakıf Dernek Yönetiminde</a:t>
            </a:r>
            <a:b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Aile Yönetiminde</a:t>
            </a:r>
            <a:b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Her Türlü Stratejik Manevrada</a:t>
            </a:r>
            <a:b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
            </a:r>
            <a:br>
              <a:rPr lang="tr-TR" sz="2000" b="1">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br>
            <a:r>
              <a:rPr lang="tr-TR" sz="2000" b="1" smtClean="0">
                <a:solidFill>
                  <a:schemeClr val="bg1">
                    <a:lumMod val="20000"/>
                    <a:lumOff val="80000"/>
                  </a:schemeClr>
                </a:solidFill>
                <a:latin typeface="Verdana" panose="020B0604030504040204" pitchFamily="34" charset="0"/>
                <a:ea typeface="Verdana" panose="020B0604030504040204" pitchFamily="34" charset="0"/>
                <a:cs typeface="Verdana" panose="020B0604030504040204" pitchFamily="34" charset="0"/>
              </a:rPr>
              <a:t>alınan etkili kararların BAŞARILARI  hakkında yüzlerce kitap bulunabilir.</a:t>
            </a:r>
            <a: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br>
            <a:r>
              <a:rPr lang="tr-TR" sz="200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tr-TR" sz="2000">
                <a:solidFill>
                  <a:srgbClr val="FFC000"/>
                </a:solidFill>
                <a:latin typeface="Verdana" panose="020B0604030504040204" pitchFamily="34" charset="0"/>
                <a:ea typeface="Verdana" panose="020B0604030504040204" pitchFamily="34" charset="0"/>
                <a:cs typeface="Verdana" panose="020B0604030504040204" pitchFamily="34" charset="0"/>
              </a:rPr>
            </a:br>
            <a: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br>
            <a:r>
              <a:rPr lang="tr-TR" sz="2000" smtClean="0">
                <a:solidFill>
                  <a:srgbClr val="FFC000"/>
                </a:solidFill>
                <a:latin typeface="Verdana" panose="020B0604030504040204" pitchFamily="34" charset="0"/>
                <a:ea typeface="Verdana" panose="020B0604030504040204" pitchFamily="34" charset="0"/>
                <a:cs typeface="Verdana" panose="020B0604030504040204" pitchFamily="34" charset="0"/>
              </a:rPr>
              <a:t>Yukarıdaki başlıklar için binlerce örnekler verilebilir ancak bir STK örneği: (MEV-MİAD)</a:t>
            </a:r>
            <a:r>
              <a:rPr lang="tr-TR" sz="1400" smtClean="0"/>
              <a:t/>
            </a:r>
            <a:br>
              <a:rPr lang="tr-TR" sz="1400" smtClean="0"/>
            </a:br>
            <a:endParaRPr lang="en-US" sz="1400"/>
          </a:p>
        </p:txBody>
      </p:sp>
    </p:spTree>
    <p:extLst>
      <p:ext uri="{BB962C8B-B14F-4D97-AF65-F5344CB8AC3E}">
        <p14:creationId xmlns:p14="http://schemas.microsoft.com/office/powerpoint/2010/main" val="2453999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pPr lvl="0"/>
            <a:r>
              <a:rPr lang="tr-TR" sz="3200" b="1">
                <a:effectLst>
                  <a:outerShdw blurRad="38100" dist="38100" dir="2700000" algn="tl">
                    <a:srgbClr val="000000">
                      <a:alpha val="43137"/>
                    </a:srgbClr>
                  </a:outerShdw>
                </a:effectLst>
              </a:rPr>
              <a:t>STK’larda Kurumsal Yapılanma ve Stratejik Yönetim</a:t>
            </a:r>
            <a:r>
              <a:rPr lang="tr-TR"/>
              <a:t/>
            </a:r>
            <a:br>
              <a:rPr lang="tr-TR"/>
            </a:br>
            <a:endParaRPr lang="tr-TR"/>
          </a:p>
        </p:txBody>
      </p:sp>
      <p:sp>
        <p:nvSpPr>
          <p:cNvPr id="3" name="İçerik Yer Tutucusu 2"/>
          <p:cNvSpPr>
            <a:spLocks noGrp="1"/>
          </p:cNvSpPr>
          <p:nvPr>
            <p:ph idx="4294967295"/>
          </p:nvPr>
        </p:nvSpPr>
        <p:spPr>
          <a:xfrm>
            <a:off x="838200" y="2133600"/>
            <a:ext cx="7010400" cy="2667000"/>
          </a:xfrm>
        </p:spPr>
        <p:style>
          <a:lnRef idx="1">
            <a:schemeClr val="accent1"/>
          </a:lnRef>
          <a:fillRef idx="1002">
            <a:schemeClr val="lt1"/>
          </a:fillRef>
          <a:effectRef idx="1">
            <a:schemeClr val="accent1"/>
          </a:effectRef>
          <a:fontRef idx="minor">
            <a:schemeClr val="dk1"/>
          </a:fontRef>
        </p:style>
        <p:txBody>
          <a:bodyPr/>
          <a:lstStyle/>
          <a:p>
            <a:pPr marL="0" lvl="0" indent="0">
              <a:buNone/>
            </a:pPr>
            <a:r>
              <a:rPr lang="tr-TR" sz="2400" b="1" smtClean="0">
                <a:effectLst/>
              </a:rPr>
              <a:t>2. </a:t>
            </a:r>
            <a:r>
              <a:rPr lang="tr-TR" sz="2400" b="1">
                <a:effectLst/>
              </a:rPr>
              <a:t>Misyon, Vizyon ve İlkelerin Belirlenmesi: </a:t>
            </a:r>
            <a:endParaRPr lang="tr-TR" sz="2400" b="1" smtClean="0">
              <a:effectLst/>
            </a:endParaRPr>
          </a:p>
          <a:p>
            <a:pPr marL="0" lvl="0" indent="0">
              <a:buNone/>
            </a:pPr>
            <a:endParaRPr lang="tr-TR" sz="2400" b="1" smtClean="0">
              <a:effectLst/>
            </a:endParaRPr>
          </a:p>
          <a:p>
            <a:pPr lvl="1">
              <a:buFont typeface="Wingdings" pitchFamily="2" charset="2"/>
              <a:buChar char="q"/>
            </a:pPr>
            <a:r>
              <a:rPr lang="tr-TR" sz="2000" b="1" smtClean="0">
                <a:effectLst/>
              </a:rPr>
              <a:t>STK </a:t>
            </a:r>
            <a:r>
              <a:rPr lang="tr-TR" sz="2000" b="1">
                <a:effectLst/>
              </a:rPr>
              <a:t>Varlık </a:t>
            </a:r>
            <a:r>
              <a:rPr lang="tr-TR" sz="2000" b="1" smtClean="0">
                <a:effectLst/>
              </a:rPr>
              <a:t>Sebebinin (misyon),</a:t>
            </a:r>
          </a:p>
          <a:p>
            <a:pPr lvl="1">
              <a:buFont typeface="Wingdings" pitchFamily="2" charset="2"/>
              <a:buChar char="q"/>
            </a:pPr>
            <a:r>
              <a:rPr lang="tr-TR" sz="2000" b="1" smtClean="0">
                <a:effectLst/>
              </a:rPr>
              <a:t>Temel Hedefinin (vizyon),</a:t>
            </a:r>
          </a:p>
          <a:p>
            <a:pPr lvl="1">
              <a:buFont typeface="Wingdings" pitchFamily="2" charset="2"/>
              <a:buChar char="q"/>
            </a:pPr>
            <a:r>
              <a:rPr lang="tr-TR" sz="2000" b="1" smtClean="0">
                <a:effectLst/>
              </a:rPr>
              <a:t>Kurumsal </a:t>
            </a:r>
            <a:r>
              <a:rPr lang="tr-TR" sz="2000" b="1">
                <a:effectLst/>
              </a:rPr>
              <a:t>İlkelerinin Netleşmesi ve Tanımlanması </a:t>
            </a:r>
          </a:p>
          <a:p>
            <a:pPr marL="0" indent="0">
              <a:buNone/>
            </a:pPr>
            <a:endParaRPr lang="tr-TR" b="1"/>
          </a:p>
        </p:txBody>
      </p:sp>
    </p:spTree>
    <p:extLst>
      <p:ext uri="{BB962C8B-B14F-4D97-AF65-F5344CB8AC3E}">
        <p14:creationId xmlns:p14="http://schemas.microsoft.com/office/powerpoint/2010/main" val="427558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2738" y="117231"/>
            <a:ext cx="8540750" cy="838200"/>
          </a:xfrm>
        </p:spPr>
        <p:txBody>
          <a:bodyPr/>
          <a:lstStyle/>
          <a:p>
            <a:r>
              <a:rPr lang="tr-TR" sz="2500" b="1">
                <a:effectLst>
                  <a:outerShdw blurRad="38100" dist="38100" dir="2700000" algn="tl">
                    <a:srgbClr val="000000">
                      <a:alpha val="43137"/>
                    </a:srgbClr>
                  </a:outerShdw>
                </a:effectLst>
              </a:rPr>
              <a:t>STK’larda Kurumsal Yapılanma ve Stratejik Yönetim</a:t>
            </a:r>
            <a:endParaRPr lang="en-US" sz="2500"/>
          </a:p>
        </p:txBody>
      </p:sp>
      <p:pic>
        <p:nvPicPr>
          <p:cNvPr id="5" name="Picture 2" descr="C:\Documents and Settings\Administrator\Belgelerim\Yeni Resim (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2488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191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sp>
        <p:nvSpPr>
          <p:cNvPr id="3" name="Başlık 1"/>
          <p:cNvSpPr>
            <a:spLocks noGrp="1"/>
          </p:cNvSpPr>
          <p:nvPr>
            <p:ph type="title"/>
          </p:nvPr>
        </p:nvSpPr>
        <p:spPr/>
        <p:txBody>
          <a:bodyPr/>
          <a:lstStyle/>
          <a:p>
            <a:pPr lvl="0"/>
            <a:r>
              <a:rPr lang="tr-TR" sz="3200" b="1">
                <a:effectLst>
                  <a:outerShdw blurRad="38100" dist="38100" dir="2700000" algn="tl">
                    <a:srgbClr val="000000">
                      <a:alpha val="43137"/>
                    </a:srgbClr>
                  </a:outerShdw>
                </a:effectLst>
              </a:rPr>
              <a:t>STK’larda Kurumsal Yapılanma ve Stratejik Yönetim</a:t>
            </a:r>
            <a:r>
              <a:rPr lang="tr-TR"/>
              <a:t/>
            </a:r>
            <a:br>
              <a:rPr lang="tr-TR"/>
            </a:br>
            <a:endParaRPr lang="tr-TR"/>
          </a:p>
        </p:txBody>
      </p:sp>
      <p:sp>
        <p:nvSpPr>
          <p:cNvPr id="4" name="Metin Yer Tutucusu 3"/>
          <p:cNvSpPr>
            <a:spLocks noGrp="1"/>
          </p:cNvSpPr>
          <p:nvPr>
            <p:ph type="body" sz="half" idx="1"/>
          </p:nvPr>
        </p:nvSpPr>
        <p:spPr>
          <a:xfrm>
            <a:off x="990601" y="1676400"/>
            <a:ext cx="7391400" cy="2743200"/>
          </a:xfrm>
          <a:solidFill>
            <a:schemeClr val="tx2">
              <a:lumMod val="90000"/>
            </a:schemeClr>
          </a:solidFill>
        </p:spPr>
        <p:txBody>
          <a:bodyPr/>
          <a:lstStyle/>
          <a:p>
            <a:pPr marL="0" lvl="0" indent="0">
              <a:buNone/>
            </a:pPr>
            <a:r>
              <a:rPr lang="tr-TR" sz="2400" b="1" smtClean="0">
                <a:effectLst/>
              </a:rPr>
              <a:t>3. Durum </a:t>
            </a:r>
            <a:r>
              <a:rPr lang="tr-TR" sz="2400" b="1">
                <a:effectLst/>
              </a:rPr>
              <a:t>Analizinin Yapılması</a:t>
            </a:r>
            <a:r>
              <a:rPr lang="tr-TR" sz="2400" b="1" smtClean="0">
                <a:effectLst/>
              </a:rPr>
              <a:t>:</a:t>
            </a:r>
          </a:p>
          <a:p>
            <a:pPr marL="0" lvl="0" indent="0">
              <a:buNone/>
            </a:pPr>
            <a:endParaRPr lang="tr-TR" sz="2400" b="1" smtClean="0">
              <a:effectLst/>
            </a:endParaRPr>
          </a:p>
          <a:p>
            <a:pPr lvl="1">
              <a:buFont typeface="Wingdings" pitchFamily="2" charset="2"/>
              <a:buChar char="q"/>
            </a:pPr>
            <a:r>
              <a:rPr lang="tr-TR" sz="2400" b="1" smtClean="0">
                <a:effectLst/>
              </a:rPr>
              <a:t>STK </a:t>
            </a:r>
            <a:r>
              <a:rPr lang="tr-TR" sz="2400" b="1">
                <a:effectLst/>
              </a:rPr>
              <a:t>Mevcut Durumunun/Kapasitesinin Analiz </a:t>
            </a:r>
            <a:r>
              <a:rPr lang="tr-TR" sz="2400" b="1" smtClean="0">
                <a:effectLst/>
              </a:rPr>
              <a:t>Edilmesi</a:t>
            </a:r>
          </a:p>
          <a:p>
            <a:pPr lvl="1">
              <a:buFont typeface="Wingdings" pitchFamily="2" charset="2"/>
              <a:buChar char="q"/>
            </a:pPr>
            <a:r>
              <a:rPr lang="tr-TR" sz="2400" b="1" smtClean="0">
                <a:effectLst/>
              </a:rPr>
              <a:t>İç Çevre Analizi</a:t>
            </a:r>
          </a:p>
          <a:p>
            <a:pPr lvl="1">
              <a:buFont typeface="Wingdings" pitchFamily="2" charset="2"/>
              <a:buChar char="q"/>
            </a:pPr>
            <a:r>
              <a:rPr lang="tr-TR" sz="2400" b="1" smtClean="0">
                <a:effectLst/>
              </a:rPr>
              <a:t>Dış Çevre Analizi</a:t>
            </a:r>
            <a:endParaRPr lang="tr-TR" sz="2400" b="1">
              <a:effectLst/>
            </a:endParaRPr>
          </a:p>
          <a:p>
            <a:pPr marL="0" indent="0">
              <a:buNone/>
            </a:pPr>
            <a:endParaRPr lang="tr-TR"/>
          </a:p>
        </p:txBody>
      </p:sp>
    </p:spTree>
    <p:extLst>
      <p:ext uri="{BB962C8B-B14F-4D97-AF65-F5344CB8AC3E}">
        <p14:creationId xmlns:p14="http://schemas.microsoft.com/office/powerpoint/2010/main" val="870979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40750" cy="838200"/>
          </a:xfrm>
        </p:spPr>
        <p:txBody>
          <a:bodyPr/>
          <a:lstStyle/>
          <a:p>
            <a:r>
              <a:rPr lang="tr-TR" sz="2400" b="1">
                <a:effectLst>
                  <a:outerShdw blurRad="38100" dist="38100" dir="2700000" algn="tl">
                    <a:srgbClr val="000000">
                      <a:alpha val="43137"/>
                    </a:srgbClr>
                  </a:outerShdw>
                </a:effectLst>
              </a:rPr>
              <a:t>STK’larda Kurumsal Yapılanma ve Stratejik Yönetim</a:t>
            </a:r>
            <a:endParaRPr lang="en-US" sz="2400"/>
          </a:p>
        </p:txBody>
      </p:sp>
      <p:graphicFrame>
        <p:nvGraphicFramePr>
          <p:cNvPr id="6" name="Tablo 5"/>
          <p:cNvGraphicFramePr>
            <a:graphicFrameLocks noGrp="1"/>
          </p:cNvGraphicFramePr>
          <p:nvPr>
            <p:extLst>
              <p:ext uri="{D42A27DB-BD31-4B8C-83A1-F6EECF244321}">
                <p14:modId xmlns:p14="http://schemas.microsoft.com/office/powerpoint/2010/main" val="526321171"/>
              </p:ext>
            </p:extLst>
          </p:nvPr>
        </p:nvGraphicFramePr>
        <p:xfrm>
          <a:off x="914400" y="1295400"/>
          <a:ext cx="7391400" cy="4952999"/>
        </p:xfrm>
        <a:graphic>
          <a:graphicData uri="http://schemas.openxmlformats.org/drawingml/2006/table">
            <a:tbl>
              <a:tblPr firstRow="1">
                <a:tableStyleId>{F5AB1C69-6EDB-4FF4-983F-18BD219EF322}</a:tableStyleId>
              </a:tblPr>
              <a:tblGrid>
                <a:gridCol w="3695700"/>
                <a:gridCol w="3695700"/>
              </a:tblGrid>
              <a:tr h="700507">
                <a:tc gridSpan="2">
                  <a:txBody>
                    <a:bodyPr/>
                    <a:lstStyle/>
                    <a:p>
                      <a:pPr algn="ctr">
                        <a:lnSpc>
                          <a:spcPct val="115000"/>
                        </a:lnSpc>
                        <a:spcAft>
                          <a:spcPts val="0"/>
                        </a:spcAft>
                      </a:pPr>
                      <a:r>
                        <a:rPr lang="tr-TR" sz="2000">
                          <a:effectLst/>
                        </a:rPr>
                        <a:t>SWOT (GZFT) Analizi</a:t>
                      </a:r>
                      <a:endParaRPr lang="en-US" sz="2000">
                        <a:effectLst/>
                        <a:latin typeface="Calibri"/>
                        <a:ea typeface="Calibri"/>
                        <a:cs typeface="Times New Roman"/>
                      </a:endParaRPr>
                    </a:p>
                  </a:txBody>
                  <a:tcPr marL="68580" marR="68580" marT="0" marB="0" anchor="ctr"/>
                </a:tc>
                <a:tc hMerge="1">
                  <a:txBody>
                    <a:bodyPr/>
                    <a:lstStyle/>
                    <a:p>
                      <a:endParaRPr lang="en-US"/>
                    </a:p>
                  </a:txBody>
                  <a:tcPr/>
                </a:tc>
              </a:tr>
              <a:tr h="2126246">
                <a:tc>
                  <a:txBody>
                    <a:bodyPr/>
                    <a:lstStyle/>
                    <a:p>
                      <a:pPr algn="ctr">
                        <a:lnSpc>
                          <a:spcPct val="115000"/>
                        </a:lnSpc>
                        <a:spcAft>
                          <a:spcPts val="0"/>
                        </a:spcAft>
                      </a:pPr>
                      <a:r>
                        <a:rPr lang="tr-TR" sz="2400" b="1">
                          <a:effectLst/>
                          <a:latin typeface="Verdana" panose="020B0604030504040204" pitchFamily="34" charset="0"/>
                          <a:ea typeface="Verdana" panose="020B0604030504040204" pitchFamily="34" charset="0"/>
                          <a:cs typeface="Verdana" panose="020B0604030504040204" pitchFamily="34" charset="0"/>
                        </a:rPr>
                        <a:t>Güçlü Yönler</a:t>
                      </a:r>
                      <a:endParaRPr lang="en-US" sz="2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tr-TR" sz="2400" b="1">
                          <a:effectLst/>
                          <a:latin typeface="Verdana" panose="020B0604030504040204" pitchFamily="34" charset="0"/>
                          <a:ea typeface="Verdana" panose="020B0604030504040204" pitchFamily="34" charset="0"/>
                          <a:cs typeface="Verdana" panose="020B0604030504040204" pitchFamily="34" charset="0"/>
                        </a:rPr>
                        <a:t>Zayıf Yönler</a:t>
                      </a:r>
                      <a:endParaRPr lang="en-US" sz="2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2126246">
                <a:tc>
                  <a:txBody>
                    <a:bodyPr/>
                    <a:lstStyle/>
                    <a:p>
                      <a:pPr algn="ctr">
                        <a:lnSpc>
                          <a:spcPct val="115000"/>
                        </a:lnSpc>
                        <a:spcAft>
                          <a:spcPts val="0"/>
                        </a:spcAft>
                      </a:pPr>
                      <a:r>
                        <a:rPr lang="tr-TR" sz="2400" b="1">
                          <a:effectLst/>
                          <a:latin typeface="Verdana" panose="020B0604030504040204" pitchFamily="34" charset="0"/>
                          <a:ea typeface="Verdana" panose="020B0604030504040204" pitchFamily="34" charset="0"/>
                          <a:cs typeface="Verdana" panose="020B0604030504040204" pitchFamily="34" charset="0"/>
                        </a:rPr>
                        <a:t>Fırsatlar</a:t>
                      </a:r>
                      <a:endParaRPr lang="en-US" sz="2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tr-TR" sz="2400" b="1">
                          <a:effectLst/>
                          <a:latin typeface="Verdana" panose="020B0604030504040204" pitchFamily="34" charset="0"/>
                          <a:ea typeface="Verdana" panose="020B0604030504040204" pitchFamily="34" charset="0"/>
                          <a:cs typeface="Verdana" panose="020B0604030504040204" pitchFamily="34" charset="0"/>
                        </a:rPr>
                        <a:t>Tehditler</a:t>
                      </a:r>
                      <a:endParaRPr lang="en-US" sz="24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bl>
          </a:graphicData>
        </a:graphic>
      </p:graphicFrame>
    </p:spTree>
    <p:extLst>
      <p:ext uri="{BB962C8B-B14F-4D97-AF65-F5344CB8AC3E}">
        <p14:creationId xmlns:p14="http://schemas.microsoft.com/office/powerpoint/2010/main" val="59509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a:effectLst>
                  <a:outerShdw blurRad="38100" dist="38100" dir="2700000" algn="tl">
                    <a:srgbClr val="000000">
                      <a:alpha val="43137"/>
                    </a:srgbClr>
                  </a:outerShdw>
                </a:effectLst>
              </a:rPr>
              <a:t>STK’larda Kurumsal Yapılanma ve Stratejik Yönetim</a:t>
            </a:r>
            <a:endParaRPr lang="en-US" sz="2400"/>
          </a:p>
        </p:txBody>
      </p:sp>
      <p:graphicFrame>
        <p:nvGraphicFramePr>
          <p:cNvPr id="5" name="Group 43"/>
          <p:cNvGraphicFramePr>
            <a:graphicFrameLocks noGrp="1"/>
          </p:cNvGraphicFramePr>
          <p:nvPr>
            <p:ph idx="1"/>
            <p:extLst>
              <p:ext uri="{D42A27DB-BD31-4B8C-83A1-F6EECF244321}">
                <p14:modId xmlns:p14="http://schemas.microsoft.com/office/powerpoint/2010/main" val="1548995825"/>
              </p:ext>
            </p:extLst>
          </p:nvPr>
        </p:nvGraphicFramePr>
        <p:xfrm>
          <a:off x="152400" y="1600200"/>
          <a:ext cx="8763000" cy="5105400"/>
        </p:xfrm>
        <a:graphic>
          <a:graphicData uri="http://schemas.openxmlformats.org/drawingml/2006/table">
            <a:tbl>
              <a:tblPr/>
              <a:tblGrid>
                <a:gridCol w="1905000"/>
                <a:gridCol w="3693584"/>
                <a:gridCol w="3164416"/>
              </a:tblGrid>
              <a:tr h="765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tr-TR" sz="1400" b="1" i="0" u="none" strike="noStrike" kern="1200" cap="none" normalizeH="0" baseline="0" noProof="0" smtClean="0">
                          <a:ln>
                            <a:noFill/>
                          </a:ln>
                          <a:solidFill>
                            <a:srgbClr val="FFFFFF"/>
                          </a:solidFill>
                          <a:effectLst>
                            <a:outerShdw blurRad="38100" dist="38100" dir="2700000" algn="tl">
                              <a:srgbClr val="000000"/>
                            </a:outerShdw>
                          </a:effectLst>
                          <a:latin typeface="Trebuchet MS" pitchFamily="34" charset="0"/>
                          <a:ea typeface="+mn-ea"/>
                          <a:cs typeface="+mn-cs"/>
                        </a:rPr>
                        <a:t>SWOT Matrisi ve İzlenecek Stratejiler</a:t>
                      </a:r>
                      <a:endParaRPr kumimoji="1" lang="tr-TR" sz="1400" b="1" i="0" u="none" strike="noStrike" kern="1200" cap="none" normalizeH="0" baseline="0" smtClean="0">
                        <a:ln>
                          <a:noFill/>
                        </a:ln>
                        <a:solidFill>
                          <a:srgbClr val="FFFFFF"/>
                        </a:solidFill>
                        <a:effectLst>
                          <a:outerShdw blurRad="38100" dist="38100" dir="2700000" algn="tl">
                            <a:srgbClr val="000000"/>
                          </a:outerShdw>
                        </a:effectLst>
                        <a:latin typeface="Trebuchet MS" pitchFamily="34" charset="0"/>
                        <a:ea typeface="+mn-ea"/>
                        <a:cs typeface="+mn-cs"/>
                      </a:endParaRP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tr-TR" sz="2400" b="0" i="0" u="none" strike="noStrike" kern="1200" cap="none" normalizeH="0" baseline="0" smtClean="0">
                          <a:ln>
                            <a:noFill/>
                          </a:ln>
                          <a:solidFill>
                            <a:srgbClr val="FFFFFF"/>
                          </a:solidFill>
                          <a:effectLst>
                            <a:outerShdw blurRad="38100" dist="38100" dir="2700000" algn="tl">
                              <a:srgbClr val="000000"/>
                            </a:outerShdw>
                          </a:effectLst>
                          <a:latin typeface="Trebuchet MS" pitchFamily="34" charset="0"/>
                          <a:ea typeface="+mn-ea"/>
                          <a:cs typeface="+mn-cs"/>
                        </a:rPr>
                        <a:t>Güçlü</a:t>
                      </a:r>
                      <a:r>
                        <a:rPr kumimoji="1" lang="tr-TR" sz="2400" b="0" i="0" u="none" strike="noStrike" cap="none" normalizeH="0" baseline="0" smtClean="0">
                          <a:ln>
                            <a:noFill/>
                          </a:ln>
                          <a:solidFill>
                            <a:schemeClr val="bg1"/>
                          </a:solidFill>
                          <a:effectLst>
                            <a:outerShdw blurRad="38100" dist="38100" dir="2700000" algn="tl">
                              <a:srgbClr val="000000"/>
                            </a:outerShdw>
                          </a:effectLst>
                          <a:latin typeface="Trebuchet MS" pitchFamily="34" charset="0"/>
                        </a:rPr>
                        <a:t> </a:t>
                      </a:r>
                      <a:r>
                        <a:rPr kumimoji="1" lang="tr-TR" sz="2400" b="0" i="0" u="none" strike="noStrike" kern="1200" cap="none" normalizeH="0" baseline="0" smtClean="0">
                          <a:ln>
                            <a:noFill/>
                          </a:ln>
                          <a:solidFill>
                            <a:srgbClr val="FFFFFF"/>
                          </a:solidFill>
                          <a:effectLst>
                            <a:outerShdw blurRad="38100" dist="38100" dir="2700000" algn="tl">
                              <a:srgbClr val="000000"/>
                            </a:outerShdw>
                          </a:effectLst>
                          <a:latin typeface="Trebuchet MS" pitchFamily="34" charset="0"/>
                          <a:ea typeface="+mn-ea"/>
                          <a:cs typeface="+mn-cs"/>
                        </a:rPr>
                        <a:t>Yönler</a:t>
                      </a: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tr-TR" sz="2400" b="0" i="0" u="none" strike="noStrike" kern="1200" cap="none" normalizeH="0" baseline="0" smtClean="0">
                          <a:ln>
                            <a:noFill/>
                          </a:ln>
                          <a:solidFill>
                            <a:srgbClr val="FFFFFF"/>
                          </a:solidFill>
                          <a:effectLst>
                            <a:outerShdw blurRad="38100" dist="38100" dir="2700000" algn="tl">
                              <a:srgbClr val="000000"/>
                            </a:outerShdw>
                          </a:effectLst>
                          <a:latin typeface="Trebuchet MS" pitchFamily="34" charset="0"/>
                          <a:ea typeface="+mn-ea"/>
                          <a:cs typeface="+mn-cs"/>
                        </a:rPr>
                        <a:t>Zayıf Yönler</a:t>
                      </a: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r>
              <a:tr h="2076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tr-TR" sz="2400" b="0" i="0" u="none" strike="noStrike" cap="none" normalizeH="0" baseline="0" smtClean="0">
                          <a:ln>
                            <a:noFill/>
                          </a:ln>
                          <a:solidFill>
                            <a:srgbClr val="FFFFFF"/>
                          </a:solidFill>
                          <a:effectLst>
                            <a:outerShdw blurRad="38100" dist="38100" dir="2700000" algn="tl">
                              <a:srgbClr val="000000"/>
                            </a:outerShdw>
                          </a:effectLst>
                          <a:latin typeface="Trebuchet MS" pitchFamily="34" charset="0"/>
                        </a:rPr>
                        <a:t>Fırsatlar</a:t>
                      </a: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Kurumun güçlü yönleri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ile çevreden gelen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fırsatları eşleştiren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stratejiler</a:t>
                      </a: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Fırsatları kullanmak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amacıyla zayıf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yönleri ortadan kaldırmaya</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 yönelik stratejiler</a:t>
                      </a: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635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tr-TR" sz="2400" b="0" i="0" u="none" strike="noStrike" cap="none" normalizeH="0" baseline="0" smtClean="0">
                          <a:ln>
                            <a:noFill/>
                          </a:ln>
                          <a:solidFill>
                            <a:schemeClr val="bg1"/>
                          </a:solidFill>
                          <a:effectLst>
                            <a:outerShdw blurRad="38100" dist="38100" dir="2700000" algn="tl">
                              <a:srgbClr val="000000"/>
                            </a:outerShdw>
                          </a:effectLst>
                          <a:latin typeface="Trebuchet MS" pitchFamily="34" charset="0"/>
                        </a:rPr>
                        <a:t>Tehditler</a:t>
                      </a:r>
                    </a:p>
                  </a:txBody>
                  <a:tcPr marL="90000" marR="90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Güçlü yönleri kullanarak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dış tehditleri bertaraf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etmeye yönelik </a:t>
                      </a:r>
                    </a:p>
                    <a:p>
                      <a:pPr marL="0" marR="0" lvl="0" indent="0" algn="ctr" defTabSz="914400" rtl="0" eaLnBrk="1" fontAlgn="base" latinLnBrk="0" hangingPunct="1">
                        <a:lnSpc>
                          <a:spcPct val="100000"/>
                        </a:lnSpc>
                        <a:spcBef>
                          <a:spcPct val="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stratejiler</a:t>
                      </a:r>
                    </a:p>
                  </a:txBody>
                  <a:tcPr marL="90000" marR="90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tr-TR" sz="1800" b="0" i="0" u="none" strike="noStrike" cap="none" normalizeH="0" baseline="0" smtClean="0">
                          <a:ln>
                            <a:noFill/>
                          </a:ln>
                          <a:solidFill>
                            <a:srgbClr val="FFFF00"/>
                          </a:solidFill>
                          <a:effectLst>
                            <a:outerShdw blurRad="38100" dist="38100" dir="2700000" algn="tl">
                              <a:srgbClr val="000000"/>
                            </a:outerShdw>
                          </a:effectLst>
                          <a:latin typeface="Trebuchet MS" pitchFamily="34" charset="0"/>
                        </a:rPr>
                        <a:t>Kurumsal zayıflıkların dış tehditleri etkili kılmasını önleyecek savunma stratejileri</a:t>
                      </a:r>
                    </a:p>
                  </a:txBody>
                  <a:tcPr marL="90000" marR="90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55446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3062" y="228600"/>
            <a:ext cx="8458200" cy="762000"/>
          </a:xfr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lstStyle/>
          <a:p>
            <a:r>
              <a:rPr lang="tr-TR" sz="2800" smtClean="0"/>
              <a:t>Etkili Yönetim: Ama Nasıl!</a:t>
            </a:r>
            <a:endParaRPr lang="en-US" sz="2800"/>
          </a:p>
        </p:txBody>
      </p:sp>
      <p:sp>
        <p:nvSpPr>
          <p:cNvPr id="4" name="Dikdörtgen 3"/>
          <p:cNvSpPr/>
          <p:nvPr/>
        </p:nvSpPr>
        <p:spPr>
          <a:xfrm>
            <a:off x="430824" y="4038600"/>
            <a:ext cx="8458200" cy="2631490"/>
          </a:xfrm>
          <a:prstGeom prst="rect">
            <a:avLst/>
          </a:prstGeom>
          <a:solidFill>
            <a:srgbClr val="FFFFCC"/>
          </a:solidFill>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Wingdings" panose="05000000000000000000" pitchFamily="2" charset="2"/>
              <a:buChar char="q"/>
            </a:pPr>
            <a:r>
              <a:rPr lang="en-US" sz="1500" b="1" err="1">
                <a:solidFill>
                  <a:schemeClr val="bg1">
                    <a:lumMod val="50000"/>
                  </a:schemeClr>
                </a:solidFill>
              </a:rPr>
              <a:t>Basit</a:t>
            </a:r>
            <a:r>
              <a:rPr lang="en-US" sz="1500" b="1">
                <a:solidFill>
                  <a:schemeClr val="bg1">
                    <a:lumMod val="50000"/>
                  </a:schemeClr>
                </a:solidFill>
              </a:rPr>
              <a:t> bir </a:t>
            </a:r>
            <a:r>
              <a:rPr lang="en-US" sz="1500" b="1" err="1">
                <a:solidFill>
                  <a:schemeClr val="bg1">
                    <a:lumMod val="50000"/>
                  </a:schemeClr>
                </a:solidFill>
              </a:rPr>
              <a:t>adamın</a:t>
            </a:r>
            <a:r>
              <a:rPr lang="en-US" sz="1500" b="1">
                <a:solidFill>
                  <a:schemeClr val="bg1">
                    <a:lumMod val="50000"/>
                  </a:schemeClr>
                </a:solidFill>
              </a:rPr>
              <a:t> </a:t>
            </a:r>
            <a:r>
              <a:rPr lang="en-US" sz="1500" b="1" err="1">
                <a:solidFill>
                  <a:schemeClr val="bg1">
                    <a:lumMod val="50000"/>
                  </a:schemeClr>
                </a:solidFill>
              </a:rPr>
              <a:t>elinden</a:t>
            </a:r>
            <a:r>
              <a:rPr lang="en-US" sz="1500" b="1">
                <a:solidFill>
                  <a:schemeClr val="bg1">
                    <a:lumMod val="50000"/>
                  </a:schemeClr>
                </a:solidFill>
              </a:rPr>
              <a:t> </a:t>
            </a:r>
            <a:r>
              <a:rPr lang="en-US" sz="1500" b="1" err="1">
                <a:solidFill>
                  <a:schemeClr val="bg1">
                    <a:lumMod val="50000"/>
                  </a:schemeClr>
                </a:solidFill>
              </a:rPr>
              <a:t>geleni</a:t>
            </a:r>
            <a:r>
              <a:rPr lang="en-US" sz="1500" b="1">
                <a:solidFill>
                  <a:schemeClr val="bg1">
                    <a:lumMod val="50000"/>
                  </a:schemeClr>
                </a:solidFill>
              </a:rPr>
              <a:t> </a:t>
            </a:r>
            <a:r>
              <a:rPr lang="en-US" sz="1500" b="1" err="1">
                <a:solidFill>
                  <a:schemeClr val="bg1">
                    <a:lumMod val="50000"/>
                  </a:schemeClr>
                </a:solidFill>
              </a:rPr>
              <a:t>yapmaya</a:t>
            </a:r>
            <a:r>
              <a:rPr lang="en-US" sz="1500" b="1">
                <a:solidFill>
                  <a:schemeClr val="bg1">
                    <a:lumMod val="50000"/>
                  </a:schemeClr>
                </a:solidFill>
              </a:rPr>
              <a:t> </a:t>
            </a:r>
            <a:r>
              <a:rPr lang="en-US" sz="1500" b="1" err="1">
                <a:solidFill>
                  <a:schemeClr val="bg1">
                    <a:lumMod val="50000"/>
                  </a:schemeClr>
                </a:solidFill>
              </a:rPr>
              <a:t>çalışması</a:t>
            </a:r>
            <a:r>
              <a:rPr lang="en-US" sz="1500" b="1">
                <a:solidFill>
                  <a:schemeClr val="bg1">
                    <a:lumMod val="50000"/>
                  </a:schemeClr>
                </a:solidFill>
              </a:rPr>
              <a:t>, </a:t>
            </a:r>
            <a:r>
              <a:rPr lang="en-US" sz="1500" b="1" err="1">
                <a:solidFill>
                  <a:schemeClr val="bg1">
                    <a:lumMod val="50000"/>
                  </a:schemeClr>
                </a:solidFill>
              </a:rPr>
              <a:t>zeki</a:t>
            </a:r>
            <a:r>
              <a:rPr lang="en-US" sz="1500" b="1">
                <a:solidFill>
                  <a:schemeClr val="bg1">
                    <a:lumMod val="50000"/>
                  </a:schemeClr>
                </a:solidFill>
              </a:rPr>
              <a:t> bir </a:t>
            </a:r>
            <a:r>
              <a:rPr lang="en-US" sz="1500" b="1" err="1">
                <a:solidFill>
                  <a:schemeClr val="bg1">
                    <a:lumMod val="50000"/>
                  </a:schemeClr>
                </a:solidFill>
              </a:rPr>
              <a:t>adamın</a:t>
            </a:r>
            <a:r>
              <a:rPr lang="en-US" sz="1500" b="1">
                <a:solidFill>
                  <a:schemeClr val="bg1">
                    <a:lumMod val="50000"/>
                  </a:schemeClr>
                </a:solidFill>
              </a:rPr>
              <a:t> </a:t>
            </a:r>
            <a:r>
              <a:rPr lang="en-US" sz="1500" b="1" err="1">
                <a:solidFill>
                  <a:schemeClr val="bg1">
                    <a:lumMod val="50000"/>
                  </a:schemeClr>
                </a:solidFill>
              </a:rPr>
              <a:t>tembelliğinden</a:t>
            </a:r>
            <a:r>
              <a:rPr lang="en-US" sz="1500" b="1">
                <a:solidFill>
                  <a:schemeClr val="bg1">
                    <a:lumMod val="50000"/>
                  </a:schemeClr>
                </a:solidFill>
              </a:rPr>
              <a:t> </a:t>
            </a:r>
            <a:r>
              <a:rPr lang="en-US" sz="1500" b="1" err="1">
                <a:solidFill>
                  <a:schemeClr val="bg1">
                    <a:lumMod val="50000"/>
                  </a:schemeClr>
                </a:solidFill>
              </a:rPr>
              <a:t>iyidir</a:t>
            </a:r>
            <a:r>
              <a:rPr lang="en-US" sz="1500" b="1" smtClean="0">
                <a:solidFill>
                  <a:schemeClr val="bg1">
                    <a:lumMod val="50000"/>
                  </a:schemeClr>
                </a:solidFill>
              </a:rPr>
              <a:t>.</a:t>
            </a:r>
            <a:endParaRPr lang="tr-TR" sz="1500" b="1" smtClean="0">
              <a:solidFill>
                <a:schemeClr val="bg1">
                  <a:lumMod val="50000"/>
                </a:schemeClr>
              </a:solidFill>
            </a:endParaRPr>
          </a:p>
          <a:p>
            <a:pPr marL="285750" indent="-285750">
              <a:buFont typeface="Wingdings" panose="05000000000000000000" pitchFamily="2" charset="2"/>
              <a:buChar char="q"/>
            </a:pPr>
            <a:endParaRPr lang="tr-TR" sz="1500" b="1">
              <a:solidFill>
                <a:schemeClr val="bg1">
                  <a:lumMod val="50000"/>
                </a:schemeClr>
              </a:solidFill>
            </a:endParaRPr>
          </a:p>
          <a:p>
            <a:pPr marL="285750" indent="-285750">
              <a:buFont typeface="Wingdings" panose="05000000000000000000" pitchFamily="2" charset="2"/>
              <a:buChar char="q"/>
            </a:pPr>
            <a:r>
              <a:rPr lang="tr-TR" sz="1500" b="1" smtClean="0">
                <a:solidFill>
                  <a:schemeClr val="bg1">
                    <a:lumMod val="50000"/>
                  </a:schemeClr>
                </a:solidFill>
              </a:rPr>
              <a:t>Siyasetle ve </a:t>
            </a:r>
            <a:r>
              <a:rPr lang="tr-TR" sz="1500" b="1">
                <a:solidFill>
                  <a:schemeClr val="bg1">
                    <a:lumMod val="50000"/>
                  </a:schemeClr>
                </a:solidFill>
              </a:rPr>
              <a:t>toplum yönetimi ile ilgilenmeyen aydınlar, cahil yöneticilere razı demektir.</a:t>
            </a:r>
          </a:p>
          <a:p>
            <a:pPr marL="285750" indent="-285750">
              <a:buFont typeface="Wingdings" panose="05000000000000000000" pitchFamily="2" charset="2"/>
              <a:buChar char="q"/>
            </a:pPr>
            <a:endParaRPr lang="tr-TR" sz="1500" b="1">
              <a:solidFill>
                <a:schemeClr val="bg1">
                  <a:lumMod val="50000"/>
                </a:schemeClr>
              </a:solidFill>
            </a:endParaRPr>
          </a:p>
          <a:p>
            <a:pPr marL="285750" indent="-285750">
              <a:buFont typeface="Wingdings" panose="05000000000000000000" pitchFamily="2" charset="2"/>
              <a:buChar char="q"/>
            </a:pPr>
            <a:r>
              <a:rPr lang="en-US" sz="1500" b="1" err="1">
                <a:solidFill>
                  <a:schemeClr val="bg1">
                    <a:lumMod val="50000"/>
                  </a:schemeClr>
                </a:solidFill>
              </a:rPr>
              <a:t>Bütün</a:t>
            </a:r>
            <a:r>
              <a:rPr lang="en-US" sz="1500" b="1">
                <a:solidFill>
                  <a:schemeClr val="bg1">
                    <a:lumMod val="50000"/>
                  </a:schemeClr>
                </a:solidFill>
              </a:rPr>
              <a:t> </a:t>
            </a:r>
            <a:r>
              <a:rPr lang="en-US" sz="1500" b="1" err="1">
                <a:solidFill>
                  <a:schemeClr val="bg1">
                    <a:lumMod val="50000"/>
                  </a:schemeClr>
                </a:solidFill>
              </a:rPr>
              <a:t>büyük</a:t>
            </a:r>
            <a:r>
              <a:rPr lang="en-US" sz="1500" b="1">
                <a:solidFill>
                  <a:schemeClr val="bg1">
                    <a:lumMod val="50000"/>
                  </a:schemeClr>
                </a:solidFill>
              </a:rPr>
              <a:t> </a:t>
            </a:r>
            <a:r>
              <a:rPr lang="en-US" sz="1500" b="1" err="1">
                <a:solidFill>
                  <a:schemeClr val="bg1">
                    <a:lumMod val="50000"/>
                  </a:schemeClr>
                </a:solidFill>
              </a:rPr>
              <a:t>işler</a:t>
            </a:r>
            <a:r>
              <a:rPr lang="en-US" sz="1500" b="1">
                <a:solidFill>
                  <a:schemeClr val="bg1">
                    <a:lumMod val="50000"/>
                  </a:schemeClr>
                </a:solidFill>
              </a:rPr>
              <a:t>, </a:t>
            </a:r>
            <a:r>
              <a:rPr lang="en-US" sz="1500" b="1" err="1">
                <a:solidFill>
                  <a:schemeClr val="bg1">
                    <a:lumMod val="50000"/>
                  </a:schemeClr>
                </a:solidFill>
              </a:rPr>
              <a:t>küçük</a:t>
            </a:r>
            <a:r>
              <a:rPr lang="en-US" sz="1500" b="1">
                <a:solidFill>
                  <a:schemeClr val="bg1">
                    <a:lumMod val="50000"/>
                  </a:schemeClr>
                </a:solidFill>
              </a:rPr>
              <a:t> </a:t>
            </a:r>
            <a:r>
              <a:rPr lang="en-US" sz="1500" b="1" err="1">
                <a:solidFill>
                  <a:schemeClr val="bg1">
                    <a:lumMod val="50000"/>
                  </a:schemeClr>
                </a:solidFill>
              </a:rPr>
              <a:t>başlangıçlarla</a:t>
            </a:r>
            <a:r>
              <a:rPr lang="en-US" sz="1500" b="1">
                <a:solidFill>
                  <a:schemeClr val="bg1">
                    <a:lumMod val="50000"/>
                  </a:schemeClr>
                </a:solidFill>
              </a:rPr>
              <a:t> </a:t>
            </a:r>
            <a:r>
              <a:rPr lang="en-US" sz="1500" b="1" err="1">
                <a:solidFill>
                  <a:schemeClr val="bg1">
                    <a:lumMod val="50000"/>
                  </a:schemeClr>
                </a:solidFill>
              </a:rPr>
              <a:t>olur</a:t>
            </a:r>
            <a:r>
              <a:rPr lang="en-US" sz="1500" b="1">
                <a:solidFill>
                  <a:schemeClr val="bg1">
                    <a:lumMod val="50000"/>
                  </a:schemeClr>
                </a:solidFill>
              </a:rPr>
              <a:t>.</a:t>
            </a:r>
            <a:endParaRPr lang="tr-TR" sz="1500" b="1">
              <a:solidFill>
                <a:schemeClr val="bg1">
                  <a:lumMod val="50000"/>
                </a:schemeClr>
              </a:solidFill>
            </a:endParaRPr>
          </a:p>
          <a:p>
            <a:pPr marL="285750" indent="-285750">
              <a:buFont typeface="Wingdings" panose="05000000000000000000" pitchFamily="2" charset="2"/>
              <a:buChar char="q"/>
            </a:pPr>
            <a:endParaRPr lang="tr-TR" sz="1500" b="1">
              <a:solidFill>
                <a:schemeClr val="bg1">
                  <a:lumMod val="50000"/>
                </a:schemeClr>
              </a:solidFill>
            </a:endParaRPr>
          </a:p>
          <a:p>
            <a:pPr marL="285750" indent="-285750">
              <a:buFont typeface="Wingdings" panose="05000000000000000000" pitchFamily="2" charset="2"/>
              <a:buChar char="q"/>
            </a:pPr>
            <a:r>
              <a:rPr lang="en-US" sz="1500" b="1" err="1">
                <a:solidFill>
                  <a:schemeClr val="bg1">
                    <a:lumMod val="50000"/>
                  </a:schemeClr>
                </a:solidFill>
              </a:rPr>
              <a:t>Çalışanlar</a:t>
            </a:r>
            <a:r>
              <a:rPr lang="en-US" sz="1500" b="1">
                <a:solidFill>
                  <a:schemeClr val="bg1">
                    <a:lumMod val="50000"/>
                  </a:schemeClr>
                </a:solidFill>
              </a:rPr>
              <a:t>, </a:t>
            </a:r>
            <a:r>
              <a:rPr lang="en-US" sz="1500" b="1" err="1">
                <a:solidFill>
                  <a:schemeClr val="bg1">
                    <a:lumMod val="50000"/>
                  </a:schemeClr>
                </a:solidFill>
              </a:rPr>
              <a:t>kötülük</a:t>
            </a:r>
            <a:r>
              <a:rPr lang="en-US" sz="1500" b="1">
                <a:solidFill>
                  <a:schemeClr val="bg1">
                    <a:lumMod val="50000"/>
                  </a:schemeClr>
                </a:solidFill>
              </a:rPr>
              <a:t> </a:t>
            </a:r>
            <a:r>
              <a:rPr lang="en-US" sz="1500" b="1" err="1">
                <a:solidFill>
                  <a:schemeClr val="bg1">
                    <a:lumMod val="50000"/>
                  </a:schemeClr>
                </a:solidFill>
              </a:rPr>
              <a:t>düşünmeye</a:t>
            </a:r>
            <a:r>
              <a:rPr lang="en-US" sz="1500" b="1">
                <a:solidFill>
                  <a:schemeClr val="bg1">
                    <a:lumMod val="50000"/>
                  </a:schemeClr>
                </a:solidFill>
              </a:rPr>
              <a:t> </a:t>
            </a:r>
            <a:r>
              <a:rPr lang="en-US" sz="1500" b="1" err="1">
                <a:solidFill>
                  <a:schemeClr val="bg1">
                    <a:lumMod val="50000"/>
                  </a:schemeClr>
                </a:solidFill>
              </a:rPr>
              <a:t>vakit</a:t>
            </a:r>
            <a:r>
              <a:rPr lang="en-US" sz="1500" b="1">
                <a:solidFill>
                  <a:schemeClr val="bg1">
                    <a:lumMod val="50000"/>
                  </a:schemeClr>
                </a:solidFill>
              </a:rPr>
              <a:t> </a:t>
            </a:r>
            <a:r>
              <a:rPr lang="en-US" sz="1500" b="1" err="1">
                <a:solidFill>
                  <a:schemeClr val="bg1">
                    <a:lumMod val="50000"/>
                  </a:schemeClr>
                </a:solidFill>
              </a:rPr>
              <a:t>bulamazlar</a:t>
            </a:r>
            <a:r>
              <a:rPr lang="en-US" sz="1500" b="1">
                <a:solidFill>
                  <a:schemeClr val="bg1">
                    <a:lumMod val="50000"/>
                  </a:schemeClr>
                </a:solidFill>
              </a:rPr>
              <a:t>. </a:t>
            </a:r>
            <a:r>
              <a:rPr lang="en-US" sz="1500" b="1" err="1">
                <a:solidFill>
                  <a:schemeClr val="bg1">
                    <a:lumMod val="50000"/>
                  </a:schemeClr>
                </a:solidFill>
              </a:rPr>
              <a:t>Çalışmayanlar</a:t>
            </a:r>
            <a:r>
              <a:rPr lang="en-US" sz="1500" b="1">
                <a:solidFill>
                  <a:schemeClr val="bg1">
                    <a:lumMod val="50000"/>
                  </a:schemeClr>
                </a:solidFill>
              </a:rPr>
              <a:t> </a:t>
            </a:r>
            <a:r>
              <a:rPr lang="en-US" sz="1500" b="1" err="1">
                <a:solidFill>
                  <a:schemeClr val="bg1">
                    <a:lumMod val="50000"/>
                  </a:schemeClr>
                </a:solidFill>
              </a:rPr>
              <a:t>ise</a:t>
            </a:r>
            <a:r>
              <a:rPr lang="en-US" sz="1500" b="1">
                <a:solidFill>
                  <a:schemeClr val="bg1">
                    <a:lumMod val="50000"/>
                  </a:schemeClr>
                </a:solidFill>
              </a:rPr>
              <a:t>, </a:t>
            </a:r>
            <a:r>
              <a:rPr lang="en-US" sz="1500" b="1" err="1">
                <a:solidFill>
                  <a:schemeClr val="bg1">
                    <a:lumMod val="50000"/>
                  </a:schemeClr>
                </a:solidFill>
              </a:rPr>
              <a:t>kendilerini</a:t>
            </a:r>
            <a:r>
              <a:rPr lang="en-US" sz="1500" b="1">
                <a:solidFill>
                  <a:schemeClr val="bg1">
                    <a:lumMod val="50000"/>
                  </a:schemeClr>
                </a:solidFill>
              </a:rPr>
              <a:t> </a:t>
            </a:r>
            <a:r>
              <a:rPr lang="en-US" sz="1500" b="1" err="1">
                <a:solidFill>
                  <a:schemeClr val="bg1">
                    <a:lumMod val="50000"/>
                  </a:schemeClr>
                </a:solidFill>
              </a:rPr>
              <a:t>kötülükten</a:t>
            </a:r>
            <a:r>
              <a:rPr lang="en-US" sz="1500" b="1">
                <a:solidFill>
                  <a:schemeClr val="bg1">
                    <a:lumMod val="50000"/>
                  </a:schemeClr>
                </a:solidFill>
              </a:rPr>
              <a:t> </a:t>
            </a:r>
            <a:r>
              <a:rPr lang="en-US" sz="1500" b="1" err="1">
                <a:solidFill>
                  <a:schemeClr val="bg1">
                    <a:lumMod val="50000"/>
                  </a:schemeClr>
                </a:solidFill>
              </a:rPr>
              <a:t>kurtaramazlar</a:t>
            </a:r>
            <a:r>
              <a:rPr lang="en-US" sz="1500" b="1" smtClean="0">
                <a:solidFill>
                  <a:schemeClr val="bg1">
                    <a:lumMod val="50000"/>
                  </a:schemeClr>
                </a:solidFill>
              </a:rPr>
              <a:t>.</a:t>
            </a:r>
            <a:endParaRPr lang="tr-TR" sz="1500" b="1">
              <a:solidFill>
                <a:schemeClr val="bg1">
                  <a:lumMod val="50000"/>
                </a:schemeClr>
              </a:solidFill>
            </a:endParaRPr>
          </a:p>
          <a:p>
            <a:pPr lvl="1">
              <a:buFont typeface="Wingdings" panose="05000000000000000000" pitchFamily="2" charset="2"/>
              <a:buChar char="q"/>
            </a:pPr>
            <a:endParaRPr lang="tr-TR" sz="1500" b="1">
              <a:solidFill>
                <a:schemeClr val="bg1">
                  <a:lumMod val="50000"/>
                </a:schemeClr>
              </a:solidFill>
            </a:endParaRPr>
          </a:p>
        </p:txBody>
      </p:sp>
      <p:sp>
        <p:nvSpPr>
          <p:cNvPr id="3" name="Metin Yer Tutucusu 2"/>
          <p:cNvSpPr>
            <a:spLocks noGrp="1"/>
          </p:cNvSpPr>
          <p:nvPr>
            <p:ph type="body" sz="half" idx="1"/>
          </p:nvPr>
        </p:nvSpPr>
        <p:spPr>
          <a:xfrm>
            <a:off x="457200" y="1143000"/>
            <a:ext cx="8458200" cy="2743200"/>
          </a:xfrm>
          <a:solidFill>
            <a:srgbClr val="CCECFF"/>
          </a:solidFill>
          <a:ln>
            <a:noFill/>
          </a:ln>
          <a:effectLst>
            <a:outerShdw blurRad="44450" dist="27940" dir="5400000" algn="ctr">
              <a:srgbClr val="000000">
                <a:alpha val="32000"/>
              </a:srgbClr>
            </a:outerShdw>
          </a:effectLst>
          <a:scene3d>
            <a:camera prst="perspectiveBelow"/>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indent="0">
              <a:buNone/>
            </a:pPr>
            <a:r>
              <a:rPr lang="tr-TR" sz="1500" b="1" smtClean="0">
                <a:solidFill>
                  <a:schemeClr val="bg1">
                    <a:lumMod val="50000"/>
                  </a:schemeClr>
                </a:solidFill>
                <a:effectLst/>
              </a:rPr>
              <a:t>Bireylerin başarısı için öncelikle yakın çevresinde sevilmesi ve taktir edilmesi gerekir.</a:t>
            </a:r>
            <a:r>
              <a:rPr lang="en-US" sz="1500" b="1" smtClean="0">
                <a:solidFill>
                  <a:schemeClr val="bg1">
                    <a:lumMod val="50000"/>
                  </a:schemeClr>
                </a:solidFill>
                <a:effectLst/>
              </a:rPr>
              <a:t> </a:t>
            </a:r>
            <a:r>
              <a:rPr lang="tr-TR" sz="1500" b="1" smtClean="0">
                <a:solidFill>
                  <a:schemeClr val="bg1">
                    <a:lumMod val="50000"/>
                  </a:schemeClr>
                </a:solidFill>
                <a:effectLst/>
              </a:rPr>
              <a:t>Haliyle başarı için et</a:t>
            </a:r>
            <a:r>
              <a:rPr lang="en-US" sz="1500" b="1" err="1" smtClean="0">
                <a:solidFill>
                  <a:schemeClr val="bg1">
                    <a:lumMod val="50000"/>
                  </a:schemeClr>
                </a:solidFill>
                <a:effectLst/>
              </a:rPr>
              <a:t>kili</a:t>
            </a:r>
            <a:r>
              <a:rPr lang="en-US" sz="1500" b="1" smtClean="0">
                <a:solidFill>
                  <a:schemeClr val="bg1">
                    <a:lumMod val="50000"/>
                  </a:schemeClr>
                </a:solidFill>
                <a:effectLst/>
              </a:rPr>
              <a:t> </a:t>
            </a:r>
            <a:r>
              <a:rPr lang="en-US" sz="1500" b="1">
                <a:solidFill>
                  <a:schemeClr val="bg1">
                    <a:lumMod val="50000"/>
                  </a:schemeClr>
                </a:solidFill>
                <a:effectLst/>
              </a:rPr>
              <a:t>bir </a:t>
            </a:r>
            <a:r>
              <a:rPr lang="en-US" sz="1500" b="1" err="1">
                <a:solidFill>
                  <a:schemeClr val="bg1">
                    <a:lumMod val="50000"/>
                  </a:schemeClr>
                </a:solidFill>
                <a:effectLst/>
              </a:rPr>
              <a:t>insan</a:t>
            </a:r>
            <a:r>
              <a:rPr lang="en-US" sz="1500" b="1">
                <a:solidFill>
                  <a:schemeClr val="bg1">
                    <a:lumMod val="50000"/>
                  </a:schemeClr>
                </a:solidFill>
                <a:effectLst/>
              </a:rPr>
              <a:t> </a:t>
            </a:r>
            <a:r>
              <a:rPr lang="en-US" sz="1500" b="1" err="1">
                <a:solidFill>
                  <a:schemeClr val="bg1">
                    <a:lumMod val="50000"/>
                  </a:schemeClr>
                </a:solidFill>
                <a:effectLst/>
              </a:rPr>
              <a:t>olmak</a:t>
            </a:r>
            <a:r>
              <a:rPr lang="en-US" sz="1500" b="1">
                <a:solidFill>
                  <a:schemeClr val="bg1">
                    <a:lumMod val="50000"/>
                  </a:schemeClr>
                </a:solidFill>
                <a:effectLst/>
              </a:rPr>
              <a:t> </a:t>
            </a:r>
            <a:r>
              <a:rPr lang="en-US" sz="1500" b="1" err="1" smtClean="0">
                <a:solidFill>
                  <a:schemeClr val="bg1">
                    <a:lumMod val="50000"/>
                  </a:schemeClr>
                </a:solidFill>
                <a:effectLst/>
              </a:rPr>
              <a:t>zorunda</a:t>
            </a:r>
            <a:r>
              <a:rPr lang="tr-TR" sz="1500" b="1" err="1" smtClean="0">
                <a:solidFill>
                  <a:schemeClr val="bg1">
                    <a:lumMod val="50000"/>
                  </a:schemeClr>
                </a:solidFill>
                <a:effectLst/>
              </a:rPr>
              <a:t>yız</a:t>
            </a:r>
            <a:r>
              <a:rPr lang="en-US" sz="1500" b="1" smtClean="0">
                <a:solidFill>
                  <a:schemeClr val="bg1">
                    <a:lumMod val="50000"/>
                  </a:schemeClr>
                </a:solidFill>
                <a:effectLst/>
              </a:rPr>
              <a:t>. </a:t>
            </a:r>
            <a:r>
              <a:rPr lang="tr-TR" sz="1500" b="1" smtClean="0">
                <a:solidFill>
                  <a:schemeClr val="bg1">
                    <a:lumMod val="50000"/>
                  </a:schemeClr>
                </a:solidFill>
                <a:effectLst/>
              </a:rPr>
              <a:t>Olumlu e</a:t>
            </a:r>
            <a:r>
              <a:rPr lang="en-US" sz="1500" b="1" err="1" smtClean="0">
                <a:solidFill>
                  <a:schemeClr val="bg1">
                    <a:lumMod val="50000"/>
                  </a:schemeClr>
                </a:solidFill>
                <a:effectLst/>
              </a:rPr>
              <a:t>tki</a:t>
            </a:r>
            <a:r>
              <a:rPr lang="en-US" sz="1500" b="1" smtClean="0">
                <a:solidFill>
                  <a:schemeClr val="bg1">
                    <a:lumMod val="50000"/>
                  </a:schemeClr>
                </a:solidFill>
                <a:effectLst/>
              </a:rPr>
              <a:t> </a:t>
            </a:r>
            <a:r>
              <a:rPr lang="en-US" sz="1500" b="1" err="1">
                <a:solidFill>
                  <a:schemeClr val="bg1">
                    <a:lumMod val="50000"/>
                  </a:schemeClr>
                </a:solidFill>
                <a:effectLst/>
              </a:rPr>
              <a:t>olmadan</a:t>
            </a:r>
            <a:r>
              <a:rPr lang="en-US" sz="1500" b="1">
                <a:solidFill>
                  <a:schemeClr val="bg1">
                    <a:lumMod val="50000"/>
                  </a:schemeClr>
                </a:solidFill>
                <a:effectLst/>
              </a:rPr>
              <a:t> </a:t>
            </a:r>
            <a:r>
              <a:rPr lang="en-US" sz="1500" b="1" err="1">
                <a:solidFill>
                  <a:schemeClr val="bg1">
                    <a:lumMod val="50000"/>
                  </a:schemeClr>
                </a:solidFill>
                <a:effectLst/>
              </a:rPr>
              <a:t>başarı</a:t>
            </a:r>
            <a:r>
              <a:rPr lang="en-US" sz="1500" b="1">
                <a:solidFill>
                  <a:schemeClr val="bg1">
                    <a:lumMod val="50000"/>
                  </a:schemeClr>
                </a:solidFill>
                <a:effectLst/>
              </a:rPr>
              <a:t> </a:t>
            </a:r>
            <a:r>
              <a:rPr lang="en-US" sz="1500" b="1" err="1" smtClean="0">
                <a:solidFill>
                  <a:schemeClr val="bg1">
                    <a:lumMod val="50000"/>
                  </a:schemeClr>
                </a:solidFill>
                <a:effectLst/>
              </a:rPr>
              <a:t>gelmez</a:t>
            </a:r>
            <a:r>
              <a:rPr lang="tr-TR" sz="1500" b="1" smtClean="0">
                <a:solidFill>
                  <a:schemeClr val="bg1">
                    <a:lumMod val="50000"/>
                  </a:schemeClr>
                </a:solidFill>
                <a:effectLst/>
              </a:rPr>
              <a:t>.</a:t>
            </a:r>
          </a:p>
          <a:p>
            <a:pPr marL="0" indent="0">
              <a:buNone/>
            </a:pPr>
            <a:endParaRPr lang="tr-TR" sz="1500" b="1">
              <a:solidFill>
                <a:schemeClr val="bg1">
                  <a:lumMod val="50000"/>
                </a:schemeClr>
              </a:solidFill>
              <a:effectLst/>
            </a:endParaRPr>
          </a:p>
          <a:p>
            <a:pPr marL="0" indent="0">
              <a:buNone/>
            </a:pPr>
            <a:r>
              <a:rPr lang="tr-TR" sz="1500" b="1" smtClean="0">
                <a:solidFill>
                  <a:schemeClr val="bg1">
                    <a:lumMod val="50000"/>
                  </a:schemeClr>
                </a:solidFill>
                <a:effectLst/>
              </a:rPr>
              <a:t>Aynı şekilde her türlü yönetimde başarı için etkili olmak şarttır.</a:t>
            </a:r>
          </a:p>
          <a:p>
            <a:pPr marL="0" indent="0">
              <a:buNone/>
            </a:pPr>
            <a:endParaRPr lang="tr-TR" sz="1500" b="1" smtClean="0">
              <a:solidFill>
                <a:schemeClr val="bg1">
                  <a:lumMod val="50000"/>
                </a:schemeClr>
              </a:solidFill>
              <a:effectLst/>
            </a:endParaRPr>
          </a:p>
          <a:p>
            <a:pPr marL="400050" lvl="1" indent="0">
              <a:buNone/>
            </a:pPr>
            <a:r>
              <a:rPr lang="tr-TR" sz="1500" b="1" smtClean="0">
                <a:solidFill>
                  <a:schemeClr val="bg1">
                    <a:lumMod val="50000"/>
                  </a:schemeClr>
                </a:solidFill>
                <a:effectLst/>
              </a:rPr>
              <a:t> Yönetsel başarı ancak; </a:t>
            </a:r>
          </a:p>
          <a:p>
            <a:pPr marL="1085850" lvl="2" indent="-285750">
              <a:buFont typeface="Wingdings" panose="05000000000000000000" pitchFamily="2" charset="2"/>
              <a:buChar char="q"/>
            </a:pPr>
            <a:r>
              <a:rPr lang="tr-TR" sz="1500" b="1" smtClean="0">
                <a:solidFill>
                  <a:schemeClr val="bg1">
                    <a:lumMod val="50000"/>
                  </a:schemeClr>
                </a:solidFill>
                <a:effectLst/>
              </a:rPr>
              <a:t>etkin liderlik, </a:t>
            </a:r>
          </a:p>
          <a:p>
            <a:pPr marL="1085850" lvl="2" indent="-285750">
              <a:buFont typeface="Wingdings" panose="05000000000000000000" pitchFamily="2" charset="2"/>
              <a:buChar char="q"/>
            </a:pPr>
            <a:r>
              <a:rPr lang="tr-TR" sz="1500" b="1" smtClean="0">
                <a:solidFill>
                  <a:schemeClr val="bg1">
                    <a:lumMod val="50000"/>
                  </a:schemeClr>
                </a:solidFill>
                <a:effectLst/>
              </a:rPr>
              <a:t>kurumsal yapılanma </a:t>
            </a:r>
          </a:p>
          <a:p>
            <a:pPr marL="1085850" lvl="2" indent="-285750">
              <a:buFont typeface="Wingdings" panose="05000000000000000000" pitchFamily="2" charset="2"/>
              <a:buChar char="q"/>
            </a:pPr>
            <a:r>
              <a:rPr lang="tr-TR" sz="1500" b="1" smtClean="0">
                <a:solidFill>
                  <a:schemeClr val="bg1">
                    <a:lumMod val="50000"/>
                  </a:schemeClr>
                </a:solidFill>
                <a:effectLst/>
              </a:rPr>
              <a:t>ve ekip çalışmasıyla mümkündür.</a:t>
            </a:r>
            <a:endParaRPr lang="en-US" sz="1500" b="1">
              <a:effectLst/>
            </a:endParaRPr>
          </a:p>
          <a:p>
            <a:pPr marL="0" indent="0">
              <a:buNone/>
            </a:pPr>
            <a:endParaRPr lang="tr-TR" sz="1000"/>
          </a:p>
          <a:p>
            <a:pPr marL="0" indent="0">
              <a:buNone/>
            </a:pPr>
            <a:endParaRPr lang="tr-TR" sz="1000" smtClean="0"/>
          </a:p>
        </p:txBody>
      </p:sp>
    </p:spTree>
    <p:extLst>
      <p:ext uri="{BB962C8B-B14F-4D97-AF65-F5344CB8AC3E}">
        <p14:creationId xmlns:p14="http://schemas.microsoft.com/office/powerpoint/2010/main" val="3161973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pPr lvl="0"/>
            <a:r>
              <a:rPr lang="tr-TR" sz="3200" b="1">
                <a:effectLst>
                  <a:outerShdw blurRad="38100" dist="38100" dir="2700000" algn="tl">
                    <a:srgbClr val="000000">
                      <a:alpha val="43137"/>
                    </a:srgbClr>
                  </a:outerShdw>
                </a:effectLst>
              </a:rPr>
              <a:t>STK’larda Kurumsal Yapılanma ve Stratejik Yönetim</a:t>
            </a:r>
            <a:r>
              <a:rPr lang="tr-TR"/>
              <a:t/>
            </a:r>
            <a:br>
              <a:rPr lang="tr-TR"/>
            </a:br>
            <a:endParaRPr lang="tr-TR"/>
          </a:p>
        </p:txBody>
      </p:sp>
      <p:sp>
        <p:nvSpPr>
          <p:cNvPr id="3" name="İçerik Yer Tutucusu 2"/>
          <p:cNvSpPr>
            <a:spLocks noGrp="1"/>
          </p:cNvSpPr>
          <p:nvPr>
            <p:ph idx="4294967295"/>
          </p:nvPr>
        </p:nvSpPr>
        <p:spPr>
          <a:xfrm>
            <a:off x="990600" y="2133600"/>
            <a:ext cx="7010400" cy="2667000"/>
          </a:xfrm>
        </p:spPr>
        <p:style>
          <a:lnRef idx="1">
            <a:schemeClr val="accent1"/>
          </a:lnRef>
          <a:fillRef idx="1002">
            <a:schemeClr val="lt1"/>
          </a:fillRef>
          <a:effectRef idx="1">
            <a:schemeClr val="accent1"/>
          </a:effectRef>
          <a:fontRef idx="minor">
            <a:schemeClr val="dk1"/>
          </a:fontRef>
        </p:style>
        <p:txBody>
          <a:bodyPr/>
          <a:lstStyle/>
          <a:p>
            <a:pPr marL="0" lvl="0" indent="0">
              <a:buNone/>
            </a:pPr>
            <a:r>
              <a:rPr lang="tr-TR" sz="2400" b="1" smtClean="0">
                <a:effectLst/>
              </a:rPr>
              <a:t>4. Stratejik </a:t>
            </a:r>
            <a:r>
              <a:rPr lang="tr-TR" sz="2400" b="1">
                <a:effectLst/>
              </a:rPr>
              <a:t>Hedeflerin Belirlenmesi</a:t>
            </a:r>
            <a:r>
              <a:rPr lang="tr-TR" sz="2400" b="1" smtClean="0">
                <a:effectLst/>
              </a:rPr>
              <a:t>:</a:t>
            </a:r>
          </a:p>
          <a:p>
            <a:pPr marL="0" lvl="0" indent="0">
              <a:buNone/>
            </a:pPr>
            <a:endParaRPr lang="tr-TR" sz="2400" b="1" smtClean="0">
              <a:effectLst/>
            </a:endParaRPr>
          </a:p>
          <a:p>
            <a:pPr lvl="1">
              <a:buFont typeface="Wingdings" pitchFamily="2" charset="2"/>
              <a:buChar char="q"/>
            </a:pPr>
            <a:r>
              <a:rPr lang="tr-TR" sz="2000" b="1" smtClean="0">
                <a:effectLst/>
              </a:rPr>
              <a:t> </a:t>
            </a:r>
            <a:r>
              <a:rPr lang="tr-TR" sz="2000" b="1">
                <a:effectLst/>
              </a:rPr>
              <a:t>Orta vade Stratejik Hedef ve Eylem Planlarının Belirlenmesi</a:t>
            </a:r>
          </a:p>
          <a:p>
            <a:pPr marL="0" indent="0">
              <a:buNone/>
            </a:pPr>
            <a:endParaRPr lang="tr-TR" b="1"/>
          </a:p>
        </p:txBody>
      </p:sp>
    </p:spTree>
    <p:extLst>
      <p:ext uri="{BB962C8B-B14F-4D97-AF65-F5344CB8AC3E}">
        <p14:creationId xmlns:p14="http://schemas.microsoft.com/office/powerpoint/2010/main" val="3770618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tr-TR" sz="3600" b="0">
                <a:effectLst>
                  <a:outerShdw blurRad="38100" dist="38100" dir="2700000" algn="tl">
                    <a:srgbClr val="FFFFFF"/>
                  </a:outerShdw>
                </a:effectLst>
              </a:rPr>
              <a:t>Planlama </a:t>
            </a:r>
            <a:r>
              <a:rPr lang="tr-TR" sz="3600" b="0" smtClean="0">
                <a:effectLst>
                  <a:outerShdw blurRad="38100" dist="38100" dir="2700000" algn="tl">
                    <a:srgbClr val="FFFFFF"/>
                  </a:outerShdw>
                </a:effectLst>
              </a:rPr>
              <a:t>Stratejileri:</a:t>
            </a:r>
            <a:endParaRPr lang="tr-TR" sz="3600" b="0">
              <a:effectLst>
                <a:outerShdw blurRad="38100" dist="38100" dir="2700000" algn="tl">
                  <a:srgbClr val="FFFFFF"/>
                </a:outerShdw>
              </a:effectLst>
            </a:endParaRPr>
          </a:p>
        </p:txBody>
      </p:sp>
      <p:sp>
        <p:nvSpPr>
          <p:cNvPr id="26627" name="Rectangle 3"/>
          <p:cNvSpPr>
            <a:spLocks noGrp="1" noRot="1" noChangeArrowheads="1"/>
          </p:cNvSpPr>
          <p:nvPr>
            <p:ph type="body" idx="1"/>
          </p:nvPr>
        </p:nvSpPr>
        <p:spPr/>
        <p:txBody>
          <a:bodyPr/>
          <a:lstStyle/>
          <a:p>
            <a:pPr>
              <a:lnSpc>
                <a:spcPct val="90000"/>
              </a:lnSpc>
              <a:buFont typeface="Wingdings" pitchFamily="2" charset="2"/>
              <a:buChar char="q"/>
            </a:pPr>
            <a:r>
              <a:rPr lang="tr-TR" sz="2400" b="1" u="sng">
                <a:solidFill>
                  <a:srgbClr val="FF0000"/>
                </a:solidFill>
                <a:effectLst/>
              </a:rPr>
              <a:t>Kısa vadeli Planlar :</a:t>
            </a:r>
            <a:r>
              <a:rPr lang="tr-TR" sz="2400">
                <a:effectLst/>
              </a:rPr>
              <a:t> </a:t>
            </a:r>
            <a:endParaRPr lang="tr-TR" sz="2400" smtClean="0">
              <a:effectLst/>
            </a:endParaRPr>
          </a:p>
          <a:p>
            <a:pPr marL="0" indent="0">
              <a:lnSpc>
                <a:spcPct val="90000"/>
              </a:lnSpc>
              <a:buNone/>
            </a:pPr>
            <a:r>
              <a:rPr lang="tr-TR" sz="2400">
                <a:solidFill>
                  <a:schemeClr val="accent2">
                    <a:lumMod val="20000"/>
                    <a:lumOff val="80000"/>
                  </a:schemeClr>
                </a:solidFill>
                <a:effectLst/>
              </a:rPr>
              <a:t> </a:t>
            </a:r>
            <a:r>
              <a:rPr lang="tr-TR" sz="2400" smtClean="0">
                <a:solidFill>
                  <a:schemeClr val="accent2">
                    <a:lumMod val="20000"/>
                    <a:lumOff val="80000"/>
                  </a:schemeClr>
                </a:solidFill>
                <a:effectLst/>
              </a:rPr>
              <a:t>   1 </a:t>
            </a:r>
            <a:r>
              <a:rPr lang="tr-TR" sz="2400">
                <a:solidFill>
                  <a:schemeClr val="accent2">
                    <a:lumMod val="20000"/>
                    <a:lumOff val="80000"/>
                  </a:schemeClr>
                </a:solidFill>
                <a:effectLst/>
              </a:rPr>
              <a:t>yıl ya da daha kısa zaman süresini kapsayan planlardır</a:t>
            </a:r>
          </a:p>
          <a:p>
            <a:pPr>
              <a:lnSpc>
                <a:spcPct val="90000"/>
              </a:lnSpc>
              <a:buFont typeface="Wingdings" pitchFamily="2" charset="2"/>
              <a:buChar char="q"/>
            </a:pPr>
            <a:endParaRPr lang="tr-TR" sz="2400">
              <a:effectLst/>
            </a:endParaRPr>
          </a:p>
          <a:p>
            <a:pPr>
              <a:lnSpc>
                <a:spcPct val="90000"/>
              </a:lnSpc>
              <a:buFont typeface="Wingdings" pitchFamily="2" charset="2"/>
              <a:buChar char="q"/>
            </a:pPr>
            <a:r>
              <a:rPr lang="tr-TR" sz="2400" b="1" u="sng">
                <a:solidFill>
                  <a:srgbClr val="FF0000"/>
                </a:solidFill>
                <a:effectLst/>
              </a:rPr>
              <a:t>Orta Vadeli Planlar :</a:t>
            </a:r>
            <a:r>
              <a:rPr lang="tr-TR" sz="2400">
                <a:effectLst/>
              </a:rPr>
              <a:t> </a:t>
            </a:r>
            <a:endParaRPr lang="tr-TR" sz="2400" smtClean="0">
              <a:effectLst/>
            </a:endParaRPr>
          </a:p>
          <a:p>
            <a:pPr marL="0" indent="0">
              <a:lnSpc>
                <a:spcPct val="90000"/>
              </a:lnSpc>
              <a:buNone/>
            </a:pPr>
            <a:r>
              <a:rPr lang="tr-TR" sz="2400">
                <a:solidFill>
                  <a:schemeClr val="accent2">
                    <a:lumMod val="20000"/>
                    <a:lumOff val="80000"/>
                  </a:schemeClr>
                </a:solidFill>
                <a:effectLst/>
              </a:rPr>
              <a:t> </a:t>
            </a:r>
            <a:r>
              <a:rPr lang="tr-TR" sz="2400" smtClean="0">
                <a:solidFill>
                  <a:schemeClr val="accent2">
                    <a:lumMod val="20000"/>
                    <a:lumOff val="80000"/>
                  </a:schemeClr>
                </a:solidFill>
                <a:effectLst/>
              </a:rPr>
              <a:t>  1 </a:t>
            </a:r>
            <a:r>
              <a:rPr lang="tr-TR" sz="2400">
                <a:solidFill>
                  <a:schemeClr val="accent2">
                    <a:lumMod val="20000"/>
                    <a:lumOff val="80000"/>
                  </a:schemeClr>
                </a:solidFill>
                <a:effectLst/>
              </a:rPr>
              <a:t>– 5 yıl arası kapsayan planlardır</a:t>
            </a:r>
          </a:p>
          <a:p>
            <a:pPr>
              <a:lnSpc>
                <a:spcPct val="90000"/>
              </a:lnSpc>
              <a:buFont typeface="Wingdings" pitchFamily="2" charset="2"/>
              <a:buChar char="q"/>
            </a:pPr>
            <a:endParaRPr lang="tr-TR" sz="2400">
              <a:effectLst/>
            </a:endParaRPr>
          </a:p>
          <a:p>
            <a:pPr>
              <a:lnSpc>
                <a:spcPct val="90000"/>
              </a:lnSpc>
              <a:buFont typeface="Wingdings" pitchFamily="2" charset="2"/>
              <a:buChar char="q"/>
            </a:pPr>
            <a:r>
              <a:rPr lang="tr-TR" sz="2400" b="1" u="sng">
                <a:solidFill>
                  <a:srgbClr val="FF0000"/>
                </a:solidFill>
                <a:effectLst/>
              </a:rPr>
              <a:t>Uzun vadeli Planlar :</a:t>
            </a:r>
            <a:r>
              <a:rPr lang="tr-TR" sz="2400">
                <a:effectLst/>
              </a:rPr>
              <a:t> </a:t>
            </a:r>
            <a:endParaRPr lang="tr-TR" sz="2400" smtClean="0">
              <a:effectLst/>
            </a:endParaRPr>
          </a:p>
          <a:p>
            <a:pPr marL="0" indent="0">
              <a:lnSpc>
                <a:spcPct val="90000"/>
              </a:lnSpc>
              <a:buNone/>
            </a:pPr>
            <a:r>
              <a:rPr lang="tr-TR" sz="2400">
                <a:solidFill>
                  <a:schemeClr val="tx2"/>
                </a:solidFill>
                <a:effectLst/>
              </a:rPr>
              <a:t> </a:t>
            </a:r>
            <a:r>
              <a:rPr lang="tr-TR" sz="2400" smtClean="0">
                <a:solidFill>
                  <a:schemeClr val="tx2"/>
                </a:solidFill>
                <a:effectLst/>
              </a:rPr>
              <a:t>  5 </a:t>
            </a:r>
            <a:r>
              <a:rPr lang="tr-TR" sz="2400">
                <a:solidFill>
                  <a:schemeClr val="tx2"/>
                </a:solidFill>
                <a:effectLst/>
              </a:rPr>
              <a:t>yıldan daha uzun bir süreyi kapsayan planlardır</a:t>
            </a:r>
          </a:p>
        </p:txBody>
      </p:sp>
    </p:spTree>
    <p:extLst>
      <p:ext uri="{BB962C8B-B14F-4D97-AF65-F5344CB8AC3E}">
        <p14:creationId xmlns:p14="http://schemas.microsoft.com/office/powerpoint/2010/main" val="3724323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pPr lvl="0"/>
            <a:r>
              <a:rPr lang="tr-TR" sz="3200" b="1">
                <a:effectLst>
                  <a:outerShdw blurRad="38100" dist="38100" dir="2700000" algn="tl">
                    <a:srgbClr val="000000">
                      <a:alpha val="43137"/>
                    </a:srgbClr>
                  </a:outerShdw>
                </a:effectLst>
              </a:rPr>
              <a:t>STK’larda Kurumsal Yapılanma ve Stratejik Yönetim</a:t>
            </a:r>
            <a:r>
              <a:rPr lang="tr-TR"/>
              <a:t/>
            </a:r>
            <a:br>
              <a:rPr lang="tr-TR"/>
            </a:br>
            <a:endParaRPr lang="tr-TR"/>
          </a:p>
        </p:txBody>
      </p:sp>
      <p:sp>
        <p:nvSpPr>
          <p:cNvPr id="3" name="İçerik Yer Tutucusu 2"/>
          <p:cNvSpPr>
            <a:spLocks noGrp="1"/>
          </p:cNvSpPr>
          <p:nvPr>
            <p:ph idx="4294967295"/>
          </p:nvPr>
        </p:nvSpPr>
        <p:spPr>
          <a:xfrm>
            <a:off x="990600" y="2133600"/>
            <a:ext cx="7010400" cy="2667000"/>
          </a:xfrm>
        </p:spPr>
        <p:style>
          <a:lnRef idx="1">
            <a:schemeClr val="accent1"/>
          </a:lnRef>
          <a:fillRef idx="1002">
            <a:schemeClr val="lt1"/>
          </a:fillRef>
          <a:effectRef idx="1">
            <a:schemeClr val="accent1"/>
          </a:effectRef>
          <a:fontRef idx="minor">
            <a:schemeClr val="dk1"/>
          </a:fontRef>
        </p:style>
        <p:txBody>
          <a:bodyPr/>
          <a:lstStyle/>
          <a:p>
            <a:pPr marL="0" lvl="0" indent="0">
              <a:buNone/>
            </a:pPr>
            <a:r>
              <a:rPr lang="tr-TR" sz="2400" b="1" smtClean="0">
                <a:effectLst/>
              </a:rPr>
              <a:t>5. Stratejik </a:t>
            </a:r>
            <a:r>
              <a:rPr lang="tr-TR" sz="2400" b="1">
                <a:effectLst/>
              </a:rPr>
              <a:t>Eylem Planları Belirlenmesi</a:t>
            </a:r>
            <a:r>
              <a:rPr lang="tr-TR" sz="2400" b="1" smtClean="0">
                <a:effectLst/>
              </a:rPr>
              <a:t>:</a:t>
            </a:r>
          </a:p>
          <a:p>
            <a:pPr marL="0" lvl="0" indent="0">
              <a:buNone/>
            </a:pPr>
            <a:endParaRPr lang="tr-TR" sz="2400" b="1">
              <a:effectLst/>
            </a:endParaRPr>
          </a:p>
          <a:p>
            <a:pPr lvl="1">
              <a:buFont typeface="Wingdings" pitchFamily="2" charset="2"/>
              <a:buChar char="q"/>
            </a:pPr>
            <a:r>
              <a:rPr lang="tr-TR" sz="2000" b="1" smtClean="0">
                <a:effectLst/>
              </a:rPr>
              <a:t>Hedefler </a:t>
            </a:r>
            <a:r>
              <a:rPr lang="tr-TR" sz="2000" b="1">
                <a:effectLst/>
              </a:rPr>
              <a:t>Doğrultusunda Belirlenen Eylem Planlarının Detaylı Uygulama Analizinin Yapılması</a:t>
            </a:r>
          </a:p>
          <a:p>
            <a:pPr marL="0" indent="0">
              <a:buNone/>
            </a:pPr>
            <a:endParaRPr lang="tr-TR" b="1"/>
          </a:p>
        </p:txBody>
      </p:sp>
    </p:spTree>
    <p:extLst>
      <p:ext uri="{BB962C8B-B14F-4D97-AF65-F5344CB8AC3E}">
        <p14:creationId xmlns:p14="http://schemas.microsoft.com/office/powerpoint/2010/main" val="331626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tr-TR" sz="2900" b="1" smtClean="0">
                <a:latin typeface="Verdana" pitchFamily="34" charset="0"/>
                <a:ea typeface="Verdana" pitchFamily="34" charset="0"/>
                <a:cs typeface="Verdana" pitchFamily="34" charset="0"/>
              </a:rPr>
              <a:t/>
            </a:r>
            <a:br>
              <a:rPr lang="tr-TR" sz="2900" b="1" smtClean="0">
                <a:latin typeface="Verdana" pitchFamily="34" charset="0"/>
                <a:ea typeface="Verdana" pitchFamily="34" charset="0"/>
                <a:cs typeface="Verdana" pitchFamily="34" charset="0"/>
              </a:rPr>
            </a:br>
            <a:r>
              <a:rPr lang="tr-TR" sz="2800" b="1">
                <a:effectLst>
                  <a:outerShdw blurRad="38100" dist="38100" dir="2700000" algn="tl">
                    <a:srgbClr val="000000">
                      <a:alpha val="43137"/>
                    </a:srgbClr>
                  </a:outerShdw>
                </a:effectLst>
              </a:rPr>
              <a:t>STK’larda Kurumsal Yapılanma ve Stratejik Yönetim</a:t>
            </a:r>
            <a:r>
              <a:rPr lang="tr-TR" sz="2900" b="1">
                <a:latin typeface="Verdana" pitchFamily="34" charset="0"/>
                <a:ea typeface="Verdana" pitchFamily="34" charset="0"/>
                <a:cs typeface="Verdana" pitchFamily="34" charset="0"/>
              </a:rPr>
              <a:t/>
            </a:r>
            <a:br>
              <a:rPr lang="tr-TR" sz="2900" b="1">
                <a:latin typeface="Verdana" pitchFamily="34" charset="0"/>
                <a:ea typeface="Verdana" pitchFamily="34" charset="0"/>
                <a:cs typeface="Verdana" pitchFamily="34" charset="0"/>
              </a:rPr>
            </a:br>
            <a:endParaRPr lang="tr-TR" sz="2900" b="1">
              <a:latin typeface="Verdana" pitchFamily="34" charset="0"/>
              <a:ea typeface="Verdana" pitchFamily="34" charset="0"/>
              <a:cs typeface="Verdana" pitchFamily="34" charset="0"/>
            </a:endParaRPr>
          </a:p>
        </p:txBody>
      </p:sp>
      <p:sp>
        <p:nvSpPr>
          <p:cNvPr id="31747" name="Rectangle 3"/>
          <p:cNvSpPr>
            <a:spLocks noGrp="1" noChangeArrowheads="1"/>
          </p:cNvSpPr>
          <p:nvPr>
            <p:ph type="body" idx="1"/>
          </p:nvPr>
        </p:nvSpPr>
        <p:spPr>
          <a:xfrm>
            <a:off x="304800" y="1905000"/>
            <a:ext cx="5638800" cy="4495800"/>
          </a:xfrm>
        </p:spPr>
        <p:txBody>
          <a:bodyPr/>
          <a:lstStyle/>
          <a:p>
            <a:pPr marL="0" indent="0">
              <a:buNone/>
            </a:pPr>
            <a:r>
              <a:rPr lang="tr-TR" sz="2400" b="1" smtClean="0">
                <a:solidFill>
                  <a:srgbClr val="C00000"/>
                </a:solidFill>
                <a:latin typeface="Verdana" pitchFamily="34" charset="0"/>
                <a:ea typeface="Verdana" pitchFamily="34" charset="0"/>
                <a:cs typeface="Verdana" pitchFamily="34" charset="0"/>
              </a:rPr>
              <a:t>Sonuç Olarak;</a:t>
            </a:r>
          </a:p>
          <a:p>
            <a:pPr marL="0" indent="0">
              <a:buNone/>
            </a:pPr>
            <a:r>
              <a:rPr lang="tr-TR" sz="2400" b="1" smtClean="0">
                <a:solidFill>
                  <a:srgbClr val="C00000"/>
                </a:solidFill>
                <a:latin typeface="Verdana" pitchFamily="34" charset="0"/>
                <a:ea typeface="Verdana" pitchFamily="34" charset="0"/>
                <a:cs typeface="Verdana" pitchFamily="34" charset="0"/>
              </a:rPr>
              <a:t>Etkili </a:t>
            </a:r>
            <a:r>
              <a:rPr lang="tr-TR" sz="2400" b="1">
                <a:solidFill>
                  <a:srgbClr val="C00000"/>
                </a:solidFill>
                <a:latin typeface="Verdana" pitchFamily="34" charset="0"/>
                <a:ea typeface="Verdana" pitchFamily="34" charset="0"/>
                <a:cs typeface="Verdana" pitchFamily="34" charset="0"/>
              </a:rPr>
              <a:t>bir planlama </a:t>
            </a:r>
            <a:r>
              <a:rPr lang="tr-TR" sz="2400" b="1" smtClean="0">
                <a:solidFill>
                  <a:srgbClr val="C00000"/>
                </a:solidFill>
                <a:latin typeface="Verdana" pitchFamily="34" charset="0"/>
                <a:ea typeface="Verdana" pitchFamily="34" charset="0"/>
                <a:cs typeface="Verdana" pitchFamily="34" charset="0"/>
              </a:rPr>
              <a:t>için:</a:t>
            </a:r>
            <a:endParaRPr lang="tr-TR" sz="2400" smtClean="0">
              <a:solidFill>
                <a:srgbClr val="C00000"/>
              </a:solidFill>
            </a:endParaRPr>
          </a:p>
          <a:p>
            <a:pPr>
              <a:buFont typeface="Wingdings" pitchFamily="2" charset="2"/>
              <a:buChar char="q"/>
            </a:pPr>
            <a:r>
              <a:rPr lang="tr-TR" sz="2400" smtClean="0">
                <a:solidFill>
                  <a:schemeClr val="tx2"/>
                </a:solidFill>
              </a:rPr>
              <a:t>Hedefler iyi </a:t>
            </a:r>
            <a:r>
              <a:rPr lang="tr-TR" sz="2400">
                <a:solidFill>
                  <a:schemeClr val="tx2"/>
                </a:solidFill>
              </a:rPr>
              <a:t>bir biçimde tanıml</a:t>
            </a:r>
            <a:r>
              <a:rPr lang="tr-TR" sz="2400">
                <a:solidFill>
                  <a:srgbClr val="FFFFFF"/>
                </a:solidFill>
              </a:rPr>
              <a:t>anmış</a:t>
            </a:r>
            <a:r>
              <a:rPr lang="tr-TR" sz="2400">
                <a:solidFill>
                  <a:schemeClr val="tx2"/>
                </a:solidFill>
              </a:rPr>
              <a:t> </a:t>
            </a:r>
            <a:r>
              <a:rPr lang="tr-TR" sz="2400" smtClean="0">
                <a:solidFill>
                  <a:schemeClr val="tx2"/>
                </a:solidFill>
              </a:rPr>
              <a:t>ve amaçlara </a:t>
            </a:r>
            <a:r>
              <a:rPr lang="tr-TR" sz="2400">
                <a:solidFill>
                  <a:schemeClr val="tx2"/>
                </a:solidFill>
              </a:rPr>
              <a:t>yönelik olmalı</a:t>
            </a:r>
          </a:p>
          <a:p>
            <a:pPr>
              <a:buFont typeface="Wingdings" pitchFamily="2" charset="2"/>
              <a:buChar char="q"/>
            </a:pPr>
            <a:r>
              <a:rPr lang="tr-TR" sz="2400">
                <a:solidFill>
                  <a:schemeClr val="tx2"/>
                </a:solidFill>
              </a:rPr>
              <a:t>Basit ve anlaşılır olmalı</a:t>
            </a:r>
          </a:p>
          <a:p>
            <a:pPr>
              <a:buFont typeface="Wingdings" pitchFamily="2" charset="2"/>
              <a:buChar char="q"/>
            </a:pPr>
            <a:r>
              <a:rPr lang="tr-TR" sz="2400">
                <a:solidFill>
                  <a:schemeClr val="tx2"/>
                </a:solidFill>
              </a:rPr>
              <a:t>Esnek olmalı</a:t>
            </a:r>
          </a:p>
          <a:p>
            <a:pPr>
              <a:buFont typeface="Wingdings" pitchFamily="2" charset="2"/>
              <a:buChar char="q"/>
            </a:pPr>
            <a:r>
              <a:rPr lang="tr-TR" sz="2400" smtClean="0">
                <a:solidFill>
                  <a:schemeClr val="tx2"/>
                </a:solidFill>
              </a:rPr>
              <a:t>Elde </a:t>
            </a:r>
            <a:r>
              <a:rPr lang="tr-TR" sz="2400">
                <a:solidFill>
                  <a:schemeClr val="tx2"/>
                </a:solidFill>
              </a:rPr>
              <a:t>edilebilir ve akla uygun </a:t>
            </a:r>
            <a:r>
              <a:rPr lang="tr-TR" sz="2400">
                <a:solidFill>
                  <a:srgbClr val="FFFFFF"/>
                </a:solidFill>
              </a:rPr>
              <a:t>olmalıdır</a:t>
            </a:r>
          </a:p>
        </p:txBody>
      </p:sp>
    </p:spTree>
    <p:extLst>
      <p:ext uri="{BB962C8B-B14F-4D97-AF65-F5344CB8AC3E}">
        <p14:creationId xmlns:p14="http://schemas.microsoft.com/office/powerpoint/2010/main" val="904683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p:txBody>
          <a:bodyPr/>
          <a:lstStyle/>
          <a:p>
            <a:pPr lvl="0"/>
            <a:r>
              <a:rPr lang="tr-TR" sz="3200" b="1">
                <a:effectLst>
                  <a:outerShdw blurRad="38100" dist="38100" dir="2700000" algn="tl">
                    <a:srgbClr val="000000">
                      <a:alpha val="43137"/>
                    </a:srgbClr>
                  </a:outerShdw>
                </a:effectLst>
              </a:rPr>
              <a:t>STK’larda Kurumsal Yapılanma ve Stratejik Yönetim</a:t>
            </a:r>
            <a:r>
              <a:rPr lang="tr-TR"/>
              <a:t/>
            </a:r>
            <a:br>
              <a:rPr lang="tr-TR"/>
            </a:br>
            <a:endParaRPr lang="tr-TR"/>
          </a:p>
        </p:txBody>
      </p:sp>
      <p:sp>
        <p:nvSpPr>
          <p:cNvPr id="3" name="İçerik Yer Tutucusu 2"/>
          <p:cNvSpPr>
            <a:spLocks noGrp="1"/>
          </p:cNvSpPr>
          <p:nvPr>
            <p:ph idx="4294967295"/>
          </p:nvPr>
        </p:nvSpPr>
        <p:spPr>
          <a:xfrm>
            <a:off x="990600" y="2133600"/>
            <a:ext cx="7010400" cy="2667000"/>
          </a:xfrm>
        </p:spPr>
        <p:style>
          <a:lnRef idx="1">
            <a:schemeClr val="accent1"/>
          </a:lnRef>
          <a:fillRef idx="1002">
            <a:schemeClr val="lt1"/>
          </a:fillRef>
          <a:effectRef idx="1">
            <a:schemeClr val="accent1"/>
          </a:effectRef>
          <a:fontRef idx="minor">
            <a:schemeClr val="dk1"/>
          </a:fontRef>
        </p:style>
        <p:txBody>
          <a:bodyPr/>
          <a:lstStyle/>
          <a:p>
            <a:pPr marL="0" lvl="0" indent="0">
              <a:buNone/>
            </a:pPr>
            <a:r>
              <a:rPr lang="tr-TR" sz="2400" b="1" smtClean="0">
                <a:effectLst/>
              </a:rPr>
              <a:t>6. Kalite </a:t>
            </a:r>
            <a:r>
              <a:rPr lang="tr-TR" sz="2400" b="1">
                <a:effectLst/>
              </a:rPr>
              <a:t>Kontrol Sistemi Kurulması: </a:t>
            </a:r>
            <a:endParaRPr lang="tr-TR" sz="2400" b="1" smtClean="0">
              <a:effectLst/>
            </a:endParaRPr>
          </a:p>
          <a:p>
            <a:pPr marL="0" lvl="0" indent="0">
              <a:buNone/>
            </a:pPr>
            <a:endParaRPr lang="tr-TR" sz="2400" b="1" smtClean="0">
              <a:effectLst/>
            </a:endParaRPr>
          </a:p>
          <a:p>
            <a:pPr lvl="1">
              <a:buFont typeface="Wingdings" pitchFamily="2" charset="2"/>
              <a:buChar char="q"/>
            </a:pPr>
            <a:r>
              <a:rPr lang="tr-TR" sz="2000" b="1" smtClean="0">
                <a:effectLst/>
              </a:rPr>
              <a:t>STK </a:t>
            </a:r>
            <a:r>
              <a:rPr lang="tr-TR" sz="2000" b="1">
                <a:effectLst/>
              </a:rPr>
              <a:t>Tüm Faaliyetlerinin ve Özellikle Stratejik Hedeflerin Yerine Getiriliş Sürecinin Sürekli Kontrol </a:t>
            </a:r>
            <a:r>
              <a:rPr lang="tr-TR" sz="2000" b="1" smtClean="0">
                <a:effectLst/>
              </a:rPr>
              <a:t>Edilmesi</a:t>
            </a:r>
          </a:p>
          <a:p>
            <a:pPr lvl="1">
              <a:buFont typeface="Wingdings" pitchFamily="2" charset="2"/>
              <a:buChar char="q"/>
            </a:pPr>
            <a:r>
              <a:rPr lang="tr-TR" sz="2000" b="1" smtClean="0">
                <a:effectLst/>
              </a:rPr>
              <a:t>Kurumsal Performans Yönetimi</a:t>
            </a:r>
            <a:endParaRPr lang="tr-TR" sz="2000" b="1">
              <a:effectLst/>
            </a:endParaRPr>
          </a:p>
          <a:p>
            <a:pPr marL="0" indent="0">
              <a:buNone/>
            </a:pPr>
            <a:endParaRPr lang="tr-TR" b="1"/>
          </a:p>
        </p:txBody>
      </p:sp>
    </p:spTree>
    <p:extLst>
      <p:ext uri="{BB962C8B-B14F-4D97-AF65-F5344CB8AC3E}">
        <p14:creationId xmlns:p14="http://schemas.microsoft.com/office/powerpoint/2010/main" val="2135850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40750" cy="990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a:lstStyle/>
          <a:p>
            <a:r>
              <a:rPr lang="tr-TR" sz="2800" smtClean="0"/>
              <a:t>Ekip Çalışması: Sinerji</a:t>
            </a:r>
            <a:endParaRPr lang="en-US" sz="2800"/>
          </a:p>
        </p:txBody>
      </p:sp>
      <p:sp>
        <p:nvSpPr>
          <p:cNvPr id="3" name="Dikdörtgen 2"/>
          <p:cNvSpPr/>
          <p:nvPr/>
        </p:nvSpPr>
        <p:spPr>
          <a:xfrm>
            <a:off x="495300" y="4955502"/>
            <a:ext cx="5105400" cy="7848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tr-TR" sz="1500" b="1" smtClean="0">
                <a:solidFill>
                  <a:schemeClr val="bg1"/>
                </a:solidFill>
              </a:rPr>
              <a:t>Sinerji: B</a:t>
            </a:r>
            <a:r>
              <a:rPr lang="en-US" sz="1500" b="1" smtClean="0">
                <a:solidFill>
                  <a:schemeClr val="bg1"/>
                </a:solidFill>
              </a:rPr>
              <a:t>ir </a:t>
            </a:r>
            <a:r>
              <a:rPr lang="en-US" sz="1500" b="1">
                <a:solidFill>
                  <a:schemeClr val="bg1"/>
                </a:solidFill>
              </a:rPr>
              <a:t>madde </a:t>
            </a:r>
            <a:r>
              <a:rPr lang="en-US" sz="1500" b="1" smtClean="0">
                <a:solidFill>
                  <a:schemeClr val="bg1"/>
                </a:solidFill>
              </a:rPr>
              <a:t>yada </a:t>
            </a:r>
            <a:r>
              <a:rPr lang="en-US" sz="1500" b="1">
                <a:solidFill>
                  <a:schemeClr val="bg1"/>
                </a:solidFill>
              </a:rPr>
              <a:t>sistemin başka bir madde </a:t>
            </a:r>
            <a:r>
              <a:rPr lang="en-US" sz="1500" b="1" smtClean="0">
                <a:solidFill>
                  <a:schemeClr val="bg1"/>
                </a:solidFill>
              </a:rPr>
              <a:t>yada </a:t>
            </a:r>
            <a:r>
              <a:rPr lang="en-US" sz="1500" b="1" err="1">
                <a:solidFill>
                  <a:schemeClr val="bg1"/>
                </a:solidFill>
              </a:rPr>
              <a:t>sistemle</a:t>
            </a:r>
            <a:r>
              <a:rPr lang="en-US" sz="1500" b="1">
                <a:solidFill>
                  <a:schemeClr val="bg1"/>
                </a:solidFill>
              </a:rPr>
              <a:t> </a:t>
            </a:r>
            <a:r>
              <a:rPr lang="en-US" sz="1500" b="1" smtClean="0">
                <a:solidFill>
                  <a:schemeClr val="bg1"/>
                </a:solidFill>
              </a:rPr>
              <a:t>birleştiğinde,</a:t>
            </a:r>
            <a:r>
              <a:rPr lang="tr-TR" sz="1500" b="1" smtClean="0">
                <a:solidFill>
                  <a:schemeClr val="bg1"/>
                </a:solidFill>
              </a:rPr>
              <a:t> </a:t>
            </a:r>
            <a:r>
              <a:rPr lang="en-US" sz="1500" b="1" smtClean="0">
                <a:solidFill>
                  <a:schemeClr val="bg1"/>
                </a:solidFill>
              </a:rPr>
              <a:t>etkinin </a:t>
            </a:r>
            <a:r>
              <a:rPr lang="en-US" sz="1500" b="1" err="1">
                <a:solidFill>
                  <a:schemeClr val="bg1"/>
                </a:solidFill>
              </a:rPr>
              <a:t>ikisinin</a:t>
            </a:r>
            <a:r>
              <a:rPr lang="en-US" sz="1500" b="1">
                <a:solidFill>
                  <a:schemeClr val="bg1"/>
                </a:solidFill>
              </a:rPr>
              <a:t> </a:t>
            </a:r>
            <a:r>
              <a:rPr lang="en-US" sz="1500" b="1" err="1">
                <a:solidFill>
                  <a:schemeClr val="bg1"/>
                </a:solidFill>
              </a:rPr>
              <a:t>etki</a:t>
            </a:r>
            <a:r>
              <a:rPr lang="en-US" sz="1500" b="1">
                <a:solidFill>
                  <a:schemeClr val="bg1"/>
                </a:solidFill>
              </a:rPr>
              <a:t> </a:t>
            </a:r>
            <a:r>
              <a:rPr lang="en-US" sz="1500" b="1" err="1">
                <a:solidFill>
                  <a:schemeClr val="bg1"/>
                </a:solidFill>
              </a:rPr>
              <a:t>gücünün</a:t>
            </a:r>
            <a:r>
              <a:rPr lang="en-US" sz="1500" b="1">
                <a:solidFill>
                  <a:schemeClr val="bg1"/>
                </a:solidFill>
              </a:rPr>
              <a:t> </a:t>
            </a:r>
            <a:r>
              <a:rPr lang="en-US" sz="1500" b="1" err="1">
                <a:solidFill>
                  <a:schemeClr val="bg1"/>
                </a:solidFill>
              </a:rPr>
              <a:t>toplamından</a:t>
            </a:r>
            <a:r>
              <a:rPr lang="en-US" sz="1500" b="1">
                <a:solidFill>
                  <a:schemeClr val="bg1"/>
                </a:solidFill>
              </a:rPr>
              <a:t> </a:t>
            </a:r>
            <a:r>
              <a:rPr lang="en-US" sz="1500" b="1" err="1">
                <a:solidFill>
                  <a:schemeClr val="bg1"/>
                </a:solidFill>
              </a:rPr>
              <a:t>fazla</a:t>
            </a:r>
            <a:r>
              <a:rPr lang="en-US" sz="1500" b="1">
                <a:solidFill>
                  <a:schemeClr val="bg1"/>
                </a:solidFill>
              </a:rPr>
              <a:t> </a:t>
            </a:r>
            <a:r>
              <a:rPr lang="en-US" sz="1500" b="1" err="1">
                <a:solidFill>
                  <a:schemeClr val="bg1"/>
                </a:solidFill>
              </a:rPr>
              <a:t>olması</a:t>
            </a:r>
            <a:r>
              <a:rPr lang="en-US" sz="1500" b="1">
                <a:solidFill>
                  <a:schemeClr val="bg1"/>
                </a:solidFill>
              </a:rPr>
              <a:t> </a:t>
            </a:r>
            <a:r>
              <a:rPr lang="en-US" sz="1500" b="1" err="1" smtClean="0">
                <a:solidFill>
                  <a:schemeClr val="bg1"/>
                </a:solidFill>
              </a:rPr>
              <a:t>durumudur</a:t>
            </a:r>
            <a:r>
              <a:rPr lang="tr-TR" sz="1400" b="1" smtClean="0"/>
              <a:t>.</a:t>
            </a:r>
            <a:endParaRPr lang="en-US" sz="1400" b="1"/>
          </a:p>
        </p:txBody>
      </p:sp>
      <p:pic>
        <p:nvPicPr>
          <p:cNvPr id="4" name="Picture 4" descr="untitled"/>
          <p:cNvPicPr>
            <a:picLocks noChangeAspect="1" noChangeArrowheads="1"/>
          </p:cNvPicPr>
          <p:nvPr/>
        </p:nvPicPr>
        <p:blipFill>
          <a:blip r:embed="rId3"/>
          <a:srcRect/>
          <a:stretch>
            <a:fillRect/>
          </a:stretch>
        </p:blipFill>
        <p:spPr bwMode="auto">
          <a:xfrm>
            <a:off x="5773615" y="1684949"/>
            <a:ext cx="3200400" cy="4299065"/>
          </a:xfrm>
          <a:prstGeom prst="rect">
            <a:avLst/>
          </a:prstGeom>
          <a:noFill/>
        </p:spPr>
      </p:pic>
      <p:sp>
        <p:nvSpPr>
          <p:cNvPr id="5" name="Dikdörtgen 4"/>
          <p:cNvSpPr/>
          <p:nvPr/>
        </p:nvSpPr>
        <p:spPr>
          <a:xfrm>
            <a:off x="419100" y="1752600"/>
            <a:ext cx="51816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a:solidFill>
                  <a:schemeClr val="bg1"/>
                </a:solidFill>
              </a:rPr>
              <a:t>En </a:t>
            </a:r>
            <a:r>
              <a:rPr lang="en-US" b="1" err="1">
                <a:solidFill>
                  <a:schemeClr val="bg1"/>
                </a:solidFill>
              </a:rPr>
              <a:t>iyi</a:t>
            </a:r>
            <a:r>
              <a:rPr lang="en-US" b="1">
                <a:solidFill>
                  <a:schemeClr val="bg1"/>
                </a:solidFill>
              </a:rPr>
              <a:t> </a:t>
            </a:r>
            <a:r>
              <a:rPr lang="en-US" b="1" err="1">
                <a:solidFill>
                  <a:schemeClr val="bg1"/>
                </a:solidFill>
              </a:rPr>
              <a:t>bireylerden</a:t>
            </a:r>
            <a:r>
              <a:rPr lang="en-US" b="1">
                <a:solidFill>
                  <a:schemeClr val="bg1"/>
                </a:solidFill>
              </a:rPr>
              <a:t> </a:t>
            </a:r>
            <a:r>
              <a:rPr lang="en-US" b="1" err="1">
                <a:solidFill>
                  <a:schemeClr val="bg1"/>
                </a:solidFill>
              </a:rPr>
              <a:t>kurulu</a:t>
            </a:r>
            <a:r>
              <a:rPr lang="en-US" b="1">
                <a:solidFill>
                  <a:schemeClr val="bg1"/>
                </a:solidFill>
              </a:rPr>
              <a:t> </a:t>
            </a:r>
            <a:r>
              <a:rPr lang="en-US" b="1" err="1">
                <a:solidFill>
                  <a:schemeClr val="bg1"/>
                </a:solidFill>
              </a:rPr>
              <a:t>olması</a:t>
            </a:r>
            <a:r>
              <a:rPr lang="en-US" b="1">
                <a:solidFill>
                  <a:schemeClr val="bg1"/>
                </a:solidFill>
              </a:rPr>
              <a:t>, bir </a:t>
            </a:r>
            <a:r>
              <a:rPr lang="en-US" b="1" err="1">
                <a:solidFill>
                  <a:schemeClr val="bg1"/>
                </a:solidFill>
              </a:rPr>
              <a:t>topluluğa</a:t>
            </a:r>
            <a:r>
              <a:rPr lang="en-US" b="1">
                <a:solidFill>
                  <a:schemeClr val="bg1"/>
                </a:solidFill>
              </a:rPr>
              <a:t> en </a:t>
            </a:r>
            <a:r>
              <a:rPr lang="en-US" b="1" err="1">
                <a:solidFill>
                  <a:schemeClr val="bg1"/>
                </a:solidFill>
              </a:rPr>
              <a:t>iyi</a:t>
            </a:r>
            <a:r>
              <a:rPr lang="en-US" b="1">
                <a:solidFill>
                  <a:schemeClr val="bg1"/>
                </a:solidFill>
              </a:rPr>
              <a:t> </a:t>
            </a:r>
            <a:r>
              <a:rPr lang="en-US" b="1" err="1">
                <a:solidFill>
                  <a:schemeClr val="bg1"/>
                </a:solidFill>
              </a:rPr>
              <a:t>takım</a:t>
            </a:r>
            <a:r>
              <a:rPr lang="en-US" b="1">
                <a:solidFill>
                  <a:schemeClr val="bg1"/>
                </a:solidFill>
              </a:rPr>
              <a:t> </a:t>
            </a:r>
            <a:r>
              <a:rPr lang="en-US" b="1" err="1">
                <a:solidFill>
                  <a:schemeClr val="bg1"/>
                </a:solidFill>
              </a:rPr>
              <a:t>vasfı</a:t>
            </a:r>
            <a:r>
              <a:rPr lang="en-US" b="1">
                <a:solidFill>
                  <a:schemeClr val="bg1"/>
                </a:solidFill>
              </a:rPr>
              <a:t> </a:t>
            </a:r>
            <a:r>
              <a:rPr lang="en-US" b="1" err="1">
                <a:solidFill>
                  <a:schemeClr val="bg1"/>
                </a:solidFill>
              </a:rPr>
              <a:t>kazandırmaz</a:t>
            </a:r>
            <a:r>
              <a:rPr lang="en-US" b="1">
                <a:solidFill>
                  <a:schemeClr val="bg1"/>
                </a:solidFill>
              </a:rPr>
              <a:t>.</a:t>
            </a:r>
            <a:endParaRPr lang="en-US">
              <a:solidFill>
                <a:schemeClr val="bg1"/>
              </a:solidFill>
            </a:endParaRPr>
          </a:p>
          <a:p>
            <a:endParaRPr lang="tr-TR" sz="1600">
              <a:solidFill>
                <a:schemeClr val="bg1"/>
              </a:solidFill>
            </a:endParaRPr>
          </a:p>
          <a:p>
            <a:r>
              <a:rPr lang="en-US" sz="1600" b="1">
                <a:solidFill>
                  <a:schemeClr val="bg1"/>
                </a:solidFill>
              </a:rPr>
              <a:t>Bir </a:t>
            </a:r>
            <a:r>
              <a:rPr lang="en-US" sz="1600" b="1" err="1">
                <a:solidFill>
                  <a:schemeClr val="bg1"/>
                </a:solidFill>
              </a:rPr>
              <a:t>takımın</a:t>
            </a:r>
            <a:r>
              <a:rPr lang="en-US" sz="1600" b="1">
                <a:solidFill>
                  <a:schemeClr val="bg1"/>
                </a:solidFill>
              </a:rPr>
              <a:t> </a:t>
            </a:r>
            <a:r>
              <a:rPr lang="en-US" sz="1600" b="1" err="1">
                <a:solidFill>
                  <a:schemeClr val="bg1"/>
                </a:solidFill>
              </a:rPr>
              <a:t>bütün</a:t>
            </a:r>
            <a:r>
              <a:rPr lang="en-US" sz="1600" b="1">
                <a:solidFill>
                  <a:schemeClr val="bg1"/>
                </a:solidFill>
              </a:rPr>
              <a:t> </a:t>
            </a:r>
            <a:r>
              <a:rPr lang="en-US" sz="1600" b="1" err="1">
                <a:solidFill>
                  <a:schemeClr val="bg1"/>
                </a:solidFill>
              </a:rPr>
              <a:t>bireyleri</a:t>
            </a:r>
            <a:r>
              <a:rPr lang="en-US" sz="1600" b="1">
                <a:solidFill>
                  <a:schemeClr val="bg1"/>
                </a:solidFill>
              </a:rPr>
              <a:t> </a:t>
            </a:r>
            <a:r>
              <a:rPr lang="en-US" sz="1600" b="1" err="1">
                <a:solidFill>
                  <a:schemeClr val="bg1"/>
                </a:solidFill>
              </a:rPr>
              <a:t>tek</a:t>
            </a:r>
            <a:r>
              <a:rPr lang="en-US" sz="1600" b="1">
                <a:solidFill>
                  <a:schemeClr val="bg1"/>
                </a:solidFill>
              </a:rPr>
              <a:t> </a:t>
            </a:r>
            <a:r>
              <a:rPr lang="en-US" sz="1600" b="1" err="1">
                <a:solidFill>
                  <a:schemeClr val="bg1"/>
                </a:solidFill>
              </a:rPr>
              <a:t>tek</a:t>
            </a:r>
            <a:r>
              <a:rPr lang="en-US" sz="1600" b="1">
                <a:solidFill>
                  <a:schemeClr val="bg1"/>
                </a:solidFill>
              </a:rPr>
              <a:t> </a:t>
            </a:r>
            <a:r>
              <a:rPr lang="en-US" sz="1600" b="1" err="1">
                <a:solidFill>
                  <a:schemeClr val="bg1"/>
                </a:solidFill>
              </a:rPr>
              <a:t>mesleklerinin</a:t>
            </a:r>
            <a:r>
              <a:rPr lang="en-US" sz="1600" b="1">
                <a:solidFill>
                  <a:schemeClr val="bg1"/>
                </a:solidFill>
              </a:rPr>
              <a:t> en </a:t>
            </a:r>
            <a:r>
              <a:rPr lang="en-US" sz="1600" b="1" err="1">
                <a:solidFill>
                  <a:schemeClr val="bg1"/>
                </a:solidFill>
              </a:rPr>
              <a:t>iyileri</a:t>
            </a:r>
            <a:r>
              <a:rPr lang="en-US" sz="1600" b="1">
                <a:solidFill>
                  <a:schemeClr val="bg1"/>
                </a:solidFill>
              </a:rPr>
              <a:t> </a:t>
            </a:r>
            <a:r>
              <a:rPr lang="en-US" sz="1600" b="1" err="1">
                <a:solidFill>
                  <a:schemeClr val="bg1"/>
                </a:solidFill>
              </a:rPr>
              <a:t>olsa</a:t>
            </a:r>
            <a:r>
              <a:rPr lang="en-US" sz="1600" b="1">
                <a:solidFill>
                  <a:schemeClr val="bg1"/>
                </a:solidFill>
              </a:rPr>
              <a:t> da </a:t>
            </a:r>
            <a:r>
              <a:rPr lang="en-US" sz="1600" b="1" err="1">
                <a:solidFill>
                  <a:schemeClr val="bg1"/>
                </a:solidFill>
              </a:rPr>
              <a:t>takım</a:t>
            </a:r>
            <a:r>
              <a:rPr lang="en-US" sz="1600" b="1">
                <a:solidFill>
                  <a:schemeClr val="bg1"/>
                </a:solidFill>
              </a:rPr>
              <a:t> </a:t>
            </a:r>
            <a:r>
              <a:rPr lang="en-US" sz="1600" b="1" err="1">
                <a:solidFill>
                  <a:schemeClr val="bg1"/>
                </a:solidFill>
              </a:rPr>
              <a:t>ruhu</a:t>
            </a:r>
            <a:r>
              <a:rPr lang="en-US" sz="1600" b="1">
                <a:solidFill>
                  <a:schemeClr val="bg1"/>
                </a:solidFill>
              </a:rPr>
              <a:t> </a:t>
            </a:r>
            <a:r>
              <a:rPr lang="en-US" sz="1600" b="1" err="1">
                <a:solidFill>
                  <a:schemeClr val="bg1"/>
                </a:solidFill>
              </a:rPr>
              <a:t>oluşturulamıyorsa</a:t>
            </a:r>
            <a:r>
              <a:rPr lang="en-US" sz="1600" b="1">
                <a:solidFill>
                  <a:schemeClr val="bg1"/>
                </a:solidFill>
              </a:rPr>
              <a:t> </a:t>
            </a:r>
            <a:r>
              <a:rPr lang="en-US" sz="1600" b="1" err="1">
                <a:solidFill>
                  <a:schemeClr val="bg1"/>
                </a:solidFill>
              </a:rPr>
              <a:t>başarı</a:t>
            </a:r>
            <a:r>
              <a:rPr lang="en-US" sz="1600" b="1">
                <a:solidFill>
                  <a:schemeClr val="bg1"/>
                </a:solidFill>
              </a:rPr>
              <a:t> </a:t>
            </a:r>
            <a:r>
              <a:rPr lang="en-US" sz="1600" b="1" err="1">
                <a:solidFill>
                  <a:schemeClr val="bg1"/>
                </a:solidFill>
              </a:rPr>
              <a:t>hayal</a:t>
            </a:r>
            <a:r>
              <a:rPr lang="en-US" sz="1600" b="1">
                <a:solidFill>
                  <a:schemeClr val="bg1"/>
                </a:solidFill>
              </a:rPr>
              <a:t> </a:t>
            </a:r>
            <a:r>
              <a:rPr lang="en-US" sz="1600" b="1" err="1">
                <a:solidFill>
                  <a:schemeClr val="bg1"/>
                </a:solidFill>
              </a:rPr>
              <a:t>edilir</a:t>
            </a:r>
            <a:r>
              <a:rPr lang="en-US" sz="1600" b="1">
                <a:solidFill>
                  <a:schemeClr val="bg1"/>
                </a:solidFill>
              </a:rPr>
              <a:t>, </a:t>
            </a:r>
            <a:r>
              <a:rPr lang="en-US" sz="1600" b="1" err="1">
                <a:solidFill>
                  <a:schemeClr val="bg1"/>
                </a:solidFill>
              </a:rPr>
              <a:t>planda</a:t>
            </a:r>
            <a:r>
              <a:rPr lang="en-US" sz="1600" b="1">
                <a:solidFill>
                  <a:schemeClr val="bg1"/>
                </a:solidFill>
              </a:rPr>
              <a:t> </a:t>
            </a:r>
            <a:r>
              <a:rPr lang="en-US" sz="1600" b="1" err="1">
                <a:solidFill>
                  <a:schemeClr val="bg1"/>
                </a:solidFill>
              </a:rPr>
              <a:t>kalır</a:t>
            </a:r>
            <a:r>
              <a:rPr lang="en-US" sz="1600" b="1">
                <a:solidFill>
                  <a:schemeClr val="bg1"/>
                </a:solidFill>
              </a:rPr>
              <a:t> </a:t>
            </a:r>
            <a:r>
              <a:rPr lang="en-US" sz="1600" b="1" err="1">
                <a:solidFill>
                  <a:schemeClr val="bg1"/>
                </a:solidFill>
              </a:rPr>
              <a:t>fakat</a:t>
            </a:r>
            <a:r>
              <a:rPr lang="en-US" sz="1600" b="1">
                <a:solidFill>
                  <a:schemeClr val="bg1"/>
                </a:solidFill>
              </a:rPr>
              <a:t> </a:t>
            </a:r>
            <a:r>
              <a:rPr lang="en-US" sz="1600" b="1" err="1">
                <a:solidFill>
                  <a:schemeClr val="bg1"/>
                </a:solidFill>
              </a:rPr>
              <a:t>asla</a:t>
            </a:r>
            <a:r>
              <a:rPr lang="en-US" sz="1600" b="1">
                <a:solidFill>
                  <a:schemeClr val="bg1"/>
                </a:solidFill>
              </a:rPr>
              <a:t> </a:t>
            </a:r>
            <a:r>
              <a:rPr lang="en-US" sz="1600" b="1" err="1">
                <a:solidFill>
                  <a:schemeClr val="bg1"/>
                </a:solidFill>
              </a:rPr>
              <a:t>gerçekleşemez</a:t>
            </a:r>
            <a:r>
              <a:rPr lang="en-US" sz="1600" b="1">
                <a:solidFill>
                  <a:schemeClr val="bg1"/>
                </a:solidFill>
              </a:rPr>
              <a:t>.</a:t>
            </a:r>
            <a:endParaRPr lang="tr-TR" sz="1600" b="1">
              <a:solidFill>
                <a:schemeClr val="bg1"/>
              </a:solidFill>
            </a:endParaRPr>
          </a:p>
          <a:p>
            <a:endParaRPr lang="en-US" sz="1600" b="1">
              <a:solidFill>
                <a:schemeClr val="bg1"/>
              </a:solidFill>
            </a:endParaRPr>
          </a:p>
          <a:p>
            <a:r>
              <a:rPr lang="tr-TR" sz="1600" b="1">
                <a:solidFill>
                  <a:schemeClr val="bg1"/>
                </a:solidFill>
              </a:rPr>
              <a:t>Örneğin </a:t>
            </a:r>
            <a:r>
              <a:rPr lang="en-US" sz="1600" b="1" err="1">
                <a:solidFill>
                  <a:schemeClr val="bg1"/>
                </a:solidFill>
              </a:rPr>
              <a:t>Dünyanın</a:t>
            </a:r>
            <a:r>
              <a:rPr lang="en-US" sz="1600" b="1">
                <a:solidFill>
                  <a:schemeClr val="bg1"/>
                </a:solidFill>
              </a:rPr>
              <a:t> en </a:t>
            </a:r>
            <a:r>
              <a:rPr lang="en-US" sz="1600" b="1" err="1">
                <a:solidFill>
                  <a:schemeClr val="bg1"/>
                </a:solidFill>
              </a:rPr>
              <a:t>iyi</a:t>
            </a:r>
            <a:r>
              <a:rPr lang="en-US" sz="1600" b="1">
                <a:solidFill>
                  <a:schemeClr val="bg1"/>
                </a:solidFill>
              </a:rPr>
              <a:t> </a:t>
            </a:r>
            <a:r>
              <a:rPr lang="en-US" sz="1600" b="1" err="1">
                <a:solidFill>
                  <a:schemeClr val="bg1"/>
                </a:solidFill>
              </a:rPr>
              <a:t>teknik</a:t>
            </a:r>
            <a:r>
              <a:rPr lang="en-US" sz="1600" b="1">
                <a:solidFill>
                  <a:schemeClr val="bg1"/>
                </a:solidFill>
              </a:rPr>
              <a:t> </a:t>
            </a:r>
            <a:r>
              <a:rPr lang="en-US" sz="1600" b="1" err="1">
                <a:solidFill>
                  <a:schemeClr val="bg1"/>
                </a:solidFill>
              </a:rPr>
              <a:t>direktörü</a:t>
            </a:r>
            <a:r>
              <a:rPr lang="en-US" sz="1600" b="1">
                <a:solidFill>
                  <a:schemeClr val="bg1"/>
                </a:solidFill>
              </a:rPr>
              <a:t> </a:t>
            </a:r>
            <a:r>
              <a:rPr lang="en-US" sz="1600" b="1" err="1">
                <a:solidFill>
                  <a:schemeClr val="bg1"/>
                </a:solidFill>
              </a:rPr>
              <a:t>ve</a:t>
            </a:r>
            <a:r>
              <a:rPr lang="en-US" sz="1600" b="1">
                <a:solidFill>
                  <a:schemeClr val="bg1"/>
                </a:solidFill>
              </a:rPr>
              <a:t> en </a:t>
            </a:r>
            <a:r>
              <a:rPr lang="en-US" sz="1600" b="1" err="1">
                <a:solidFill>
                  <a:schemeClr val="bg1"/>
                </a:solidFill>
              </a:rPr>
              <a:t>iyi</a:t>
            </a:r>
            <a:r>
              <a:rPr lang="en-US" sz="1600" b="1">
                <a:solidFill>
                  <a:schemeClr val="bg1"/>
                </a:solidFill>
              </a:rPr>
              <a:t> </a:t>
            </a:r>
            <a:r>
              <a:rPr lang="en-US" sz="1600" b="1" err="1">
                <a:solidFill>
                  <a:schemeClr val="bg1"/>
                </a:solidFill>
              </a:rPr>
              <a:t>futbolcuları</a:t>
            </a:r>
            <a:r>
              <a:rPr lang="en-US" sz="1600" b="1">
                <a:solidFill>
                  <a:schemeClr val="bg1"/>
                </a:solidFill>
              </a:rPr>
              <a:t> bir </a:t>
            </a:r>
            <a:r>
              <a:rPr lang="en-US" sz="1600" b="1" err="1">
                <a:solidFill>
                  <a:schemeClr val="bg1"/>
                </a:solidFill>
              </a:rPr>
              <a:t>araya</a:t>
            </a:r>
            <a:r>
              <a:rPr lang="en-US" sz="1600" b="1">
                <a:solidFill>
                  <a:schemeClr val="bg1"/>
                </a:solidFill>
              </a:rPr>
              <a:t> </a:t>
            </a:r>
            <a:r>
              <a:rPr lang="en-US" sz="1600" b="1" err="1">
                <a:solidFill>
                  <a:schemeClr val="bg1"/>
                </a:solidFill>
              </a:rPr>
              <a:t>getirildiği</a:t>
            </a:r>
            <a:r>
              <a:rPr lang="en-US" sz="1600" b="1">
                <a:solidFill>
                  <a:schemeClr val="bg1"/>
                </a:solidFill>
              </a:rPr>
              <a:t> </a:t>
            </a:r>
            <a:r>
              <a:rPr lang="en-US" sz="1600" b="1" err="1">
                <a:solidFill>
                  <a:schemeClr val="bg1"/>
                </a:solidFill>
              </a:rPr>
              <a:t>halde</a:t>
            </a:r>
            <a:r>
              <a:rPr lang="en-US" sz="1600" b="1">
                <a:solidFill>
                  <a:schemeClr val="bg1"/>
                </a:solidFill>
              </a:rPr>
              <a:t> </a:t>
            </a:r>
            <a:r>
              <a:rPr lang="en-US" sz="1600" b="1" err="1">
                <a:solidFill>
                  <a:schemeClr val="bg1"/>
                </a:solidFill>
              </a:rPr>
              <a:t>sinerji</a:t>
            </a:r>
            <a:r>
              <a:rPr lang="en-US" sz="1600" b="1">
                <a:solidFill>
                  <a:schemeClr val="bg1"/>
                </a:solidFill>
              </a:rPr>
              <a:t> </a:t>
            </a:r>
            <a:r>
              <a:rPr lang="en-US" sz="1600" b="1" err="1">
                <a:solidFill>
                  <a:schemeClr val="bg1"/>
                </a:solidFill>
              </a:rPr>
              <a:t>yoksa</a:t>
            </a:r>
            <a:r>
              <a:rPr lang="en-US" sz="1600" b="1">
                <a:solidFill>
                  <a:schemeClr val="bg1"/>
                </a:solidFill>
              </a:rPr>
              <a:t> en </a:t>
            </a:r>
            <a:r>
              <a:rPr lang="en-US" sz="1600" b="1" err="1">
                <a:solidFill>
                  <a:schemeClr val="bg1"/>
                </a:solidFill>
              </a:rPr>
              <a:t>iyi</a:t>
            </a:r>
            <a:r>
              <a:rPr lang="en-US" sz="1600" b="1">
                <a:solidFill>
                  <a:schemeClr val="bg1"/>
                </a:solidFill>
              </a:rPr>
              <a:t> </a:t>
            </a:r>
            <a:r>
              <a:rPr lang="en-US" sz="1600" b="1" err="1">
                <a:solidFill>
                  <a:schemeClr val="bg1"/>
                </a:solidFill>
              </a:rPr>
              <a:t>takım</a:t>
            </a:r>
            <a:r>
              <a:rPr lang="en-US" sz="1600" b="1">
                <a:solidFill>
                  <a:schemeClr val="bg1"/>
                </a:solidFill>
              </a:rPr>
              <a:t> </a:t>
            </a:r>
            <a:r>
              <a:rPr lang="en-US" sz="1600" b="1" err="1">
                <a:solidFill>
                  <a:schemeClr val="bg1"/>
                </a:solidFill>
              </a:rPr>
              <a:t>oluşturulamamaktadır</a:t>
            </a:r>
            <a:r>
              <a:rPr lang="en-US" sz="1600" b="1" smtClean="0">
                <a:solidFill>
                  <a:schemeClr val="bg1"/>
                </a:solidFill>
              </a:rPr>
              <a:t>.</a:t>
            </a:r>
            <a:endParaRPr lang="tr-TR" sz="1600" b="1" smtClean="0">
              <a:solidFill>
                <a:schemeClr val="bg1"/>
              </a:solidFill>
            </a:endParaRPr>
          </a:p>
          <a:p>
            <a:endParaRPr lang="tr-TR" sz="160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615" y="5496651"/>
            <a:ext cx="3200400" cy="487363"/>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49864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62000" y="1676400"/>
            <a:ext cx="7848600" cy="3631763"/>
          </a:xfrm>
          <a:prstGeom prst="rect">
            <a:avLst/>
          </a:prstGeom>
          <a:solidFill>
            <a:srgbClr val="CCECFF"/>
          </a:solidFill>
          <a:ln>
            <a:noFill/>
          </a:ln>
          <a:effectLst>
            <a:outerShdw blurRad="44450" dist="27940" dir="5400000" algn="ctr">
              <a:srgbClr val="000000">
                <a:alpha val="32000"/>
              </a:srgbClr>
            </a:outerShdw>
          </a:effectLst>
          <a:scene3d>
            <a:camera prst="obliqueBottomLeft"/>
            <a:lightRig rig="balanced" dir="t">
              <a:rot lat="0" lon="0" rev="8700000"/>
            </a:lightRig>
          </a:scene3d>
          <a:sp3d>
            <a:bevelT w="190500" h="38100"/>
          </a:sp3d>
        </p:spPr>
        <p:txBody>
          <a:bodyPr wrap="square">
            <a:spAutoFit/>
          </a:bodyPr>
          <a:lstStyle/>
          <a:p>
            <a:endParaRPr lang="tr-TR" sz="1600" smtClean="0">
              <a:solidFill>
                <a:schemeClr val="bg1">
                  <a:lumMod val="50000"/>
                </a:schemeClr>
              </a:solidFill>
            </a:endParaRPr>
          </a:p>
          <a:p>
            <a:r>
              <a:rPr lang="en-US" sz="2000" b="1" err="1">
                <a:solidFill>
                  <a:schemeClr val="bg1">
                    <a:lumMod val="50000"/>
                  </a:schemeClr>
                </a:solidFill>
              </a:rPr>
              <a:t>Takım</a:t>
            </a:r>
            <a:r>
              <a:rPr lang="en-US" sz="2000" b="1">
                <a:solidFill>
                  <a:schemeClr val="bg1">
                    <a:lumMod val="50000"/>
                  </a:schemeClr>
                </a:solidFill>
              </a:rPr>
              <a:t> </a:t>
            </a:r>
            <a:r>
              <a:rPr lang="en-US" sz="2000" b="1" err="1">
                <a:solidFill>
                  <a:schemeClr val="bg1">
                    <a:lumMod val="50000"/>
                  </a:schemeClr>
                </a:solidFill>
              </a:rPr>
              <a:t>Ruhunu</a:t>
            </a:r>
            <a:r>
              <a:rPr lang="en-US" sz="2000" b="1">
                <a:solidFill>
                  <a:schemeClr val="bg1">
                    <a:lumMod val="50000"/>
                  </a:schemeClr>
                </a:solidFill>
              </a:rPr>
              <a:t> </a:t>
            </a:r>
            <a:r>
              <a:rPr lang="en-US" sz="2000" b="1" err="1">
                <a:solidFill>
                  <a:schemeClr val="bg1">
                    <a:lumMod val="50000"/>
                  </a:schemeClr>
                </a:solidFill>
              </a:rPr>
              <a:t>Bozma</a:t>
            </a:r>
            <a:r>
              <a:rPr lang="en-US" sz="2000" b="1">
                <a:solidFill>
                  <a:schemeClr val="bg1">
                    <a:lumMod val="50000"/>
                  </a:schemeClr>
                </a:solidFill>
              </a:rPr>
              <a:t> </a:t>
            </a:r>
            <a:r>
              <a:rPr lang="en-US" sz="2000" b="1" err="1" smtClean="0">
                <a:solidFill>
                  <a:schemeClr val="bg1">
                    <a:lumMod val="50000"/>
                  </a:schemeClr>
                </a:solidFill>
              </a:rPr>
              <a:t>Şekilleri</a:t>
            </a:r>
            <a:endParaRPr lang="tr-TR" sz="2000" b="1" smtClean="0">
              <a:solidFill>
                <a:schemeClr val="bg1">
                  <a:lumMod val="50000"/>
                </a:schemeClr>
              </a:solidFill>
            </a:endParaRPr>
          </a:p>
          <a:p>
            <a:endParaRPr lang="en-US" sz="2000">
              <a:solidFill>
                <a:schemeClr val="bg1">
                  <a:lumMod val="50000"/>
                </a:schemeClr>
              </a:solidFill>
            </a:endParaRPr>
          </a:p>
          <a:p>
            <a:pPr marL="342900" indent="-342900">
              <a:buFont typeface="Wingdings" panose="05000000000000000000" pitchFamily="2" charset="2"/>
              <a:buChar char="§"/>
            </a:pPr>
            <a:r>
              <a:rPr lang="en-US" sz="2000" err="1">
                <a:solidFill>
                  <a:schemeClr val="bg1">
                    <a:lumMod val="50000"/>
                  </a:schemeClr>
                </a:solidFill>
              </a:rPr>
              <a:t>Usulsüz</a:t>
            </a:r>
            <a:r>
              <a:rPr lang="en-US" sz="2000">
                <a:solidFill>
                  <a:schemeClr val="bg1">
                    <a:lumMod val="50000"/>
                  </a:schemeClr>
                </a:solidFill>
              </a:rPr>
              <a:t> her </a:t>
            </a:r>
            <a:r>
              <a:rPr lang="en-US" sz="2000" err="1">
                <a:solidFill>
                  <a:schemeClr val="bg1">
                    <a:lumMod val="50000"/>
                  </a:schemeClr>
                </a:solidFill>
              </a:rPr>
              <a:t>türlü</a:t>
            </a:r>
            <a:r>
              <a:rPr lang="en-US" sz="2000">
                <a:solidFill>
                  <a:schemeClr val="bg1">
                    <a:lumMod val="50000"/>
                  </a:schemeClr>
                </a:solidFill>
              </a:rPr>
              <a:t> </a:t>
            </a:r>
            <a:r>
              <a:rPr lang="en-US" sz="2000" err="1">
                <a:solidFill>
                  <a:schemeClr val="bg1">
                    <a:lumMod val="50000"/>
                  </a:schemeClr>
                </a:solidFill>
              </a:rPr>
              <a:t>işlem</a:t>
            </a:r>
            <a:r>
              <a:rPr lang="en-US" sz="2000">
                <a:solidFill>
                  <a:schemeClr val="bg1">
                    <a:lumMod val="50000"/>
                  </a:schemeClr>
                </a:solidFill>
              </a:rPr>
              <a:t> </a:t>
            </a:r>
            <a:r>
              <a:rPr lang="en-US" sz="2000" err="1">
                <a:solidFill>
                  <a:schemeClr val="bg1">
                    <a:lumMod val="50000"/>
                  </a:schemeClr>
                </a:solidFill>
              </a:rPr>
              <a:t>takım</a:t>
            </a:r>
            <a:r>
              <a:rPr lang="en-US" sz="2000">
                <a:solidFill>
                  <a:schemeClr val="bg1">
                    <a:lumMod val="50000"/>
                  </a:schemeClr>
                </a:solidFill>
              </a:rPr>
              <a:t> </a:t>
            </a:r>
            <a:r>
              <a:rPr lang="en-US" sz="2000" err="1">
                <a:solidFill>
                  <a:schemeClr val="bg1">
                    <a:lumMod val="50000"/>
                  </a:schemeClr>
                </a:solidFill>
              </a:rPr>
              <a:t>ruhunu</a:t>
            </a:r>
            <a:r>
              <a:rPr lang="en-US" sz="2000">
                <a:solidFill>
                  <a:schemeClr val="bg1">
                    <a:lumMod val="50000"/>
                  </a:schemeClr>
                </a:solidFill>
              </a:rPr>
              <a:t> </a:t>
            </a:r>
            <a:r>
              <a:rPr lang="en-US" sz="2000" err="1">
                <a:solidFill>
                  <a:schemeClr val="bg1">
                    <a:lumMod val="50000"/>
                  </a:schemeClr>
                </a:solidFill>
              </a:rPr>
              <a:t>bozacaktır</a:t>
            </a:r>
            <a:r>
              <a:rPr lang="en-US" sz="2000" smtClean="0">
                <a:solidFill>
                  <a:schemeClr val="bg1">
                    <a:lumMod val="50000"/>
                  </a:schemeClr>
                </a:solidFill>
              </a:rPr>
              <a:t>.</a:t>
            </a:r>
            <a:endParaRPr lang="tr-TR" sz="2000" smtClean="0">
              <a:solidFill>
                <a:schemeClr val="bg1">
                  <a:lumMod val="50000"/>
                </a:schemeClr>
              </a:solidFill>
            </a:endParaRPr>
          </a:p>
          <a:p>
            <a:pPr marL="342900" indent="-342900">
              <a:buFont typeface="Wingdings" panose="05000000000000000000" pitchFamily="2" charset="2"/>
              <a:buChar char="§"/>
            </a:pPr>
            <a:r>
              <a:rPr lang="en-US" sz="2000" err="1" smtClean="0">
                <a:solidFill>
                  <a:schemeClr val="bg1">
                    <a:lumMod val="50000"/>
                  </a:schemeClr>
                </a:solidFill>
              </a:rPr>
              <a:t>Bazan</a:t>
            </a:r>
            <a:r>
              <a:rPr lang="en-US" sz="2000" smtClean="0">
                <a:solidFill>
                  <a:schemeClr val="bg1">
                    <a:lumMod val="50000"/>
                  </a:schemeClr>
                </a:solidFill>
              </a:rPr>
              <a:t> </a:t>
            </a:r>
            <a:r>
              <a:rPr lang="en-US" sz="2000" err="1">
                <a:solidFill>
                  <a:schemeClr val="bg1">
                    <a:lumMod val="50000"/>
                  </a:schemeClr>
                </a:solidFill>
              </a:rPr>
              <a:t>usulsüz</a:t>
            </a:r>
            <a:r>
              <a:rPr lang="en-US" sz="2000">
                <a:solidFill>
                  <a:schemeClr val="bg1">
                    <a:lumMod val="50000"/>
                  </a:schemeClr>
                </a:solidFill>
              </a:rPr>
              <a:t> </a:t>
            </a:r>
            <a:r>
              <a:rPr lang="en-US" sz="2000" err="1">
                <a:solidFill>
                  <a:schemeClr val="bg1">
                    <a:lumMod val="50000"/>
                  </a:schemeClr>
                </a:solidFill>
              </a:rPr>
              <a:t>geçici</a:t>
            </a:r>
            <a:r>
              <a:rPr lang="en-US" sz="2000">
                <a:solidFill>
                  <a:schemeClr val="bg1">
                    <a:lumMod val="50000"/>
                  </a:schemeClr>
                </a:solidFill>
              </a:rPr>
              <a:t> </a:t>
            </a:r>
            <a:r>
              <a:rPr lang="en-US" sz="2000" err="1">
                <a:solidFill>
                  <a:schemeClr val="bg1">
                    <a:lumMod val="50000"/>
                  </a:schemeClr>
                </a:solidFill>
              </a:rPr>
              <a:t>görevlendirmeler</a:t>
            </a:r>
            <a:r>
              <a:rPr lang="en-US" sz="2000">
                <a:solidFill>
                  <a:schemeClr val="bg1">
                    <a:lumMod val="50000"/>
                  </a:schemeClr>
                </a:solidFill>
              </a:rPr>
              <a:t>.</a:t>
            </a:r>
          </a:p>
          <a:p>
            <a:pPr marL="342900" indent="-342900">
              <a:buFont typeface="Wingdings" panose="05000000000000000000" pitchFamily="2" charset="2"/>
              <a:buChar char="§"/>
            </a:pPr>
            <a:r>
              <a:rPr lang="en-US" sz="2000" err="1">
                <a:solidFill>
                  <a:schemeClr val="bg1">
                    <a:lumMod val="50000"/>
                  </a:schemeClr>
                </a:solidFill>
              </a:rPr>
              <a:t>Usulsüz</a:t>
            </a:r>
            <a:r>
              <a:rPr lang="en-US" sz="2000">
                <a:solidFill>
                  <a:schemeClr val="bg1">
                    <a:lumMod val="50000"/>
                  </a:schemeClr>
                </a:solidFill>
              </a:rPr>
              <a:t> </a:t>
            </a:r>
            <a:r>
              <a:rPr lang="en-US" sz="2000" err="1">
                <a:solidFill>
                  <a:schemeClr val="bg1">
                    <a:lumMod val="50000"/>
                  </a:schemeClr>
                </a:solidFill>
              </a:rPr>
              <a:t>personel</a:t>
            </a:r>
            <a:r>
              <a:rPr lang="en-US" sz="2000">
                <a:solidFill>
                  <a:schemeClr val="bg1">
                    <a:lumMod val="50000"/>
                  </a:schemeClr>
                </a:solidFill>
              </a:rPr>
              <a:t> </a:t>
            </a:r>
            <a:r>
              <a:rPr lang="en-US" sz="2000" err="1">
                <a:solidFill>
                  <a:schemeClr val="bg1">
                    <a:lumMod val="50000"/>
                  </a:schemeClr>
                </a:solidFill>
              </a:rPr>
              <a:t>tercihleri</a:t>
            </a:r>
            <a:r>
              <a:rPr lang="en-US" sz="2000">
                <a:solidFill>
                  <a:schemeClr val="bg1">
                    <a:lumMod val="50000"/>
                  </a:schemeClr>
                </a:solidFill>
              </a:rPr>
              <a:t>. </a:t>
            </a:r>
            <a:endParaRPr lang="tr-TR" sz="2000" smtClean="0">
              <a:solidFill>
                <a:schemeClr val="bg1">
                  <a:lumMod val="50000"/>
                </a:schemeClr>
              </a:solidFill>
            </a:endParaRPr>
          </a:p>
          <a:p>
            <a:pPr marL="342900" indent="-342900">
              <a:buFont typeface="Wingdings" panose="05000000000000000000" pitchFamily="2" charset="2"/>
              <a:buChar char="§"/>
            </a:pPr>
            <a:r>
              <a:rPr lang="en-US" sz="2000" err="1" smtClean="0">
                <a:solidFill>
                  <a:schemeClr val="bg1">
                    <a:lumMod val="50000"/>
                  </a:schemeClr>
                </a:solidFill>
              </a:rPr>
              <a:t>Personeline</a:t>
            </a:r>
            <a:r>
              <a:rPr lang="en-US" sz="2000" smtClean="0">
                <a:solidFill>
                  <a:schemeClr val="bg1">
                    <a:lumMod val="50000"/>
                  </a:schemeClr>
                </a:solidFill>
              </a:rPr>
              <a:t> </a:t>
            </a:r>
            <a:r>
              <a:rPr lang="en-US" sz="2000" err="1">
                <a:solidFill>
                  <a:schemeClr val="bg1">
                    <a:lumMod val="50000"/>
                  </a:schemeClr>
                </a:solidFill>
              </a:rPr>
              <a:t>güvenmemek</a:t>
            </a:r>
            <a:r>
              <a:rPr lang="en-US" sz="2000">
                <a:solidFill>
                  <a:schemeClr val="bg1">
                    <a:lumMod val="50000"/>
                  </a:schemeClr>
                </a:solidFill>
              </a:rPr>
              <a:t> </a:t>
            </a:r>
            <a:r>
              <a:rPr lang="en-US" sz="2000" err="1">
                <a:solidFill>
                  <a:schemeClr val="bg1">
                    <a:lumMod val="50000"/>
                  </a:schemeClr>
                </a:solidFill>
              </a:rPr>
              <a:t>ve</a:t>
            </a:r>
            <a:r>
              <a:rPr lang="en-US" sz="2000">
                <a:solidFill>
                  <a:schemeClr val="bg1">
                    <a:lumMod val="50000"/>
                  </a:schemeClr>
                </a:solidFill>
              </a:rPr>
              <a:t> </a:t>
            </a:r>
            <a:r>
              <a:rPr lang="en-US" sz="2000" err="1">
                <a:solidFill>
                  <a:schemeClr val="bg1">
                    <a:lumMod val="50000"/>
                  </a:schemeClr>
                </a:solidFill>
              </a:rPr>
              <a:t>bunu</a:t>
            </a:r>
            <a:r>
              <a:rPr lang="en-US" sz="2000">
                <a:solidFill>
                  <a:schemeClr val="bg1">
                    <a:lumMod val="50000"/>
                  </a:schemeClr>
                </a:solidFill>
              </a:rPr>
              <a:t> </a:t>
            </a:r>
            <a:r>
              <a:rPr lang="en-US" sz="2000" err="1">
                <a:solidFill>
                  <a:schemeClr val="bg1">
                    <a:lumMod val="50000"/>
                  </a:schemeClr>
                </a:solidFill>
              </a:rPr>
              <a:t>açıkça</a:t>
            </a:r>
            <a:r>
              <a:rPr lang="en-US" sz="2000">
                <a:solidFill>
                  <a:schemeClr val="bg1">
                    <a:lumMod val="50000"/>
                  </a:schemeClr>
                </a:solidFill>
              </a:rPr>
              <a:t> </a:t>
            </a:r>
            <a:r>
              <a:rPr lang="en-US" sz="2000" err="1">
                <a:solidFill>
                  <a:schemeClr val="bg1">
                    <a:lumMod val="50000"/>
                  </a:schemeClr>
                </a:solidFill>
              </a:rPr>
              <a:t>hissettirmek</a:t>
            </a:r>
            <a:r>
              <a:rPr lang="en-US" sz="2000" smtClean="0">
                <a:solidFill>
                  <a:schemeClr val="bg1">
                    <a:lumMod val="50000"/>
                  </a:schemeClr>
                </a:solidFill>
              </a:rPr>
              <a:t>.</a:t>
            </a:r>
            <a:endParaRPr lang="tr-TR" sz="2000" smtClean="0">
              <a:solidFill>
                <a:schemeClr val="bg1">
                  <a:lumMod val="50000"/>
                </a:schemeClr>
              </a:solidFill>
            </a:endParaRPr>
          </a:p>
          <a:p>
            <a:pPr marL="342900" indent="-342900">
              <a:buFont typeface="Wingdings" panose="05000000000000000000" pitchFamily="2" charset="2"/>
              <a:buChar char="§"/>
            </a:pPr>
            <a:r>
              <a:rPr lang="en-US" sz="2000" smtClean="0">
                <a:solidFill>
                  <a:schemeClr val="bg1">
                    <a:lumMod val="50000"/>
                  </a:schemeClr>
                </a:solidFill>
              </a:rPr>
              <a:t> </a:t>
            </a:r>
            <a:r>
              <a:rPr lang="en-US" sz="2000" err="1">
                <a:solidFill>
                  <a:schemeClr val="bg1">
                    <a:lumMod val="50000"/>
                  </a:schemeClr>
                </a:solidFill>
              </a:rPr>
              <a:t>Ayak</a:t>
            </a:r>
            <a:r>
              <a:rPr lang="en-US" sz="2000">
                <a:solidFill>
                  <a:schemeClr val="bg1">
                    <a:lumMod val="50000"/>
                  </a:schemeClr>
                </a:solidFill>
              </a:rPr>
              <a:t> </a:t>
            </a:r>
            <a:r>
              <a:rPr lang="en-US" sz="2000" err="1">
                <a:solidFill>
                  <a:schemeClr val="bg1">
                    <a:lumMod val="50000"/>
                  </a:schemeClr>
                </a:solidFill>
              </a:rPr>
              <a:t>kaydırma</a:t>
            </a:r>
            <a:r>
              <a:rPr lang="en-US" sz="2000">
                <a:solidFill>
                  <a:schemeClr val="bg1">
                    <a:lumMod val="50000"/>
                  </a:schemeClr>
                </a:solidFill>
              </a:rPr>
              <a:t> </a:t>
            </a:r>
            <a:r>
              <a:rPr lang="en-US" sz="2000" err="1">
                <a:solidFill>
                  <a:schemeClr val="bg1">
                    <a:lumMod val="50000"/>
                  </a:schemeClr>
                </a:solidFill>
              </a:rPr>
              <a:t>oyunları</a:t>
            </a:r>
            <a:r>
              <a:rPr lang="en-US" sz="2000">
                <a:solidFill>
                  <a:schemeClr val="bg1">
                    <a:lumMod val="50000"/>
                  </a:schemeClr>
                </a:solidFill>
              </a:rPr>
              <a:t>, </a:t>
            </a:r>
            <a:r>
              <a:rPr lang="en-US" sz="2000" err="1">
                <a:solidFill>
                  <a:schemeClr val="bg1">
                    <a:lumMod val="50000"/>
                  </a:schemeClr>
                </a:solidFill>
              </a:rPr>
              <a:t>çalışanları</a:t>
            </a:r>
            <a:r>
              <a:rPr lang="en-US" sz="2000">
                <a:solidFill>
                  <a:schemeClr val="bg1">
                    <a:lumMod val="50000"/>
                  </a:schemeClr>
                </a:solidFill>
              </a:rPr>
              <a:t> </a:t>
            </a:r>
            <a:r>
              <a:rPr lang="en-US" sz="2000" err="1">
                <a:solidFill>
                  <a:schemeClr val="bg1">
                    <a:lumMod val="50000"/>
                  </a:schemeClr>
                </a:solidFill>
              </a:rPr>
              <a:t>pasifize</a:t>
            </a:r>
            <a:r>
              <a:rPr lang="en-US" sz="2000">
                <a:solidFill>
                  <a:schemeClr val="bg1">
                    <a:lumMod val="50000"/>
                  </a:schemeClr>
                </a:solidFill>
              </a:rPr>
              <a:t> </a:t>
            </a:r>
            <a:r>
              <a:rPr lang="en-US" sz="2000" err="1">
                <a:solidFill>
                  <a:schemeClr val="bg1">
                    <a:lumMod val="50000"/>
                  </a:schemeClr>
                </a:solidFill>
              </a:rPr>
              <a:t>etmek</a:t>
            </a:r>
            <a:r>
              <a:rPr lang="en-US" sz="2000">
                <a:solidFill>
                  <a:schemeClr val="bg1">
                    <a:lumMod val="50000"/>
                  </a:schemeClr>
                </a:solidFill>
              </a:rPr>
              <a:t> </a:t>
            </a:r>
            <a:r>
              <a:rPr lang="en-US" sz="2000" err="1">
                <a:solidFill>
                  <a:schemeClr val="bg1">
                    <a:lumMod val="50000"/>
                  </a:schemeClr>
                </a:solidFill>
              </a:rPr>
              <a:t>ve</a:t>
            </a:r>
            <a:r>
              <a:rPr lang="en-US" sz="2000">
                <a:solidFill>
                  <a:schemeClr val="bg1">
                    <a:lumMod val="50000"/>
                  </a:schemeClr>
                </a:solidFill>
              </a:rPr>
              <a:t> </a:t>
            </a:r>
            <a:r>
              <a:rPr lang="en-US" sz="2000" err="1">
                <a:solidFill>
                  <a:schemeClr val="bg1">
                    <a:lumMod val="50000"/>
                  </a:schemeClr>
                </a:solidFill>
              </a:rPr>
              <a:t>itibarsızlaştırmak</a:t>
            </a:r>
            <a:r>
              <a:rPr lang="en-US" sz="2000">
                <a:solidFill>
                  <a:schemeClr val="bg1">
                    <a:lumMod val="50000"/>
                  </a:schemeClr>
                </a:solidFill>
              </a:rPr>
              <a:t>. </a:t>
            </a:r>
            <a:endParaRPr lang="tr-TR" sz="2000" smtClean="0">
              <a:solidFill>
                <a:schemeClr val="bg1">
                  <a:lumMod val="50000"/>
                </a:schemeClr>
              </a:solidFill>
            </a:endParaRPr>
          </a:p>
          <a:p>
            <a:pPr marL="342900" indent="-342900">
              <a:buFont typeface="Wingdings" panose="05000000000000000000" pitchFamily="2" charset="2"/>
              <a:buChar char="§"/>
            </a:pPr>
            <a:r>
              <a:rPr lang="en-US" sz="2000" err="1" smtClean="0">
                <a:solidFill>
                  <a:schemeClr val="bg1">
                    <a:lumMod val="50000"/>
                  </a:schemeClr>
                </a:solidFill>
              </a:rPr>
              <a:t>Kul</a:t>
            </a:r>
            <a:r>
              <a:rPr lang="en-US" sz="2000" smtClean="0">
                <a:solidFill>
                  <a:schemeClr val="bg1">
                    <a:lumMod val="50000"/>
                  </a:schemeClr>
                </a:solidFill>
              </a:rPr>
              <a:t> </a:t>
            </a:r>
            <a:r>
              <a:rPr lang="en-US" sz="2000" err="1">
                <a:solidFill>
                  <a:schemeClr val="bg1">
                    <a:lumMod val="50000"/>
                  </a:schemeClr>
                </a:solidFill>
              </a:rPr>
              <a:t>haklarına</a:t>
            </a:r>
            <a:r>
              <a:rPr lang="en-US" sz="2000">
                <a:solidFill>
                  <a:schemeClr val="bg1">
                    <a:lumMod val="50000"/>
                  </a:schemeClr>
                </a:solidFill>
              </a:rPr>
              <a:t> </a:t>
            </a:r>
            <a:r>
              <a:rPr lang="en-US" sz="2000" err="1">
                <a:solidFill>
                  <a:schemeClr val="bg1">
                    <a:lumMod val="50000"/>
                  </a:schemeClr>
                </a:solidFill>
              </a:rPr>
              <a:t>riayet</a:t>
            </a:r>
            <a:r>
              <a:rPr lang="en-US" sz="2000">
                <a:solidFill>
                  <a:schemeClr val="bg1">
                    <a:lumMod val="50000"/>
                  </a:schemeClr>
                </a:solidFill>
              </a:rPr>
              <a:t> </a:t>
            </a:r>
            <a:r>
              <a:rPr lang="en-US" sz="2000" err="1">
                <a:solidFill>
                  <a:schemeClr val="bg1">
                    <a:lumMod val="50000"/>
                  </a:schemeClr>
                </a:solidFill>
              </a:rPr>
              <a:t>etmemek</a:t>
            </a:r>
            <a:r>
              <a:rPr lang="en-US" sz="2000">
                <a:solidFill>
                  <a:schemeClr val="bg1">
                    <a:lumMod val="50000"/>
                  </a:schemeClr>
                </a:solidFill>
              </a:rPr>
              <a:t>. </a:t>
            </a:r>
            <a:r>
              <a:rPr lang="en-US" sz="2000" err="1">
                <a:solidFill>
                  <a:schemeClr val="bg1">
                    <a:lumMod val="50000"/>
                  </a:schemeClr>
                </a:solidFill>
              </a:rPr>
              <a:t>Adaletten</a:t>
            </a:r>
            <a:r>
              <a:rPr lang="en-US" sz="2000">
                <a:solidFill>
                  <a:schemeClr val="bg1">
                    <a:lumMod val="50000"/>
                  </a:schemeClr>
                </a:solidFill>
              </a:rPr>
              <a:t> </a:t>
            </a:r>
            <a:r>
              <a:rPr lang="en-US" sz="2000" err="1">
                <a:solidFill>
                  <a:schemeClr val="bg1">
                    <a:lumMod val="50000"/>
                  </a:schemeClr>
                </a:solidFill>
              </a:rPr>
              <a:t>uzaklaşma</a:t>
            </a:r>
            <a:r>
              <a:rPr lang="en-US" sz="2000">
                <a:solidFill>
                  <a:schemeClr val="bg1">
                    <a:lumMod val="50000"/>
                  </a:schemeClr>
                </a:solidFill>
              </a:rPr>
              <a:t>, </a:t>
            </a:r>
            <a:r>
              <a:rPr lang="en-US" sz="2000" err="1">
                <a:solidFill>
                  <a:schemeClr val="bg1">
                    <a:lumMod val="50000"/>
                  </a:schemeClr>
                </a:solidFill>
              </a:rPr>
              <a:t>ayrımcılık</a:t>
            </a:r>
            <a:r>
              <a:rPr lang="en-US" sz="2000">
                <a:solidFill>
                  <a:schemeClr val="bg1">
                    <a:lumMod val="50000"/>
                  </a:schemeClr>
                </a:solidFill>
              </a:rPr>
              <a:t> </a:t>
            </a:r>
            <a:r>
              <a:rPr lang="en-US" sz="2000" err="1">
                <a:solidFill>
                  <a:schemeClr val="bg1">
                    <a:lumMod val="50000"/>
                  </a:schemeClr>
                </a:solidFill>
              </a:rPr>
              <a:t>ve</a:t>
            </a:r>
            <a:r>
              <a:rPr lang="en-US" sz="2000">
                <a:solidFill>
                  <a:schemeClr val="bg1">
                    <a:lumMod val="50000"/>
                  </a:schemeClr>
                </a:solidFill>
              </a:rPr>
              <a:t> </a:t>
            </a:r>
            <a:r>
              <a:rPr lang="en-US" sz="2000" err="1">
                <a:solidFill>
                  <a:schemeClr val="bg1">
                    <a:lumMod val="50000"/>
                  </a:schemeClr>
                </a:solidFill>
              </a:rPr>
              <a:t>bölücülük</a:t>
            </a:r>
            <a:r>
              <a:rPr lang="en-US" sz="2000">
                <a:solidFill>
                  <a:schemeClr val="bg1">
                    <a:lumMod val="50000"/>
                  </a:schemeClr>
                </a:solidFill>
              </a:rPr>
              <a:t> </a:t>
            </a:r>
            <a:r>
              <a:rPr lang="en-US" sz="2000" err="1">
                <a:solidFill>
                  <a:schemeClr val="bg1">
                    <a:lumMod val="50000"/>
                  </a:schemeClr>
                </a:solidFill>
              </a:rPr>
              <a:t>olan</a:t>
            </a:r>
            <a:r>
              <a:rPr lang="en-US" sz="2000">
                <a:solidFill>
                  <a:schemeClr val="bg1">
                    <a:lumMod val="50000"/>
                  </a:schemeClr>
                </a:solidFill>
              </a:rPr>
              <a:t> </a:t>
            </a:r>
            <a:r>
              <a:rPr lang="en-US" sz="2000" err="1">
                <a:solidFill>
                  <a:schemeClr val="bg1">
                    <a:lumMod val="50000"/>
                  </a:schemeClr>
                </a:solidFill>
              </a:rPr>
              <a:t>yerlerde</a:t>
            </a:r>
            <a:r>
              <a:rPr lang="en-US" sz="2000">
                <a:solidFill>
                  <a:schemeClr val="bg1">
                    <a:lumMod val="50000"/>
                  </a:schemeClr>
                </a:solidFill>
              </a:rPr>
              <a:t> </a:t>
            </a:r>
            <a:r>
              <a:rPr lang="en-US" sz="2000" err="1">
                <a:solidFill>
                  <a:schemeClr val="bg1">
                    <a:lumMod val="50000"/>
                  </a:schemeClr>
                </a:solidFill>
              </a:rPr>
              <a:t>sinerji</a:t>
            </a:r>
            <a:r>
              <a:rPr lang="en-US" sz="2000">
                <a:solidFill>
                  <a:schemeClr val="bg1">
                    <a:lumMod val="50000"/>
                  </a:schemeClr>
                </a:solidFill>
              </a:rPr>
              <a:t> </a:t>
            </a:r>
            <a:r>
              <a:rPr lang="en-US" sz="2000" err="1">
                <a:solidFill>
                  <a:schemeClr val="bg1">
                    <a:lumMod val="50000"/>
                  </a:schemeClr>
                </a:solidFill>
              </a:rPr>
              <a:t>oluşturmak</a:t>
            </a:r>
            <a:r>
              <a:rPr lang="en-US" sz="2000">
                <a:solidFill>
                  <a:schemeClr val="bg1">
                    <a:lumMod val="50000"/>
                  </a:schemeClr>
                </a:solidFill>
              </a:rPr>
              <a:t> </a:t>
            </a:r>
            <a:r>
              <a:rPr lang="en-US" sz="2000" err="1">
                <a:solidFill>
                  <a:schemeClr val="bg1">
                    <a:lumMod val="50000"/>
                  </a:schemeClr>
                </a:solidFill>
              </a:rPr>
              <a:t>mümkün</a:t>
            </a:r>
            <a:r>
              <a:rPr lang="en-US" sz="2000">
                <a:solidFill>
                  <a:schemeClr val="bg1">
                    <a:lumMod val="50000"/>
                  </a:schemeClr>
                </a:solidFill>
              </a:rPr>
              <a:t> </a:t>
            </a:r>
            <a:r>
              <a:rPr lang="en-US" sz="2000" err="1">
                <a:solidFill>
                  <a:schemeClr val="bg1">
                    <a:lumMod val="50000"/>
                  </a:schemeClr>
                </a:solidFill>
              </a:rPr>
              <a:t>değildir</a:t>
            </a:r>
            <a:r>
              <a:rPr lang="en-US" sz="2000" smtClean="0">
                <a:solidFill>
                  <a:schemeClr val="bg1">
                    <a:lumMod val="50000"/>
                  </a:schemeClr>
                </a:solidFill>
              </a:rPr>
              <a:t>.</a:t>
            </a:r>
            <a:endParaRPr lang="en-US" sz="2000">
              <a:solidFill>
                <a:schemeClr val="bg1">
                  <a:lumMod val="50000"/>
                </a:schemeClr>
              </a:solidFill>
            </a:endParaRPr>
          </a:p>
          <a:p>
            <a:endParaRPr lang="en-US" sz="1400">
              <a:solidFill>
                <a:schemeClr val="bg1">
                  <a:lumMod val="50000"/>
                </a:schemeClr>
              </a:solidFill>
              <a:effectLst/>
            </a:endParaRPr>
          </a:p>
        </p:txBody>
      </p:sp>
      <p:sp>
        <p:nvSpPr>
          <p:cNvPr id="4" name="Başlık 1"/>
          <p:cNvSpPr>
            <a:spLocks noGrp="1"/>
          </p:cNvSpPr>
          <p:nvPr>
            <p:ph type="title"/>
          </p:nvPr>
        </p:nvSpPr>
        <p:spPr>
          <a:xfrm>
            <a:off x="301625" y="228600"/>
            <a:ext cx="8540750" cy="990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a:lstStyle/>
          <a:p>
            <a:r>
              <a:rPr lang="tr-TR" sz="2800" smtClean="0"/>
              <a:t>Ekip Çalışması: Sinerji</a:t>
            </a:r>
            <a:endParaRPr lang="en-US" sz="2800"/>
          </a:p>
        </p:txBody>
      </p:sp>
    </p:spTree>
    <p:extLst>
      <p:ext uri="{BB962C8B-B14F-4D97-AF65-F5344CB8AC3E}">
        <p14:creationId xmlns:p14="http://schemas.microsoft.com/office/powerpoint/2010/main" val="223679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04800"/>
            <a:ext cx="8229600" cy="685800"/>
          </a:xfrm>
        </p:spPr>
        <p:txBody>
          <a:bodyPr/>
          <a:lstStyle/>
          <a:p>
            <a:r>
              <a:rPr lang="tr-TR" sz="3000" smtClean="0"/>
              <a:t/>
            </a:r>
            <a:br>
              <a:rPr lang="tr-TR" sz="3000" smtClean="0"/>
            </a:br>
            <a:r>
              <a:rPr lang="tr-TR" sz="3000" smtClean="0"/>
              <a:t/>
            </a:r>
            <a:br>
              <a:rPr lang="tr-TR" sz="3000" smtClean="0"/>
            </a:br>
            <a:r>
              <a:rPr lang="tr-TR" sz="3000"/>
              <a:t/>
            </a:r>
            <a:br>
              <a:rPr lang="tr-TR" sz="3000"/>
            </a:br>
            <a:r>
              <a:rPr lang="tr-TR" sz="3000" smtClean="0">
                <a:effectLst/>
              </a:rPr>
              <a:t>STK’larda İletişim </a:t>
            </a:r>
            <a:r>
              <a:rPr lang="tr-TR" sz="3000">
                <a:effectLst/>
              </a:rPr>
              <a:t>Stratejileri ve Lobi Oluşturma</a:t>
            </a:r>
            <a:r>
              <a:rPr lang="tr-TR" sz="3600">
                <a:effectLst/>
              </a:rPr>
              <a:t/>
            </a:r>
            <a:br>
              <a:rPr lang="tr-TR" sz="3600">
                <a:effectLst/>
              </a:rPr>
            </a:br>
            <a:r>
              <a:rPr lang="tr-TR" smtClean="0"/>
              <a:t/>
            </a:r>
            <a:br>
              <a:rPr lang="tr-TR" smtClean="0"/>
            </a:br>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9530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228600" y="2329542"/>
            <a:ext cx="6248400" cy="1200329"/>
          </a:xfrm>
          <a:prstGeom prst="rect">
            <a:avLst/>
          </a:prstGeom>
        </p:spPr>
        <p:txBody>
          <a:bodyPr wrap="square">
            <a:spAutoFit/>
          </a:bodyPr>
          <a:lstStyle/>
          <a:p>
            <a:r>
              <a:rPr lang="tr-TR" sz="2400">
                <a:latin typeface="+mj-lt"/>
                <a:ea typeface="Verdana" pitchFamily="34" charset="0"/>
                <a:cs typeface="Verdana" pitchFamily="34" charset="0"/>
              </a:rPr>
              <a:t>1. </a:t>
            </a:r>
            <a:r>
              <a:rPr lang="tr-TR" sz="2400" smtClean="0">
                <a:latin typeface="+mj-lt"/>
                <a:ea typeface="Verdana" pitchFamily="34" charset="0"/>
                <a:cs typeface="Verdana" pitchFamily="34" charset="0"/>
              </a:rPr>
              <a:t>Kurum içi </a:t>
            </a:r>
            <a:r>
              <a:rPr lang="tr-TR" sz="2400">
                <a:latin typeface="+mj-lt"/>
                <a:ea typeface="Verdana" pitchFamily="34" charset="0"/>
                <a:cs typeface="Verdana" pitchFamily="34" charset="0"/>
              </a:rPr>
              <a:t>Yatay ve Dikey </a:t>
            </a:r>
            <a:r>
              <a:rPr lang="tr-TR" sz="2400" b="1">
                <a:solidFill>
                  <a:schemeClr val="accent5">
                    <a:lumMod val="50000"/>
                  </a:schemeClr>
                </a:solidFill>
                <a:latin typeface="+mj-lt"/>
                <a:ea typeface="Verdana" pitchFamily="34" charset="0"/>
                <a:cs typeface="Verdana" pitchFamily="34" charset="0"/>
              </a:rPr>
              <a:t>İletişim</a:t>
            </a:r>
          </a:p>
          <a:p>
            <a:r>
              <a:rPr lang="tr-TR" sz="2400">
                <a:latin typeface="+mj-lt"/>
                <a:ea typeface="Verdana" pitchFamily="34" charset="0"/>
                <a:cs typeface="Verdana" pitchFamily="34" charset="0"/>
              </a:rPr>
              <a:t>2. STK’lar Arası ve İlgili Kuru</a:t>
            </a:r>
            <a:r>
              <a:rPr lang="tr-TR" sz="2400" b="1">
                <a:solidFill>
                  <a:schemeClr val="accent5">
                    <a:lumMod val="50000"/>
                  </a:schemeClr>
                </a:solidFill>
                <a:latin typeface="+mj-lt"/>
                <a:ea typeface="Verdana" pitchFamily="34" charset="0"/>
                <a:cs typeface="Verdana" pitchFamily="34" charset="0"/>
              </a:rPr>
              <a:t>mlarla</a:t>
            </a:r>
            <a:r>
              <a:rPr lang="tr-TR" sz="2400" b="1">
                <a:latin typeface="+mj-lt"/>
                <a:ea typeface="Verdana" pitchFamily="34" charset="0"/>
                <a:cs typeface="Verdana" pitchFamily="34" charset="0"/>
              </a:rPr>
              <a:t> </a:t>
            </a:r>
            <a:r>
              <a:rPr lang="tr-TR" sz="2400" b="1">
                <a:solidFill>
                  <a:schemeClr val="accent5">
                    <a:lumMod val="50000"/>
                  </a:schemeClr>
                </a:solidFill>
                <a:latin typeface="+mj-lt"/>
                <a:ea typeface="Verdana" pitchFamily="34" charset="0"/>
                <a:cs typeface="Verdana" pitchFamily="34" charset="0"/>
              </a:rPr>
              <a:t>İletişi</a:t>
            </a:r>
            <a:r>
              <a:rPr lang="tr-TR" sz="2400" b="1">
                <a:latin typeface="+mj-lt"/>
                <a:ea typeface="Verdana" pitchFamily="34" charset="0"/>
                <a:cs typeface="Verdana" pitchFamily="34" charset="0"/>
              </a:rPr>
              <a:t>m</a:t>
            </a:r>
          </a:p>
          <a:p>
            <a:r>
              <a:rPr lang="tr-TR" sz="2400">
                <a:latin typeface="+mj-lt"/>
                <a:ea typeface="Verdana" pitchFamily="34" charset="0"/>
                <a:cs typeface="Verdana" pitchFamily="34" charset="0"/>
              </a:rPr>
              <a:t>3. Kamuoyu İle İletişim</a:t>
            </a:r>
          </a:p>
        </p:txBody>
      </p:sp>
    </p:spTree>
    <p:extLst>
      <p:ext uri="{BB962C8B-B14F-4D97-AF65-F5344CB8AC3E}">
        <p14:creationId xmlns:p14="http://schemas.microsoft.com/office/powerpoint/2010/main" val="219564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066800"/>
          </a:xfrm>
        </p:spPr>
        <p:txBody>
          <a:bodyPr/>
          <a:lstStyle/>
          <a:p>
            <a:pPr lvl="0"/>
            <a:r>
              <a:rPr lang="tr-TR" sz="3600"/>
              <a:t>STK’larda Kurumsal Yapılanma ve Stratejik Yönetim</a:t>
            </a:r>
            <a:r>
              <a:rPr lang="tr-TR"/>
              <a:t/>
            </a:r>
            <a:br>
              <a:rPr lang="tr-TR"/>
            </a:br>
            <a:endParaRPr lang="tr-TR"/>
          </a:p>
        </p:txBody>
      </p:sp>
      <p:sp>
        <p:nvSpPr>
          <p:cNvPr id="4" name="Dikdörtgen 3"/>
          <p:cNvSpPr/>
          <p:nvPr/>
        </p:nvSpPr>
        <p:spPr>
          <a:xfrm>
            <a:off x="252046" y="2157561"/>
            <a:ext cx="5410200" cy="29238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2000" b="1">
                <a:latin typeface="Verdana" pitchFamily="34" charset="0"/>
                <a:ea typeface="Verdana" pitchFamily="34" charset="0"/>
                <a:cs typeface="Verdana" pitchFamily="34" charset="0"/>
              </a:rPr>
              <a:t>3</a:t>
            </a:r>
            <a:r>
              <a:rPr lang="tr-TR" sz="2000" b="1" smtClean="0">
                <a:latin typeface="Verdana" pitchFamily="34" charset="0"/>
                <a:ea typeface="Verdana" pitchFamily="34" charset="0"/>
                <a:cs typeface="Verdana" pitchFamily="34" charset="0"/>
              </a:rPr>
              <a:t>. Kurum içi </a:t>
            </a:r>
            <a:r>
              <a:rPr lang="tr-TR" sz="2000" b="1">
                <a:latin typeface="Verdana" pitchFamily="34" charset="0"/>
                <a:ea typeface="Verdana" pitchFamily="34" charset="0"/>
                <a:cs typeface="Verdana" pitchFamily="34" charset="0"/>
              </a:rPr>
              <a:t>Yatay ve Dikey </a:t>
            </a:r>
            <a:r>
              <a:rPr lang="tr-TR" sz="2000" b="1" smtClean="0">
                <a:latin typeface="Verdana" pitchFamily="34" charset="0"/>
                <a:ea typeface="Verdana" pitchFamily="34" charset="0"/>
                <a:cs typeface="Verdana" pitchFamily="34" charset="0"/>
              </a:rPr>
              <a:t>İletişim</a:t>
            </a:r>
          </a:p>
          <a:p>
            <a:endParaRPr lang="tr-TR" sz="2000" b="1" smtClean="0">
              <a:latin typeface="Verdana" pitchFamily="34" charset="0"/>
              <a:ea typeface="Verdana" pitchFamily="34" charset="0"/>
              <a:cs typeface="Verdana" pitchFamily="34" charset="0"/>
            </a:endParaRPr>
          </a:p>
          <a:p>
            <a:pPr marL="800100" lvl="1" indent="-342900">
              <a:buFont typeface="Wingdings" pitchFamily="2" charset="2"/>
              <a:buChar char="§"/>
            </a:pPr>
            <a:r>
              <a:rPr lang="tr-TR" sz="2000" smtClean="0">
                <a:latin typeface="Verdana" pitchFamily="34" charset="0"/>
                <a:ea typeface="Verdana" pitchFamily="34" charset="0"/>
                <a:cs typeface="Verdana" pitchFamily="34" charset="0"/>
              </a:rPr>
              <a:t>Yönetim Süreçlerinin ve Aktörlerin Belirlenmesi</a:t>
            </a:r>
          </a:p>
          <a:p>
            <a:pPr marL="800100" lvl="1" indent="-342900">
              <a:buFont typeface="Wingdings" pitchFamily="2" charset="2"/>
              <a:buChar char="§"/>
            </a:pPr>
            <a:r>
              <a:rPr lang="tr-TR" sz="2000" smtClean="0">
                <a:latin typeface="Verdana" pitchFamily="34" charset="0"/>
                <a:ea typeface="Verdana" pitchFamily="34" charset="0"/>
                <a:cs typeface="Verdana" pitchFamily="34" charset="0"/>
              </a:rPr>
              <a:t>Kurumda Görev ve Rollerin Belirlenmesi</a:t>
            </a:r>
          </a:p>
          <a:p>
            <a:pPr marL="800100" lvl="1" indent="-342900">
              <a:buFont typeface="Wingdings" pitchFamily="2" charset="2"/>
              <a:buChar char="§"/>
            </a:pPr>
            <a:r>
              <a:rPr lang="tr-TR" sz="2000" smtClean="0">
                <a:latin typeface="Verdana" pitchFamily="34" charset="0"/>
                <a:ea typeface="Verdana" pitchFamily="34" charset="0"/>
                <a:cs typeface="Verdana" pitchFamily="34" charset="0"/>
              </a:rPr>
              <a:t>İletişim Stratejisinin Yazılı Olarak Belirlenmesi</a:t>
            </a:r>
            <a:endParaRPr lang="tr-TR" sz="2000">
              <a:latin typeface="Verdana" pitchFamily="34" charset="0"/>
              <a:ea typeface="Verdana" pitchFamily="34" charset="0"/>
              <a:cs typeface="Verdana" pitchFamily="34" charset="0"/>
            </a:endParaRPr>
          </a:p>
          <a:p>
            <a:pPr lvl="0"/>
            <a:endParaRPr lang="tr-TR" sz="2400">
              <a:latin typeface="Verdana" pitchFamily="34" charset="0"/>
              <a:ea typeface="Verdana" pitchFamily="34" charset="0"/>
              <a:cs typeface="Verdana" pitchFamily="34" charset="0"/>
            </a:endParaRPr>
          </a:p>
        </p:txBody>
      </p:sp>
      <p:pic>
        <p:nvPicPr>
          <p:cNvPr id="5" name="Picture 15" descr="C:\Documents and Settings\Administrator\Local Settings\Temporary Internet Files\Content.IE5\FKPUNYSP\MCj009056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1920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38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066800"/>
          </a:xfrm>
        </p:spPr>
        <p:txBody>
          <a:bodyPr/>
          <a:lstStyle/>
          <a:p>
            <a:pPr lvl="0"/>
            <a:r>
              <a:rPr lang="tr-TR" sz="3600"/>
              <a:t>STK’larda Kurumsal Yapılanma ve Stratejik Yönetim</a:t>
            </a:r>
            <a:r>
              <a:rPr lang="tr-TR"/>
              <a:t/>
            </a:r>
            <a:br>
              <a:rPr lang="tr-TR"/>
            </a:br>
            <a:endParaRPr lang="tr-TR"/>
          </a:p>
        </p:txBody>
      </p:sp>
      <p:sp>
        <p:nvSpPr>
          <p:cNvPr id="4" name="Dikdörtgen 3"/>
          <p:cNvSpPr/>
          <p:nvPr/>
        </p:nvSpPr>
        <p:spPr>
          <a:xfrm>
            <a:off x="1219200" y="2286000"/>
            <a:ext cx="6858000" cy="2277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tr-TR" sz="2200" b="1" smtClean="0"/>
              <a:t>2. STK’lar </a:t>
            </a:r>
            <a:r>
              <a:rPr lang="tr-TR" sz="2200" b="1"/>
              <a:t>Arası ve İlgili Kurumlarla İletişim</a:t>
            </a:r>
            <a:r>
              <a:rPr lang="tr-TR" sz="2200" b="1" smtClean="0"/>
              <a:t>:</a:t>
            </a:r>
          </a:p>
          <a:p>
            <a:pPr lvl="0"/>
            <a:r>
              <a:rPr lang="tr-TR" sz="2400" smtClean="0"/>
              <a:t> </a:t>
            </a:r>
            <a:endParaRPr lang="tr-TR" sz="2400"/>
          </a:p>
          <a:p>
            <a:pPr lvl="1">
              <a:buFont typeface="Wingdings" pitchFamily="2" charset="2"/>
              <a:buChar char="§"/>
            </a:pPr>
            <a:r>
              <a:rPr lang="tr-TR" sz="2400"/>
              <a:t>Ulusal-Uluslararası Ağlar, </a:t>
            </a:r>
          </a:p>
          <a:p>
            <a:pPr lvl="1">
              <a:buFont typeface="Wingdings" pitchFamily="2" charset="2"/>
              <a:buChar char="§"/>
            </a:pPr>
            <a:r>
              <a:rPr lang="tr-TR" sz="2400"/>
              <a:t>Benzer Alanda Çalışan STK’lar, </a:t>
            </a:r>
          </a:p>
          <a:p>
            <a:pPr lvl="1">
              <a:buFont typeface="Wingdings" pitchFamily="2" charset="2"/>
              <a:buChar char="§"/>
            </a:pPr>
            <a:r>
              <a:rPr lang="tr-TR" sz="2400"/>
              <a:t>İlgili Resmi </a:t>
            </a:r>
            <a:r>
              <a:rPr lang="tr-TR" sz="2400" smtClean="0"/>
              <a:t>ve </a:t>
            </a:r>
            <a:r>
              <a:rPr lang="tr-TR" sz="2400"/>
              <a:t>Özel </a:t>
            </a:r>
            <a:r>
              <a:rPr lang="tr-TR" sz="2400" smtClean="0"/>
              <a:t>Kurumlar.</a:t>
            </a:r>
          </a:p>
          <a:p>
            <a:pPr lvl="1"/>
            <a:endParaRPr lang="tr-TR" sz="2400"/>
          </a:p>
        </p:txBody>
      </p:sp>
    </p:spTree>
    <p:extLst>
      <p:ext uri="{BB962C8B-B14F-4D97-AF65-F5344CB8AC3E}">
        <p14:creationId xmlns:p14="http://schemas.microsoft.com/office/powerpoint/2010/main" val="1372721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1000" y="-6694140"/>
            <a:ext cx="8153400" cy="369332"/>
          </a:xfrm>
          <a:prstGeom prst="rect">
            <a:avLst/>
          </a:prstGeom>
        </p:spPr>
        <p:txBody>
          <a:bodyPr wrap="square">
            <a:spAutoFit/>
          </a:bodyPr>
          <a:lstStyle/>
          <a:p>
            <a:r>
              <a:rPr lang="tr-TR"/>
              <a:t> </a:t>
            </a:r>
          </a:p>
        </p:txBody>
      </p:sp>
      <p:sp>
        <p:nvSpPr>
          <p:cNvPr id="6" name="Dikdörtgen 5"/>
          <p:cNvSpPr/>
          <p:nvPr/>
        </p:nvSpPr>
        <p:spPr>
          <a:xfrm>
            <a:off x="685800" y="1720839"/>
            <a:ext cx="5116286" cy="4401205"/>
          </a:xfrm>
          <a:prstGeom prst="rect">
            <a:avLst/>
          </a:prstGeom>
          <a:scene3d>
            <a:camera prst="perspectiveRight"/>
            <a:lightRig rig="threePt" dir="t"/>
          </a:scene3d>
        </p:spPr>
        <p:txBody>
          <a:bodyPr wrap="square">
            <a:spAutoFit/>
          </a:bodyPr>
          <a:lstStyle/>
          <a:p>
            <a:pPr algn="ctr"/>
            <a:endParaRPr lang="tr-TR" sz="2000" b="1" smtClean="0">
              <a:solidFill>
                <a:schemeClr val="accent3">
                  <a:lumMod val="20000"/>
                  <a:lumOff val="80000"/>
                </a:schemeClr>
              </a:solidFill>
              <a:latin typeface="Verdana" pitchFamily="34" charset="0"/>
              <a:ea typeface="Verdana" pitchFamily="34" charset="0"/>
              <a:cs typeface="Verdana" pitchFamily="34" charset="0"/>
            </a:endParaRPr>
          </a:p>
          <a:p>
            <a:endParaRPr lang="tr-TR" sz="2000" b="1">
              <a:solidFill>
                <a:schemeClr val="accent3">
                  <a:lumMod val="20000"/>
                  <a:lumOff val="80000"/>
                </a:schemeClr>
              </a:solidFill>
              <a:latin typeface="Verdana" pitchFamily="34" charset="0"/>
              <a:ea typeface="Verdana" pitchFamily="34" charset="0"/>
              <a:cs typeface="Verdana" pitchFamily="34" charset="0"/>
            </a:endParaRPr>
          </a:p>
          <a:p>
            <a:pPr marL="342900" indent="-342900">
              <a:buFont typeface="Wingdings" pitchFamily="2" charset="2"/>
              <a:buChar char="q"/>
            </a:pPr>
            <a:r>
              <a:rPr lang="tr-TR" sz="2000" b="1">
                <a:solidFill>
                  <a:schemeClr val="accent3">
                    <a:lumMod val="20000"/>
                    <a:lumOff val="80000"/>
                  </a:schemeClr>
                </a:solidFill>
                <a:latin typeface="Verdana" pitchFamily="34" charset="0"/>
                <a:ea typeface="Verdana" pitchFamily="34" charset="0"/>
                <a:cs typeface="Verdana" pitchFamily="34" charset="0"/>
              </a:rPr>
              <a:t>D</a:t>
            </a:r>
            <a:r>
              <a:rPr lang="tr-TR" sz="2000" b="1" smtClean="0">
                <a:solidFill>
                  <a:schemeClr val="accent3">
                    <a:lumMod val="20000"/>
                    <a:lumOff val="80000"/>
                  </a:schemeClr>
                </a:solidFill>
                <a:latin typeface="Verdana" pitchFamily="34" charset="0"/>
                <a:ea typeface="Verdana" pitchFamily="34" charset="0"/>
                <a:cs typeface="Verdana" pitchFamily="34" charset="0"/>
              </a:rPr>
              <a:t>emokratik </a:t>
            </a:r>
            <a:r>
              <a:rPr lang="tr-TR" sz="2000" b="1">
                <a:solidFill>
                  <a:schemeClr val="accent3">
                    <a:lumMod val="20000"/>
                    <a:lumOff val="80000"/>
                  </a:schemeClr>
                </a:solidFill>
                <a:latin typeface="Verdana" pitchFamily="34" charset="0"/>
                <a:ea typeface="Verdana" pitchFamily="34" charset="0"/>
                <a:cs typeface="Verdana" pitchFamily="34" charset="0"/>
              </a:rPr>
              <a:t>yapılanma ve </a:t>
            </a:r>
            <a:r>
              <a:rPr lang="tr-TR" sz="2000" b="1" smtClean="0">
                <a:solidFill>
                  <a:schemeClr val="accent3">
                    <a:lumMod val="20000"/>
                    <a:lumOff val="80000"/>
                  </a:schemeClr>
                </a:solidFill>
                <a:latin typeface="Verdana" pitchFamily="34" charset="0"/>
                <a:ea typeface="Verdana" pitchFamily="34" charset="0"/>
                <a:cs typeface="Verdana" pitchFamily="34" charset="0"/>
              </a:rPr>
              <a:t>şeffaflık</a:t>
            </a:r>
            <a:r>
              <a:rPr lang="tr-TR" sz="2000" b="1">
                <a:solidFill>
                  <a:schemeClr val="accent3">
                    <a:lumMod val="20000"/>
                    <a:lumOff val="80000"/>
                  </a:schemeClr>
                </a:solidFill>
                <a:latin typeface="Verdana" pitchFamily="34" charset="0"/>
                <a:ea typeface="Verdana" pitchFamily="34" charset="0"/>
                <a:cs typeface="Verdana" pitchFamily="34" charset="0"/>
              </a:rPr>
              <a:t> </a:t>
            </a:r>
            <a:endParaRPr lang="tr-TR" sz="2000" b="1" smtClean="0">
              <a:solidFill>
                <a:schemeClr val="accent3">
                  <a:lumMod val="20000"/>
                  <a:lumOff val="80000"/>
                </a:schemeClr>
              </a:solidFill>
              <a:latin typeface="Verdana" pitchFamily="34" charset="0"/>
              <a:ea typeface="Verdana" pitchFamily="34" charset="0"/>
              <a:cs typeface="Verdana" pitchFamily="34" charset="0"/>
            </a:endParaRPr>
          </a:p>
          <a:p>
            <a:pPr marL="342900" indent="-342900">
              <a:buFont typeface="Wingdings" pitchFamily="2" charset="2"/>
              <a:buChar char="q"/>
            </a:pPr>
            <a:endParaRPr lang="tr-TR" sz="2000" b="1">
              <a:solidFill>
                <a:schemeClr val="accent3">
                  <a:lumMod val="20000"/>
                  <a:lumOff val="80000"/>
                </a:schemeClr>
              </a:solidFill>
              <a:latin typeface="Verdana" pitchFamily="34" charset="0"/>
              <a:ea typeface="Verdana" pitchFamily="34" charset="0"/>
              <a:cs typeface="Verdana" pitchFamily="34" charset="0"/>
            </a:endParaRPr>
          </a:p>
          <a:p>
            <a:pPr marL="342900" indent="-342900">
              <a:buFont typeface="Wingdings" pitchFamily="2" charset="2"/>
              <a:buChar char="q"/>
            </a:pPr>
            <a:r>
              <a:rPr lang="tr-TR" sz="2000" b="1" smtClean="0">
                <a:solidFill>
                  <a:schemeClr val="accent3">
                    <a:lumMod val="20000"/>
                    <a:lumOff val="80000"/>
                  </a:schemeClr>
                </a:solidFill>
                <a:latin typeface="Verdana" pitchFamily="34" charset="0"/>
                <a:ea typeface="Verdana" pitchFamily="34" charset="0"/>
                <a:cs typeface="Verdana" pitchFamily="34" charset="0"/>
              </a:rPr>
              <a:t>Kurumsal </a:t>
            </a:r>
            <a:r>
              <a:rPr lang="tr-TR" sz="2000" b="1">
                <a:solidFill>
                  <a:schemeClr val="accent3">
                    <a:lumMod val="20000"/>
                    <a:lumOff val="80000"/>
                  </a:schemeClr>
                </a:solidFill>
                <a:latin typeface="Verdana" pitchFamily="34" charset="0"/>
                <a:ea typeface="Verdana" pitchFamily="34" charset="0"/>
                <a:cs typeface="Verdana" pitchFamily="34" charset="0"/>
              </a:rPr>
              <a:t>Yapılanma ve Stratejik </a:t>
            </a:r>
            <a:r>
              <a:rPr lang="tr-TR" sz="2000" b="1" smtClean="0">
                <a:solidFill>
                  <a:schemeClr val="accent3">
                    <a:lumMod val="20000"/>
                    <a:lumOff val="80000"/>
                  </a:schemeClr>
                </a:solidFill>
                <a:latin typeface="Verdana" pitchFamily="34" charset="0"/>
                <a:ea typeface="Verdana" pitchFamily="34" charset="0"/>
                <a:cs typeface="Verdana" pitchFamily="34" charset="0"/>
              </a:rPr>
              <a:t>Yönetim</a:t>
            </a:r>
            <a:r>
              <a:rPr lang="tr-TR" sz="2000" b="1">
                <a:solidFill>
                  <a:schemeClr val="accent3">
                    <a:lumMod val="20000"/>
                    <a:lumOff val="80000"/>
                  </a:schemeClr>
                </a:solidFill>
                <a:latin typeface="Verdana" pitchFamily="34" charset="0"/>
                <a:ea typeface="Verdana" pitchFamily="34" charset="0"/>
                <a:cs typeface="Verdana" pitchFamily="34" charset="0"/>
              </a:rPr>
              <a:t> </a:t>
            </a:r>
            <a:endParaRPr lang="tr-TR" sz="2000" b="1" smtClean="0">
              <a:solidFill>
                <a:schemeClr val="accent3">
                  <a:lumMod val="20000"/>
                  <a:lumOff val="80000"/>
                </a:schemeClr>
              </a:solidFill>
              <a:latin typeface="Verdana" pitchFamily="34" charset="0"/>
              <a:ea typeface="Verdana" pitchFamily="34" charset="0"/>
              <a:cs typeface="Verdana" pitchFamily="34" charset="0"/>
            </a:endParaRPr>
          </a:p>
          <a:p>
            <a:endParaRPr lang="tr-TR" sz="2000" b="1" smtClean="0">
              <a:solidFill>
                <a:schemeClr val="accent3">
                  <a:lumMod val="20000"/>
                  <a:lumOff val="80000"/>
                </a:schemeClr>
              </a:solidFill>
              <a:latin typeface="Verdana" pitchFamily="34" charset="0"/>
              <a:ea typeface="Verdana" pitchFamily="34" charset="0"/>
              <a:cs typeface="Verdana" pitchFamily="34" charset="0"/>
            </a:endParaRPr>
          </a:p>
          <a:p>
            <a:pPr marL="342900" indent="-342900">
              <a:buFont typeface="Wingdings" pitchFamily="2" charset="2"/>
              <a:buChar char="q"/>
            </a:pPr>
            <a:r>
              <a:rPr lang="tr-TR" sz="2000" b="1" smtClean="0">
                <a:solidFill>
                  <a:schemeClr val="accent3">
                    <a:lumMod val="20000"/>
                    <a:lumOff val="80000"/>
                  </a:schemeClr>
                </a:solidFill>
                <a:latin typeface="Verdana" pitchFamily="34" charset="0"/>
                <a:ea typeface="Verdana" pitchFamily="34" charset="0"/>
                <a:cs typeface="Verdana" pitchFamily="34" charset="0"/>
              </a:rPr>
              <a:t>Ekip Çalışması: Sinerji</a:t>
            </a:r>
          </a:p>
          <a:p>
            <a:pPr marL="342900" indent="-342900">
              <a:buFont typeface="Wingdings" pitchFamily="2" charset="2"/>
              <a:buChar char="q"/>
            </a:pPr>
            <a:endParaRPr lang="tr-TR" sz="2000" b="1">
              <a:solidFill>
                <a:schemeClr val="accent3">
                  <a:lumMod val="20000"/>
                  <a:lumOff val="80000"/>
                </a:schemeClr>
              </a:solidFill>
              <a:latin typeface="Verdana" pitchFamily="34" charset="0"/>
              <a:ea typeface="Verdana" pitchFamily="34" charset="0"/>
              <a:cs typeface="Verdana" pitchFamily="34" charset="0"/>
            </a:endParaRPr>
          </a:p>
          <a:p>
            <a:pPr marL="342900" indent="-342900">
              <a:buFont typeface="Wingdings" pitchFamily="2" charset="2"/>
              <a:buChar char="q"/>
            </a:pPr>
            <a:r>
              <a:rPr lang="tr-TR" sz="2000" b="1" smtClean="0">
                <a:solidFill>
                  <a:schemeClr val="accent3">
                    <a:lumMod val="20000"/>
                    <a:lumOff val="80000"/>
                  </a:schemeClr>
                </a:solidFill>
                <a:latin typeface="Verdana" pitchFamily="34" charset="0"/>
                <a:ea typeface="Verdana" pitchFamily="34" charset="0"/>
                <a:cs typeface="Verdana" pitchFamily="34" charset="0"/>
              </a:rPr>
              <a:t>İletişim </a:t>
            </a:r>
            <a:r>
              <a:rPr lang="tr-TR" sz="2000" b="1">
                <a:solidFill>
                  <a:schemeClr val="accent3">
                    <a:lumMod val="20000"/>
                    <a:lumOff val="80000"/>
                  </a:schemeClr>
                </a:solidFill>
                <a:latin typeface="Verdana" pitchFamily="34" charset="0"/>
                <a:ea typeface="Verdana" pitchFamily="34" charset="0"/>
                <a:cs typeface="Verdana" pitchFamily="34" charset="0"/>
              </a:rPr>
              <a:t>Stratejileri ve Lobi </a:t>
            </a:r>
            <a:r>
              <a:rPr lang="tr-TR" sz="2000" b="1" smtClean="0">
                <a:solidFill>
                  <a:schemeClr val="accent3">
                    <a:lumMod val="20000"/>
                    <a:lumOff val="80000"/>
                  </a:schemeClr>
                </a:solidFill>
                <a:latin typeface="Verdana" pitchFamily="34" charset="0"/>
                <a:ea typeface="Verdana" pitchFamily="34" charset="0"/>
                <a:cs typeface="Verdana" pitchFamily="34" charset="0"/>
              </a:rPr>
              <a:t>Oluşturma</a:t>
            </a:r>
          </a:p>
          <a:p>
            <a:pPr marL="342900" indent="-342900">
              <a:buFont typeface="Wingdings" pitchFamily="2" charset="2"/>
              <a:buChar char="q"/>
            </a:pPr>
            <a:endParaRPr lang="tr-TR" sz="2000" b="1" smtClean="0">
              <a:solidFill>
                <a:schemeClr val="accent3">
                  <a:lumMod val="20000"/>
                  <a:lumOff val="80000"/>
                </a:schemeClr>
              </a:solidFill>
              <a:latin typeface="Verdana" pitchFamily="34" charset="0"/>
              <a:ea typeface="Verdana" pitchFamily="34" charset="0"/>
              <a:cs typeface="Verdana" pitchFamily="34" charset="0"/>
            </a:endParaRPr>
          </a:p>
          <a:p>
            <a:pPr marL="342900" indent="-342900">
              <a:buFont typeface="Wingdings" pitchFamily="2" charset="2"/>
              <a:buChar char="q"/>
            </a:pPr>
            <a:endParaRPr lang="tr-TR" sz="2000" b="1">
              <a:solidFill>
                <a:schemeClr val="accent3">
                  <a:lumMod val="20000"/>
                  <a:lumOff val="80000"/>
                </a:schemeClr>
              </a:solidFill>
              <a:latin typeface="Verdana" pitchFamily="34" charset="0"/>
              <a:ea typeface="Verdana" pitchFamily="34" charset="0"/>
              <a:cs typeface="Verdana"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1524000"/>
            <a:ext cx="3733801" cy="5169819"/>
          </a:xfrm>
          <a:prstGeom prst="rect">
            <a:avLst/>
          </a:prstGeom>
          <a:noFill/>
          <a:ln>
            <a:noFill/>
          </a:ln>
          <a:effectLst/>
          <a:scene3d>
            <a:camera prst="isometricLeft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685800" y="381000"/>
            <a:ext cx="7467600" cy="830997"/>
          </a:xfrm>
          <a:prstGeom prst="rect">
            <a:avLst/>
          </a:prstGeom>
        </p:spPr>
        <p:txBody>
          <a:bodyPr wrap="square">
            <a:spAutoFit/>
          </a:bodyPr>
          <a:lstStyle/>
          <a:p>
            <a:pPr algn="ctr"/>
            <a:r>
              <a:rPr lang="tr-TR" sz="2400" b="1">
                <a:solidFill>
                  <a:schemeClr val="tx2"/>
                </a:solidFill>
                <a:latin typeface="Verdana" pitchFamily="34" charset="0"/>
                <a:ea typeface="Verdana" pitchFamily="34" charset="0"/>
                <a:cs typeface="Verdana" pitchFamily="34" charset="0"/>
              </a:rPr>
              <a:t>SİVİL TOPLUM KURULUŞLARINDA</a:t>
            </a:r>
          </a:p>
          <a:p>
            <a:pPr algn="ctr"/>
            <a:r>
              <a:rPr lang="tr-TR" sz="2400" b="1">
                <a:solidFill>
                  <a:schemeClr val="tx2"/>
                </a:solidFill>
                <a:latin typeface="Verdana" pitchFamily="34" charset="0"/>
                <a:ea typeface="Verdana" pitchFamily="34" charset="0"/>
                <a:cs typeface="Verdana" pitchFamily="34" charset="0"/>
              </a:rPr>
              <a:t> ETKİLİ YÖNETİM</a:t>
            </a:r>
          </a:p>
        </p:txBody>
      </p:sp>
    </p:spTree>
    <p:extLst>
      <p:ext uri="{BB962C8B-B14F-4D97-AF65-F5344CB8AC3E}">
        <p14:creationId xmlns:p14="http://schemas.microsoft.com/office/powerpoint/2010/main" val="133109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066800"/>
          </a:xfrm>
        </p:spPr>
        <p:txBody>
          <a:bodyPr/>
          <a:lstStyle/>
          <a:p>
            <a:pPr lvl="0"/>
            <a:r>
              <a:rPr lang="tr-TR" sz="3600"/>
              <a:t>STK’larda Kurumsal Yapılanma ve Stratejik Yönetim</a:t>
            </a:r>
            <a:r>
              <a:rPr lang="tr-TR"/>
              <a:t/>
            </a:r>
            <a:br>
              <a:rPr lang="tr-TR"/>
            </a:br>
            <a:endParaRPr lang="tr-TR"/>
          </a:p>
        </p:txBody>
      </p:sp>
      <p:sp>
        <p:nvSpPr>
          <p:cNvPr id="4" name="Dikdörtgen 3"/>
          <p:cNvSpPr/>
          <p:nvPr/>
        </p:nvSpPr>
        <p:spPr>
          <a:xfrm>
            <a:off x="1066800" y="2286000"/>
            <a:ext cx="7239000" cy="29238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tr-TR" sz="2000" b="1">
                <a:latin typeface="Verdana" pitchFamily="34" charset="0"/>
                <a:ea typeface="Verdana" pitchFamily="34" charset="0"/>
                <a:cs typeface="Verdana" pitchFamily="34" charset="0"/>
              </a:rPr>
              <a:t>3</a:t>
            </a:r>
            <a:r>
              <a:rPr lang="tr-TR" sz="2000" b="1" smtClean="0">
                <a:latin typeface="Verdana" pitchFamily="34" charset="0"/>
                <a:ea typeface="Verdana" pitchFamily="34" charset="0"/>
                <a:cs typeface="Verdana" pitchFamily="34" charset="0"/>
              </a:rPr>
              <a:t>. Kamuoyu </a:t>
            </a:r>
            <a:r>
              <a:rPr lang="tr-TR" sz="2000" b="1">
                <a:latin typeface="Verdana" pitchFamily="34" charset="0"/>
                <a:ea typeface="Verdana" pitchFamily="34" charset="0"/>
                <a:cs typeface="Verdana" pitchFamily="34" charset="0"/>
              </a:rPr>
              <a:t>İle İletişim: </a:t>
            </a:r>
            <a:endParaRPr lang="tr-TR" sz="2000" b="1" smtClean="0">
              <a:latin typeface="Verdana" pitchFamily="34" charset="0"/>
              <a:ea typeface="Verdana" pitchFamily="34" charset="0"/>
              <a:cs typeface="Verdana" pitchFamily="34" charset="0"/>
            </a:endParaRPr>
          </a:p>
          <a:p>
            <a:pPr lvl="0"/>
            <a:endParaRPr lang="tr-TR" sz="2000">
              <a:latin typeface="Verdana" pitchFamily="34" charset="0"/>
              <a:ea typeface="Verdana" pitchFamily="34" charset="0"/>
              <a:cs typeface="Verdana" pitchFamily="34" charset="0"/>
            </a:endParaRPr>
          </a:p>
          <a:p>
            <a:pPr marL="800100" lvl="1" indent="-342900">
              <a:buFont typeface="Wingdings" pitchFamily="2" charset="2"/>
              <a:buChar char="§"/>
            </a:pPr>
            <a:r>
              <a:rPr lang="tr-TR" sz="2000">
                <a:latin typeface="Verdana" pitchFamily="34" charset="0"/>
                <a:ea typeface="Verdana" pitchFamily="34" charset="0"/>
                <a:cs typeface="Verdana" pitchFamily="34" charset="0"/>
              </a:rPr>
              <a:t>Etkili İletişim Araçlarının Oluşturulması (Bülten, Rapor, Web Sayfası),</a:t>
            </a:r>
          </a:p>
          <a:p>
            <a:pPr marL="800100" lvl="1" indent="-342900">
              <a:buFont typeface="Wingdings" pitchFamily="2" charset="2"/>
              <a:buChar char="§"/>
            </a:pPr>
            <a:r>
              <a:rPr lang="tr-TR" sz="2000" smtClean="0">
                <a:latin typeface="Verdana" pitchFamily="34" charset="0"/>
                <a:ea typeface="Verdana" pitchFamily="34" charset="0"/>
                <a:cs typeface="Verdana" pitchFamily="34" charset="0"/>
              </a:rPr>
              <a:t>Yerel-Bölgesel-Ulusal </a:t>
            </a:r>
            <a:r>
              <a:rPr lang="tr-TR" sz="2000">
                <a:latin typeface="Verdana" pitchFamily="34" charset="0"/>
                <a:ea typeface="Verdana" pitchFamily="34" charset="0"/>
                <a:cs typeface="Verdana" pitchFamily="34" charset="0"/>
              </a:rPr>
              <a:t>Toplumsal Kitlelere Ulaşma Stratejileri, </a:t>
            </a:r>
          </a:p>
          <a:p>
            <a:pPr marL="800100" lvl="1" indent="-342900">
              <a:buFont typeface="Wingdings" pitchFamily="2" charset="2"/>
              <a:buChar char="§"/>
            </a:pPr>
            <a:r>
              <a:rPr lang="tr-TR" sz="2000">
                <a:latin typeface="Verdana" pitchFamily="34" charset="0"/>
                <a:ea typeface="Verdana" pitchFamily="34" charset="0"/>
                <a:cs typeface="Verdana" pitchFamily="34" charset="0"/>
              </a:rPr>
              <a:t>Medya, Kanaat Önderleri, Akademi, Sanat ve Siyaset Dünyası İle </a:t>
            </a:r>
            <a:r>
              <a:rPr lang="tr-TR" sz="2000" smtClean="0">
                <a:latin typeface="Verdana" pitchFamily="34" charset="0"/>
                <a:ea typeface="Verdana" pitchFamily="34" charset="0"/>
                <a:cs typeface="Verdana" pitchFamily="34" charset="0"/>
              </a:rPr>
              <a:t>Diyalog.</a:t>
            </a:r>
            <a:endParaRPr lang="tr-TR" sz="2000">
              <a:latin typeface="Verdana" pitchFamily="34" charset="0"/>
              <a:ea typeface="Verdana" pitchFamily="34" charset="0"/>
              <a:cs typeface="Verdana" pitchFamily="34" charset="0"/>
            </a:endParaRPr>
          </a:p>
          <a:p>
            <a:pPr lvl="1"/>
            <a:endParaRPr lang="tr-TR" sz="24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29567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838200"/>
            <a:ext cx="8229600" cy="4495800"/>
          </a:xfrm>
        </p:spPr>
        <p:txBody>
          <a:bodyPr/>
          <a:lstStyle/>
          <a:p>
            <a:pPr marL="0" indent="0" algn="ctr">
              <a:buNone/>
            </a:pPr>
            <a:endParaRPr lang="tr-TR" sz="4800" smtClean="0"/>
          </a:p>
          <a:p>
            <a:pPr marL="0" indent="0" algn="ctr">
              <a:buNone/>
            </a:pPr>
            <a:r>
              <a:rPr lang="tr-TR" sz="2400" smtClean="0"/>
              <a:t>İlginiz için </a:t>
            </a:r>
          </a:p>
          <a:p>
            <a:pPr marL="0" indent="0" algn="ctr">
              <a:buNone/>
            </a:pPr>
            <a:r>
              <a:rPr lang="tr-TR" sz="5400" smtClean="0"/>
              <a:t>Teşekkürler</a:t>
            </a:r>
          </a:p>
          <a:p>
            <a:pPr marL="0" indent="0" algn="ctr">
              <a:buNone/>
            </a:pPr>
            <a:endParaRPr lang="tr-TR" sz="1400" smtClean="0"/>
          </a:p>
          <a:p>
            <a:pPr marL="0" indent="0" algn="ctr">
              <a:buNone/>
            </a:pPr>
            <a:endParaRPr lang="tr-TR" sz="1400" b="1" smtClean="0">
              <a:solidFill>
                <a:schemeClr val="accent3">
                  <a:lumMod val="20000"/>
                  <a:lumOff val="80000"/>
                </a:schemeClr>
              </a:solidFill>
              <a:effectLst/>
            </a:endParaRPr>
          </a:p>
          <a:p>
            <a:pPr marL="0" indent="0" algn="ctr">
              <a:buNone/>
            </a:pPr>
            <a:endParaRPr lang="tr-TR" sz="1400" b="1">
              <a:solidFill>
                <a:schemeClr val="accent3">
                  <a:lumMod val="20000"/>
                  <a:lumOff val="80000"/>
                </a:schemeClr>
              </a:solidFill>
              <a:effectLst/>
            </a:endParaRPr>
          </a:p>
          <a:p>
            <a:pPr marL="0" indent="0" algn="ctr">
              <a:buNone/>
            </a:pPr>
            <a:r>
              <a:rPr lang="tr-TR" sz="2000" smtClean="0">
                <a:solidFill>
                  <a:schemeClr val="accent3">
                    <a:lumMod val="20000"/>
                    <a:lumOff val="80000"/>
                  </a:schemeClr>
                </a:solidFill>
                <a:effectLst/>
              </a:rPr>
              <a:t>Doç</a:t>
            </a:r>
            <a:r>
              <a:rPr lang="tr-TR" sz="2000">
                <a:solidFill>
                  <a:schemeClr val="accent3">
                    <a:lumMod val="20000"/>
                    <a:lumOff val="80000"/>
                  </a:schemeClr>
                </a:solidFill>
                <a:effectLst/>
              </a:rPr>
              <a:t>. Dr. Yüksel Demirkaya</a:t>
            </a:r>
          </a:p>
          <a:p>
            <a:pPr marL="0" indent="0" algn="ctr">
              <a:buNone/>
            </a:pPr>
            <a:endParaRPr lang="tr-TR" sz="2000" smtClean="0"/>
          </a:p>
          <a:p>
            <a:pPr marL="0" indent="0" algn="ctr">
              <a:buNone/>
            </a:pPr>
            <a:r>
              <a:rPr lang="tr-TR" sz="2000" smtClean="0"/>
              <a:t>ydemirkaya@marmara.edu.tr</a:t>
            </a:r>
            <a:endParaRPr lang="tr-TR" sz="2000"/>
          </a:p>
        </p:txBody>
      </p:sp>
    </p:spTree>
    <p:extLst>
      <p:ext uri="{BB962C8B-B14F-4D97-AF65-F5344CB8AC3E}">
        <p14:creationId xmlns:p14="http://schemas.microsoft.com/office/powerpoint/2010/main" val="225912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4800" y="0"/>
            <a:ext cx="8540750" cy="914400"/>
          </a:xfrm>
        </p:spPr>
        <p:txBody>
          <a:bodyPr/>
          <a:lstStyle/>
          <a:p>
            <a:pPr lvl="0"/>
            <a:r>
              <a:rPr lang="tr-TR" sz="2800" b="1">
                <a:effectLst/>
              </a:rPr>
              <a:t>STK’larda Demokratik Yapılanma ve Şeffaflık</a:t>
            </a:r>
          </a:p>
        </p:txBody>
      </p:sp>
      <p:pic>
        <p:nvPicPr>
          <p:cNvPr id="14340" name="Picture 4" descr="y+Ânetim1"/>
          <p:cNvPicPr>
            <a:picLocks noChangeAspect="1" noChangeArrowheads="1"/>
          </p:cNvPicPr>
          <p:nvPr/>
        </p:nvPicPr>
        <p:blipFill>
          <a:blip r:embed="rId2"/>
          <a:srcRect/>
          <a:stretch>
            <a:fillRect/>
          </a:stretch>
        </p:blipFill>
        <p:spPr bwMode="auto">
          <a:xfrm>
            <a:off x="5312710" y="1066800"/>
            <a:ext cx="3699772" cy="4343400"/>
          </a:xfrm>
          <a:prstGeom prst="rect">
            <a:avLst/>
          </a:prstGeom>
          <a:scene3d>
            <a:camera prst="perspectiveRelaxed"/>
            <a:lightRig rig="threePt" dir="t"/>
          </a:scene3d>
        </p:spPr>
        <p:style>
          <a:lnRef idx="1">
            <a:schemeClr val="dk1"/>
          </a:lnRef>
          <a:fillRef idx="2">
            <a:schemeClr val="dk1"/>
          </a:fillRef>
          <a:effectRef idx="1">
            <a:schemeClr val="dk1"/>
          </a:effectRef>
          <a:fontRef idx="minor">
            <a:schemeClr val="dk1"/>
          </a:fontRef>
        </p:style>
      </p:pic>
      <p:sp>
        <p:nvSpPr>
          <p:cNvPr id="14339" name="Rectangle 3"/>
          <p:cNvSpPr>
            <a:spLocks noGrp="1" noRot="1" noChangeArrowheads="1"/>
          </p:cNvSpPr>
          <p:nvPr>
            <p:ph type="body" idx="1"/>
          </p:nvPr>
        </p:nvSpPr>
        <p:spPr>
          <a:xfrm>
            <a:off x="152400" y="1257300"/>
            <a:ext cx="4876800" cy="5029200"/>
          </a:xfrm>
        </p:spPr>
        <p:txBody>
          <a:bodyPr/>
          <a:lstStyle/>
          <a:p>
            <a:pPr>
              <a:buFont typeface="Arial" charset="0"/>
              <a:buNone/>
            </a:pPr>
            <a:endParaRPr lang="tr-TR" sz="2400"/>
          </a:p>
          <a:p>
            <a:pPr marL="457200" indent="-457200">
              <a:buFont typeface="+mj-lt"/>
              <a:buAutoNum type="arabicPeriod"/>
            </a:pPr>
            <a:r>
              <a:rPr lang="tr-TR" sz="2400" b="1" smtClean="0">
                <a:solidFill>
                  <a:srgbClr val="FFFFFF"/>
                </a:solidFill>
                <a:effectLst/>
              </a:rPr>
              <a:t>Genel Kurul ve </a:t>
            </a:r>
            <a:r>
              <a:rPr lang="tr-TR" sz="2400" b="1">
                <a:solidFill>
                  <a:srgbClr val="FFFFFF"/>
                </a:solidFill>
                <a:effectLst/>
              </a:rPr>
              <a:t>Katılım </a:t>
            </a:r>
            <a:r>
              <a:rPr lang="tr-TR" sz="2400" b="1" smtClean="0">
                <a:solidFill>
                  <a:srgbClr val="FFFFFF"/>
                </a:solidFill>
                <a:effectLst/>
              </a:rPr>
              <a:t>Süreci </a:t>
            </a:r>
            <a:endParaRPr lang="tr-TR" sz="2400" b="1">
              <a:solidFill>
                <a:srgbClr val="FFFFFF"/>
              </a:solidFill>
              <a:effectLst/>
            </a:endParaRPr>
          </a:p>
          <a:p>
            <a:pPr marL="457200" indent="-457200">
              <a:buFont typeface="+mj-lt"/>
              <a:buAutoNum type="arabicPeriod"/>
            </a:pPr>
            <a:r>
              <a:rPr lang="tr-TR" sz="2400" b="1">
                <a:solidFill>
                  <a:srgbClr val="FFFFFF"/>
                </a:solidFill>
                <a:effectLst/>
              </a:rPr>
              <a:t>İyi Yönetişim</a:t>
            </a:r>
          </a:p>
          <a:p>
            <a:pPr marL="457200" indent="-457200">
              <a:buFont typeface="+mj-lt"/>
              <a:buAutoNum type="arabicPeriod"/>
            </a:pPr>
            <a:r>
              <a:rPr lang="tr-TR" sz="2400" b="1">
                <a:solidFill>
                  <a:srgbClr val="FFFFFF"/>
                </a:solidFill>
                <a:effectLst/>
              </a:rPr>
              <a:t>Hesap Verebilir Olma</a:t>
            </a:r>
          </a:p>
          <a:p>
            <a:pPr marL="457200" indent="-457200">
              <a:buFont typeface="+mj-lt"/>
              <a:buAutoNum type="arabicPeriod"/>
            </a:pPr>
            <a:r>
              <a:rPr lang="tr-TR" sz="2400" b="1">
                <a:solidFill>
                  <a:srgbClr val="FFFFFF"/>
                </a:solidFill>
                <a:effectLst/>
              </a:rPr>
              <a:t>Hedeflerin ve Paydaşların Net- Anlaşılır Olması</a:t>
            </a:r>
          </a:p>
          <a:p>
            <a:pPr marL="457200" indent="-457200">
              <a:buFont typeface="+mj-lt"/>
              <a:buAutoNum type="arabicPeriod"/>
            </a:pPr>
            <a:r>
              <a:rPr lang="tr-TR" sz="2400" b="1" smtClean="0">
                <a:solidFill>
                  <a:srgbClr val="FFFFFF"/>
                </a:solidFill>
                <a:effectLst/>
              </a:rPr>
              <a:t>Güvenilirlik ve </a:t>
            </a:r>
            <a:r>
              <a:rPr lang="tr-TR" sz="2400" b="1">
                <a:solidFill>
                  <a:srgbClr val="FFFFFF"/>
                </a:solidFill>
                <a:effectLst/>
              </a:rPr>
              <a:t>Kurumsallık </a:t>
            </a:r>
            <a:r>
              <a:rPr lang="tr-TR" sz="2400" b="1" smtClean="0">
                <a:solidFill>
                  <a:srgbClr val="FFFFFF"/>
                </a:solidFill>
                <a:effectLst/>
              </a:rPr>
              <a:t>Konusunda Algı </a:t>
            </a:r>
            <a:r>
              <a:rPr lang="tr-TR" sz="2400" b="1">
                <a:solidFill>
                  <a:srgbClr val="FFFFFF"/>
                </a:solidFill>
                <a:effectLst/>
              </a:rPr>
              <a:t>Yönetimi</a:t>
            </a:r>
          </a:p>
          <a:p>
            <a:endParaRPr lang="tr-TR" sz="2400" smtClean="0"/>
          </a:p>
          <a:p>
            <a:pPr marL="0" indent="0">
              <a:buNone/>
            </a:pPr>
            <a:endParaRPr lang="tr-TR" sz="240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381000" y="1371600"/>
            <a:ext cx="8534400" cy="4648200"/>
          </a:xfrm>
          <a:effectLst>
            <a:glow rad="228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0" lvl="0" indent="0">
              <a:buNone/>
            </a:pPr>
            <a:endParaRPr lang="tr-TR" sz="2200" smtClean="0">
              <a:effectLst/>
            </a:endParaRPr>
          </a:p>
          <a:p>
            <a:pPr marL="0" lvl="0" indent="0">
              <a:buNone/>
            </a:pPr>
            <a:r>
              <a:rPr lang="tr-TR" sz="2200" b="1" smtClean="0">
                <a:effectLst/>
              </a:rPr>
              <a:t>1. </a:t>
            </a:r>
            <a:r>
              <a:rPr lang="tr-TR" sz="2400" b="1" smtClean="0">
                <a:effectLst/>
              </a:rPr>
              <a:t>Genel Kurul ve </a:t>
            </a:r>
            <a:r>
              <a:rPr lang="tr-TR" sz="2400" b="1">
                <a:effectLst/>
              </a:rPr>
              <a:t>Katılım Süreci </a:t>
            </a:r>
            <a:endParaRPr lang="tr-TR" sz="2400" b="1" smtClean="0">
              <a:effectLst/>
            </a:endParaRPr>
          </a:p>
          <a:p>
            <a:pPr marL="0" lvl="0" indent="0">
              <a:buNone/>
            </a:pPr>
            <a:endParaRPr lang="tr-TR" sz="2200" b="1">
              <a:effectLst/>
            </a:endParaRPr>
          </a:p>
          <a:p>
            <a:pPr lvl="1">
              <a:buFont typeface="Wingdings" pitchFamily="2" charset="2"/>
              <a:buChar char="q"/>
            </a:pPr>
            <a:r>
              <a:rPr lang="tr-TR" sz="2000" b="1" smtClean="0">
                <a:effectLst/>
              </a:rPr>
              <a:t>Genel Kurul ve diğer Seçimlerin Şeffaf Olması,</a:t>
            </a:r>
            <a:endParaRPr lang="tr-TR" sz="2000" b="1">
              <a:effectLst/>
            </a:endParaRPr>
          </a:p>
          <a:p>
            <a:pPr lvl="1">
              <a:buFont typeface="Wingdings" pitchFamily="2" charset="2"/>
              <a:buChar char="q"/>
            </a:pPr>
            <a:r>
              <a:rPr lang="tr-TR" sz="2000" b="1">
                <a:effectLst/>
              </a:rPr>
              <a:t>Tüm Üyelerin ve Paydaşların Aktif </a:t>
            </a:r>
            <a:r>
              <a:rPr lang="tr-TR" sz="2000" b="1" smtClean="0">
                <a:effectLst/>
              </a:rPr>
              <a:t>Katılımının Sağlanması,</a:t>
            </a:r>
            <a:endParaRPr lang="tr-TR" sz="2000" b="1">
              <a:effectLst/>
            </a:endParaRPr>
          </a:p>
          <a:p>
            <a:pPr lvl="1">
              <a:buFont typeface="Wingdings" pitchFamily="2" charset="2"/>
              <a:buChar char="q"/>
            </a:pPr>
            <a:r>
              <a:rPr lang="tr-TR" sz="2000" b="1">
                <a:effectLst/>
              </a:rPr>
              <a:t>İlgili Seçim </a:t>
            </a:r>
            <a:r>
              <a:rPr lang="tr-TR" sz="2000" b="1" smtClean="0">
                <a:effectLst/>
              </a:rPr>
              <a:t>ve </a:t>
            </a:r>
            <a:r>
              <a:rPr lang="tr-TR" sz="2000" b="1">
                <a:effectLst/>
              </a:rPr>
              <a:t>Katılım </a:t>
            </a:r>
            <a:r>
              <a:rPr lang="tr-TR" sz="2000" b="1" smtClean="0">
                <a:effectLst/>
              </a:rPr>
              <a:t>Süreçlerinin </a:t>
            </a:r>
            <a:r>
              <a:rPr lang="tr-TR" sz="2000" b="1">
                <a:effectLst/>
              </a:rPr>
              <a:t>Kamuoyu İle </a:t>
            </a:r>
            <a:r>
              <a:rPr lang="tr-TR" sz="2000" b="1" smtClean="0">
                <a:effectLst/>
              </a:rPr>
              <a:t>Paylaşılması</a:t>
            </a:r>
            <a:r>
              <a:rPr lang="tr-TR" sz="2000" b="1">
                <a:effectLst/>
              </a:rPr>
              <a:t>,</a:t>
            </a:r>
            <a:endParaRPr lang="tr-TR" sz="2000" b="1" smtClean="0">
              <a:effectLst/>
            </a:endParaRPr>
          </a:p>
          <a:p>
            <a:pPr lvl="1">
              <a:buFont typeface="Wingdings" pitchFamily="2" charset="2"/>
              <a:buChar char="q"/>
            </a:pPr>
            <a:r>
              <a:rPr lang="tr-TR" sz="2000" b="1" smtClean="0">
                <a:effectLst/>
              </a:rPr>
              <a:t>Toplantılara eski yöneticiler ve bazı üyeler ara sıra çağrılmalı,</a:t>
            </a:r>
          </a:p>
          <a:p>
            <a:pPr lvl="1">
              <a:buFont typeface="Wingdings" pitchFamily="2" charset="2"/>
              <a:buChar char="q"/>
            </a:pPr>
            <a:r>
              <a:rPr lang="tr-TR" sz="2000" b="1" smtClean="0">
                <a:effectLst/>
              </a:rPr>
              <a:t>Her türlü yönetim faaliyetinde ekip ruhu olmalı.</a:t>
            </a:r>
          </a:p>
          <a:p>
            <a:pPr lvl="1">
              <a:buFont typeface="Wingdings" pitchFamily="2" charset="2"/>
              <a:buChar char="q"/>
            </a:pPr>
            <a:endParaRPr lang="tr-TR" sz="2000" b="1">
              <a:effectLst/>
            </a:endParaRPr>
          </a:p>
          <a:p>
            <a:pPr marL="0" indent="0">
              <a:buNone/>
            </a:pPr>
            <a:endParaRPr lang="tr-TR" sz="2200"/>
          </a:p>
        </p:txBody>
      </p:sp>
      <p:sp>
        <p:nvSpPr>
          <p:cNvPr id="5" name="Dikdörtgen 4"/>
          <p:cNvSpPr/>
          <p:nvPr/>
        </p:nvSpPr>
        <p:spPr>
          <a:xfrm>
            <a:off x="152400" y="76200"/>
            <a:ext cx="8839200" cy="523220"/>
          </a:xfrm>
          <a:prstGeom prst="rect">
            <a:avLst/>
          </a:prstGeom>
        </p:spPr>
        <p:txBody>
          <a:bodyPr wrap="square">
            <a:spAutoFit/>
          </a:bodyPr>
          <a:lstStyle/>
          <a:p>
            <a:pPr algn="ctr"/>
            <a:r>
              <a:rPr lang="tr-TR" sz="2800" b="1">
                <a:solidFill>
                  <a:schemeClr val="accent3">
                    <a:lumMod val="20000"/>
                    <a:lumOff val="80000"/>
                  </a:schemeClr>
                </a:solidFill>
              </a:rPr>
              <a:t>STK’larda Demokratik Yapılanma ve Şeffaflık</a:t>
            </a:r>
          </a:p>
        </p:txBody>
      </p:sp>
    </p:spTree>
    <p:extLst>
      <p:ext uri="{BB962C8B-B14F-4D97-AF65-F5344CB8AC3E}">
        <p14:creationId xmlns:p14="http://schemas.microsoft.com/office/powerpoint/2010/main" val="3424267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685800" y="1371600"/>
            <a:ext cx="8077200" cy="4495800"/>
          </a:xfrm>
          <a:effectLst>
            <a:glow rad="228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0" lvl="0" indent="0">
              <a:buNone/>
            </a:pPr>
            <a:endParaRPr lang="tr-TR" sz="2200" smtClean="0">
              <a:effectLst/>
            </a:endParaRPr>
          </a:p>
          <a:p>
            <a:pPr marL="0" lvl="0" indent="0">
              <a:buNone/>
            </a:pPr>
            <a:r>
              <a:rPr lang="tr-TR" sz="2400" b="1" smtClean="0">
                <a:effectLst/>
              </a:rPr>
              <a:t>2. İyi </a:t>
            </a:r>
            <a:r>
              <a:rPr lang="tr-TR" sz="2400" b="1">
                <a:effectLst/>
              </a:rPr>
              <a:t>Yönetişim </a:t>
            </a:r>
            <a:endParaRPr lang="tr-TR" sz="2400" b="1" smtClean="0">
              <a:effectLst/>
            </a:endParaRPr>
          </a:p>
          <a:p>
            <a:pPr marL="0" lvl="0" indent="0">
              <a:buNone/>
            </a:pPr>
            <a:endParaRPr lang="tr-TR" sz="2400" b="1">
              <a:effectLst/>
            </a:endParaRPr>
          </a:p>
          <a:p>
            <a:pPr lvl="1">
              <a:buFont typeface="Wingdings" pitchFamily="2" charset="2"/>
              <a:buChar char="q"/>
            </a:pPr>
            <a:r>
              <a:rPr lang="tr-TR" sz="2000" b="1">
                <a:effectLst/>
              </a:rPr>
              <a:t>Etkili Bir Yönetim Kurulunun Oluşturulması, </a:t>
            </a:r>
          </a:p>
          <a:p>
            <a:pPr lvl="1">
              <a:buFont typeface="Wingdings" pitchFamily="2" charset="2"/>
              <a:buChar char="q"/>
            </a:pPr>
            <a:r>
              <a:rPr lang="tr-TR" sz="2000" b="1">
                <a:effectLst/>
              </a:rPr>
              <a:t>Planlı Programlı Toplantı Sisteminin Oluşturulması</a:t>
            </a:r>
            <a:r>
              <a:rPr lang="tr-TR" sz="2000" b="1" smtClean="0">
                <a:effectLst/>
              </a:rPr>
              <a:t>,</a:t>
            </a:r>
          </a:p>
          <a:p>
            <a:pPr lvl="1">
              <a:buFont typeface="Wingdings" pitchFamily="2" charset="2"/>
              <a:buChar char="q"/>
            </a:pPr>
            <a:r>
              <a:rPr lang="tr-TR" sz="2000" b="1" smtClean="0">
                <a:effectLst/>
              </a:rPr>
              <a:t>Toplantıların gün-saat-süre-gündemi belli olmalı,</a:t>
            </a:r>
          </a:p>
          <a:p>
            <a:pPr lvl="1">
              <a:buFont typeface="Wingdings" pitchFamily="2" charset="2"/>
              <a:buChar char="q"/>
            </a:pPr>
            <a:r>
              <a:rPr lang="tr-TR" sz="2000" b="1" smtClean="0">
                <a:effectLst/>
              </a:rPr>
              <a:t>Toplantılara üyelerinde hazırlıklı gelmeleri sağlanmalı,</a:t>
            </a:r>
            <a:endParaRPr lang="tr-TR" sz="2000" b="1">
              <a:effectLst/>
            </a:endParaRPr>
          </a:p>
          <a:p>
            <a:pPr lvl="1">
              <a:buFont typeface="Wingdings" pitchFamily="2" charset="2"/>
              <a:buChar char="q"/>
            </a:pPr>
            <a:r>
              <a:rPr lang="tr-TR" sz="2000" b="1">
                <a:effectLst/>
              </a:rPr>
              <a:t>Toplantı Karar Takip Sisteminin Oluşturulması, </a:t>
            </a:r>
          </a:p>
          <a:p>
            <a:pPr marL="0" indent="0">
              <a:buNone/>
            </a:pPr>
            <a:endParaRPr lang="tr-TR" sz="2200"/>
          </a:p>
        </p:txBody>
      </p:sp>
      <p:sp>
        <p:nvSpPr>
          <p:cNvPr id="5" name="Dikdörtgen 4"/>
          <p:cNvSpPr/>
          <p:nvPr/>
        </p:nvSpPr>
        <p:spPr>
          <a:xfrm>
            <a:off x="152400" y="76200"/>
            <a:ext cx="8839200" cy="523220"/>
          </a:xfrm>
          <a:prstGeom prst="rect">
            <a:avLst/>
          </a:prstGeom>
        </p:spPr>
        <p:txBody>
          <a:bodyPr wrap="square">
            <a:spAutoFit/>
          </a:bodyPr>
          <a:lstStyle/>
          <a:p>
            <a:pPr algn="ctr"/>
            <a:r>
              <a:rPr lang="tr-TR" sz="2800" b="1">
                <a:solidFill>
                  <a:schemeClr val="accent3">
                    <a:lumMod val="20000"/>
                    <a:lumOff val="80000"/>
                  </a:schemeClr>
                </a:solidFill>
              </a:rPr>
              <a:t>STK’larda Demokratik Yapılanma ve Şeffaflık</a:t>
            </a:r>
          </a:p>
        </p:txBody>
      </p:sp>
    </p:spTree>
    <p:extLst>
      <p:ext uri="{BB962C8B-B14F-4D97-AF65-F5344CB8AC3E}">
        <p14:creationId xmlns:p14="http://schemas.microsoft.com/office/powerpoint/2010/main" val="76297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1371600"/>
            <a:ext cx="8001000" cy="4495800"/>
          </a:xfrm>
          <a:effectLst>
            <a:glow rad="228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0" lvl="0" indent="0">
              <a:buNone/>
            </a:pPr>
            <a:endParaRPr lang="tr-TR" sz="2200" smtClean="0">
              <a:effectLst/>
            </a:endParaRPr>
          </a:p>
          <a:p>
            <a:pPr marL="0" lvl="0" indent="0">
              <a:buNone/>
            </a:pPr>
            <a:r>
              <a:rPr lang="tr-TR" sz="2200" b="1" smtClean="0">
                <a:effectLst/>
              </a:rPr>
              <a:t>3. Hesap </a:t>
            </a:r>
            <a:r>
              <a:rPr lang="tr-TR" sz="2200" b="1">
                <a:effectLst/>
              </a:rPr>
              <a:t>Verebilir </a:t>
            </a:r>
            <a:r>
              <a:rPr lang="tr-TR" sz="2200" b="1" smtClean="0">
                <a:effectLst/>
              </a:rPr>
              <a:t>Olmak </a:t>
            </a:r>
          </a:p>
          <a:p>
            <a:pPr marL="457200" lvl="0" indent="-457200">
              <a:buAutoNum type="arabicPeriod"/>
            </a:pPr>
            <a:endParaRPr lang="tr-TR" sz="2200" b="1">
              <a:effectLst/>
            </a:endParaRPr>
          </a:p>
          <a:p>
            <a:pPr lvl="1">
              <a:buFont typeface="Wingdings" pitchFamily="2" charset="2"/>
              <a:buChar char="q"/>
            </a:pPr>
            <a:r>
              <a:rPr lang="tr-TR" sz="1900" b="1">
                <a:effectLst/>
              </a:rPr>
              <a:t>Tüm Eylem ve İşlemlerin Yazılı Olması ve Arşivlenmesi, </a:t>
            </a:r>
          </a:p>
          <a:p>
            <a:pPr lvl="1">
              <a:buFont typeface="Wingdings" pitchFamily="2" charset="2"/>
              <a:buChar char="q"/>
            </a:pPr>
            <a:r>
              <a:rPr lang="tr-TR" sz="1900" b="1">
                <a:effectLst/>
              </a:rPr>
              <a:t>İlgili Konuların Zamanında Paydaş veya Kamuoyu ile Paylaşılması, </a:t>
            </a:r>
            <a:endParaRPr lang="tr-TR" sz="1900" b="1" smtClean="0">
              <a:effectLst/>
            </a:endParaRPr>
          </a:p>
          <a:p>
            <a:pPr lvl="1">
              <a:buFont typeface="Wingdings" pitchFamily="2" charset="2"/>
              <a:buChar char="q"/>
            </a:pPr>
            <a:r>
              <a:rPr lang="tr-TR" sz="1900" b="1" smtClean="0">
                <a:effectLst/>
              </a:rPr>
              <a:t>İlgili her konuda ilgili dernek üyeleri toplantıya çağrılmalı,</a:t>
            </a:r>
            <a:endParaRPr lang="tr-TR" sz="1900" b="1">
              <a:effectLst/>
            </a:endParaRPr>
          </a:p>
          <a:p>
            <a:pPr lvl="1">
              <a:buFont typeface="Wingdings" pitchFamily="2" charset="2"/>
              <a:buChar char="q"/>
            </a:pPr>
            <a:r>
              <a:rPr lang="tr-TR" sz="1900" b="1">
                <a:effectLst/>
              </a:rPr>
              <a:t>Faaliyet ve Performans Raporlarının Hazırlanması, </a:t>
            </a:r>
          </a:p>
          <a:p>
            <a:pPr lvl="1">
              <a:buFont typeface="Wingdings" pitchFamily="2" charset="2"/>
              <a:buChar char="q"/>
            </a:pPr>
            <a:r>
              <a:rPr lang="tr-TR" sz="1900" b="1">
                <a:effectLst/>
              </a:rPr>
              <a:t>Bağımsız Kişi veya Kuruluşların Denetimine Açık </a:t>
            </a:r>
            <a:r>
              <a:rPr lang="tr-TR" sz="1900" b="1" smtClean="0">
                <a:effectLst/>
              </a:rPr>
              <a:t>Olmak.</a:t>
            </a:r>
            <a:endParaRPr lang="tr-TR" sz="1900" b="1">
              <a:effectLst/>
            </a:endParaRPr>
          </a:p>
          <a:p>
            <a:pPr marL="0" indent="0">
              <a:buNone/>
            </a:pPr>
            <a:endParaRPr lang="tr-TR" sz="2200"/>
          </a:p>
        </p:txBody>
      </p:sp>
      <p:sp>
        <p:nvSpPr>
          <p:cNvPr id="5" name="Dikdörtgen 4"/>
          <p:cNvSpPr/>
          <p:nvPr/>
        </p:nvSpPr>
        <p:spPr>
          <a:xfrm>
            <a:off x="152400" y="76200"/>
            <a:ext cx="8839200" cy="523220"/>
          </a:xfrm>
          <a:prstGeom prst="rect">
            <a:avLst/>
          </a:prstGeom>
        </p:spPr>
        <p:txBody>
          <a:bodyPr wrap="square">
            <a:spAutoFit/>
          </a:bodyPr>
          <a:lstStyle/>
          <a:p>
            <a:pPr algn="ctr"/>
            <a:r>
              <a:rPr lang="tr-TR" sz="2800" b="1">
                <a:solidFill>
                  <a:schemeClr val="accent3">
                    <a:lumMod val="20000"/>
                    <a:lumOff val="80000"/>
                  </a:schemeClr>
                </a:solidFill>
              </a:rPr>
              <a:t>STK’larda Demokratik Yapılanma ve Şeffaflık</a:t>
            </a:r>
          </a:p>
        </p:txBody>
      </p:sp>
    </p:spTree>
    <p:extLst>
      <p:ext uri="{BB962C8B-B14F-4D97-AF65-F5344CB8AC3E}">
        <p14:creationId xmlns:p14="http://schemas.microsoft.com/office/powerpoint/2010/main" val="14077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762000" y="1219200"/>
            <a:ext cx="7467600" cy="4343400"/>
          </a:xfrm>
          <a:effectLst>
            <a:glow rad="228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0" lvl="0" indent="0">
              <a:buNone/>
            </a:pPr>
            <a:endParaRPr lang="tr-TR" sz="2200" smtClean="0">
              <a:effectLst/>
            </a:endParaRPr>
          </a:p>
          <a:p>
            <a:pPr marL="0" lvl="0" indent="0">
              <a:buNone/>
            </a:pPr>
            <a:r>
              <a:rPr lang="tr-TR" sz="2200" b="1" smtClean="0">
                <a:effectLst/>
              </a:rPr>
              <a:t>4. </a:t>
            </a:r>
            <a:r>
              <a:rPr lang="tr-TR" sz="2400" b="1" smtClean="0">
                <a:effectLst/>
              </a:rPr>
              <a:t>Hedeflerin </a:t>
            </a:r>
            <a:r>
              <a:rPr lang="tr-TR" sz="2400" b="1">
                <a:effectLst/>
              </a:rPr>
              <a:t>ve Paydaşların Net </a:t>
            </a:r>
            <a:r>
              <a:rPr lang="tr-TR" sz="2400" b="1" smtClean="0">
                <a:effectLst/>
              </a:rPr>
              <a:t>Olması</a:t>
            </a:r>
          </a:p>
          <a:p>
            <a:pPr marL="0" lvl="0" indent="0">
              <a:buNone/>
            </a:pPr>
            <a:endParaRPr lang="tr-TR" sz="2400" b="1">
              <a:effectLst/>
            </a:endParaRPr>
          </a:p>
          <a:p>
            <a:pPr lvl="1">
              <a:buFont typeface="Wingdings" pitchFamily="2" charset="2"/>
              <a:buChar char="q"/>
            </a:pPr>
            <a:r>
              <a:rPr lang="tr-TR" sz="2000" b="1">
                <a:effectLst/>
              </a:rPr>
              <a:t>STK Hedefleri Konusunda Yönetim ve Tüm </a:t>
            </a:r>
            <a:r>
              <a:rPr lang="tr-TR" sz="2000" b="1" smtClean="0">
                <a:effectLst/>
              </a:rPr>
              <a:t>Üyelerin </a:t>
            </a:r>
            <a:r>
              <a:rPr lang="tr-TR" sz="2000" b="1">
                <a:effectLst/>
              </a:rPr>
              <a:t>Arasında Net Fikir Birliği Olmalı,</a:t>
            </a:r>
          </a:p>
          <a:p>
            <a:pPr lvl="1">
              <a:buFont typeface="Wingdings" pitchFamily="2" charset="2"/>
              <a:buChar char="q"/>
            </a:pPr>
            <a:r>
              <a:rPr lang="tr-TR" sz="2000" b="1">
                <a:effectLst/>
              </a:rPr>
              <a:t>Kamuoyuna </a:t>
            </a:r>
            <a:r>
              <a:rPr lang="tr-TR" sz="2000" b="1" smtClean="0">
                <a:effectLst/>
              </a:rPr>
              <a:t>Açıklanacak Anlaşılır Hedefler </a:t>
            </a:r>
            <a:r>
              <a:rPr lang="tr-TR" sz="2000" b="1">
                <a:effectLst/>
              </a:rPr>
              <a:t>Tanımlanmalı, </a:t>
            </a:r>
          </a:p>
          <a:p>
            <a:pPr lvl="1">
              <a:buFont typeface="Wingdings" pitchFamily="2" charset="2"/>
              <a:buChar char="q"/>
            </a:pPr>
            <a:r>
              <a:rPr lang="tr-TR" sz="2000" b="1">
                <a:effectLst/>
              </a:rPr>
              <a:t>Hedefler Doğrultusunda </a:t>
            </a:r>
            <a:r>
              <a:rPr lang="tr-TR" sz="2000" b="1" smtClean="0">
                <a:effectLst/>
              </a:rPr>
              <a:t>Yapılacak Çalışmalarda </a:t>
            </a:r>
            <a:r>
              <a:rPr lang="tr-TR" sz="2000" b="1">
                <a:effectLst/>
              </a:rPr>
              <a:t>Kullanılacak </a:t>
            </a:r>
            <a:r>
              <a:rPr lang="tr-TR" sz="2000" b="1" smtClean="0">
                <a:effectLst/>
              </a:rPr>
              <a:t>Yöntemler </a:t>
            </a:r>
            <a:r>
              <a:rPr lang="tr-TR" sz="2000" b="1">
                <a:effectLst/>
              </a:rPr>
              <a:t>Net Olmalı ve Paydaşlara </a:t>
            </a:r>
            <a:r>
              <a:rPr lang="tr-TR" sz="2000" b="1" smtClean="0">
                <a:effectLst/>
              </a:rPr>
              <a:t>Açıklanmalı.</a:t>
            </a:r>
            <a:endParaRPr lang="tr-TR" sz="2000" b="1">
              <a:effectLst/>
            </a:endParaRPr>
          </a:p>
          <a:p>
            <a:pPr marL="0" indent="0">
              <a:buNone/>
            </a:pPr>
            <a:endParaRPr lang="tr-TR" sz="2200"/>
          </a:p>
        </p:txBody>
      </p:sp>
      <p:sp>
        <p:nvSpPr>
          <p:cNvPr id="5" name="Dikdörtgen 4"/>
          <p:cNvSpPr/>
          <p:nvPr/>
        </p:nvSpPr>
        <p:spPr>
          <a:xfrm>
            <a:off x="152400" y="76200"/>
            <a:ext cx="8839200" cy="523220"/>
          </a:xfrm>
          <a:prstGeom prst="rect">
            <a:avLst/>
          </a:prstGeom>
        </p:spPr>
        <p:txBody>
          <a:bodyPr wrap="square">
            <a:spAutoFit/>
          </a:bodyPr>
          <a:lstStyle/>
          <a:p>
            <a:pPr algn="ctr"/>
            <a:r>
              <a:rPr lang="tr-TR" sz="2800" b="1">
                <a:solidFill>
                  <a:schemeClr val="accent3">
                    <a:lumMod val="20000"/>
                    <a:lumOff val="80000"/>
                  </a:schemeClr>
                </a:solidFill>
              </a:rPr>
              <a:t>STK’larda Demokratik Yapılanma ve Şeffaflık</a:t>
            </a:r>
          </a:p>
        </p:txBody>
      </p:sp>
    </p:spTree>
    <p:extLst>
      <p:ext uri="{BB962C8B-B14F-4D97-AF65-F5344CB8AC3E}">
        <p14:creationId xmlns:p14="http://schemas.microsoft.com/office/powerpoint/2010/main" val="366606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762000" y="1371600"/>
            <a:ext cx="7696200" cy="4495800"/>
          </a:xfrm>
          <a:effectLst>
            <a:glow rad="228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0" lvl="0" indent="0">
              <a:buNone/>
            </a:pPr>
            <a:endParaRPr lang="tr-TR" sz="2200" smtClean="0">
              <a:effectLst/>
            </a:endParaRPr>
          </a:p>
          <a:p>
            <a:pPr marL="0" lvl="0" indent="0">
              <a:buNone/>
            </a:pPr>
            <a:r>
              <a:rPr lang="tr-TR" sz="2400" b="1" smtClean="0">
                <a:effectLst/>
              </a:rPr>
              <a:t>5. Güvenilirlik </a:t>
            </a:r>
            <a:r>
              <a:rPr lang="tr-TR" sz="2400" b="1">
                <a:effectLst/>
              </a:rPr>
              <a:t>ve </a:t>
            </a:r>
            <a:r>
              <a:rPr lang="tr-TR" sz="2400" b="1" smtClean="0">
                <a:effectLst/>
              </a:rPr>
              <a:t>İmaj</a:t>
            </a:r>
          </a:p>
          <a:p>
            <a:pPr marL="0" lvl="0" indent="0">
              <a:buNone/>
            </a:pPr>
            <a:endParaRPr lang="tr-TR" sz="2000" b="1">
              <a:effectLst/>
            </a:endParaRPr>
          </a:p>
          <a:p>
            <a:pPr lvl="1">
              <a:buFont typeface="Wingdings" pitchFamily="2" charset="2"/>
              <a:buChar char="q"/>
            </a:pPr>
            <a:r>
              <a:rPr lang="tr-TR" sz="2000" b="1">
                <a:effectLst/>
              </a:rPr>
              <a:t>Kamuoyunda İmaj ve Marka Algısının Yükseltilmesi İçin Çalışmalar Yapılmalı, </a:t>
            </a:r>
            <a:endParaRPr lang="tr-TR" sz="2000" b="1" smtClean="0">
              <a:effectLst/>
            </a:endParaRPr>
          </a:p>
          <a:p>
            <a:pPr lvl="1">
              <a:buFont typeface="Wingdings" pitchFamily="2" charset="2"/>
              <a:buChar char="q"/>
            </a:pPr>
            <a:r>
              <a:rPr lang="tr-TR" sz="2000" b="1" smtClean="0">
                <a:effectLst/>
              </a:rPr>
              <a:t>Kurumsal </a:t>
            </a:r>
            <a:r>
              <a:rPr lang="tr-TR" sz="2000" b="1">
                <a:effectLst/>
              </a:rPr>
              <a:t>ve Güvenilir Olunduğuna Dair Paydaşlar ve Kamuoyuna Yönelik Profesyonel Eylem Planları </a:t>
            </a:r>
            <a:r>
              <a:rPr lang="tr-TR" sz="2000" b="1" smtClean="0">
                <a:effectLst/>
              </a:rPr>
              <a:t>Oluşturulmalı.</a:t>
            </a:r>
          </a:p>
          <a:p>
            <a:pPr lvl="1">
              <a:buFont typeface="Wingdings" pitchFamily="2" charset="2"/>
              <a:buChar char="q"/>
            </a:pPr>
            <a:r>
              <a:rPr lang="tr-TR" sz="2000" b="1" smtClean="0">
                <a:effectLst/>
              </a:rPr>
              <a:t>En azından aynı konuda çalışan STK’lar ile bir araya gelinmeli.</a:t>
            </a:r>
            <a:endParaRPr lang="tr-TR" sz="2000" b="1">
              <a:effectLst/>
            </a:endParaRPr>
          </a:p>
          <a:p>
            <a:pPr marL="0" indent="0">
              <a:buNone/>
            </a:pPr>
            <a:endParaRPr lang="tr-TR" sz="2200"/>
          </a:p>
        </p:txBody>
      </p:sp>
      <p:sp>
        <p:nvSpPr>
          <p:cNvPr id="5" name="Dikdörtgen 4"/>
          <p:cNvSpPr/>
          <p:nvPr/>
        </p:nvSpPr>
        <p:spPr>
          <a:xfrm>
            <a:off x="152400" y="76200"/>
            <a:ext cx="8839200" cy="523220"/>
          </a:xfrm>
          <a:prstGeom prst="rect">
            <a:avLst/>
          </a:prstGeom>
        </p:spPr>
        <p:txBody>
          <a:bodyPr wrap="square">
            <a:spAutoFit/>
          </a:bodyPr>
          <a:lstStyle/>
          <a:p>
            <a:pPr algn="ctr"/>
            <a:r>
              <a:rPr lang="tr-TR" sz="2800" b="1">
                <a:solidFill>
                  <a:schemeClr val="accent3">
                    <a:lumMod val="20000"/>
                    <a:lumOff val="80000"/>
                  </a:schemeClr>
                </a:solidFill>
              </a:rPr>
              <a:t>STK’larda Demokratik Yapılanma ve Şeffaflık</a:t>
            </a:r>
          </a:p>
        </p:txBody>
      </p:sp>
    </p:spTree>
    <p:extLst>
      <p:ext uri="{BB962C8B-B14F-4D97-AF65-F5344CB8AC3E}">
        <p14:creationId xmlns:p14="http://schemas.microsoft.com/office/powerpoint/2010/main" val="170125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usula">
  <a:themeElements>
    <a:clrScheme name="Pusula 11">
      <a:dk1>
        <a:srgbClr val="FF0066"/>
      </a:dk1>
      <a:lt1>
        <a:srgbClr val="006666"/>
      </a:lt1>
      <a:dk2>
        <a:srgbClr val="CCECFF"/>
      </a:dk2>
      <a:lt2>
        <a:srgbClr val="006699"/>
      </a:lt2>
      <a:accent1>
        <a:srgbClr val="00CCFF"/>
      </a:accent1>
      <a:accent2>
        <a:srgbClr val="FF3399"/>
      </a:accent2>
      <a:accent3>
        <a:srgbClr val="AAB8B8"/>
      </a:accent3>
      <a:accent4>
        <a:srgbClr val="DA0056"/>
      </a:accent4>
      <a:accent5>
        <a:srgbClr val="AAE2FF"/>
      </a:accent5>
      <a:accent6>
        <a:srgbClr val="E72D8A"/>
      </a:accent6>
      <a:hlink>
        <a:srgbClr val="FF9933"/>
      </a:hlink>
      <a:folHlink>
        <a:srgbClr val="CC0000"/>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
      <a:clrScheme name="Pusula 10">
        <a:dk1>
          <a:srgbClr val="FF0066"/>
        </a:dk1>
        <a:lt1>
          <a:srgbClr val="006666"/>
        </a:lt1>
        <a:dk2>
          <a:srgbClr val="CCECFF"/>
        </a:dk2>
        <a:lt2>
          <a:srgbClr val="006699"/>
        </a:lt2>
        <a:accent1>
          <a:srgbClr val="00CCFF"/>
        </a:accent1>
        <a:accent2>
          <a:srgbClr val="017A83"/>
        </a:accent2>
        <a:accent3>
          <a:srgbClr val="AAB8B8"/>
        </a:accent3>
        <a:accent4>
          <a:srgbClr val="DA0056"/>
        </a:accent4>
        <a:accent5>
          <a:srgbClr val="AAE2FF"/>
        </a:accent5>
        <a:accent6>
          <a:srgbClr val="016E76"/>
        </a:accent6>
        <a:hlink>
          <a:srgbClr val="FF9933"/>
        </a:hlink>
        <a:folHlink>
          <a:srgbClr val="CC0000"/>
        </a:folHlink>
      </a:clrScheme>
      <a:clrMap bg1="lt1" tx1="dk1" bg2="lt2" tx2="dk2" accent1="accent1" accent2="accent2" accent3="accent3" accent4="accent4" accent5="accent5" accent6="accent6" hlink="hlink" folHlink="folHlink"/>
    </a:extraClrScheme>
    <a:extraClrScheme>
      <a:clrScheme name="Pusula 11">
        <a:dk1>
          <a:srgbClr val="FF0066"/>
        </a:dk1>
        <a:lt1>
          <a:srgbClr val="006666"/>
        </a:lt1>
        <a:dk2>
          <a:srgbClr val="CCECFF"/>
        </a:dk2>
        <a:lt2>
          <a:srgbClr val="006699"/>
        </a:lt2>
        <a:accent1>
          <a:srgbClr val="00CCFF"/>
        </a:accent1>
        <a:accent2>
          <a:srgbClr val="FF3399"/>
        </a:accent2>
        <a:accent3>
          <a:srgbClr val="AAB8B8"/>
        </a:accent3>
        <a:accent4>
          <a:srgbClr val="DA0056"/>
        </a:accent4>
        <a:accent5>
          <a:srgbClr val="AAE2FF"/>
        </a:accent5>
        <a:accent6>
          <a:srgbClr val="E72D8A"/>
        </a:accent6>
        <a:hlink>
          <a:srgbClr val="FF9933"/>
        </a:hlink>
        <a:folHlink>
          <a:srgbClr val="CC0000"/>
        </a:folHlink>
      </a:clrScheme>
      <a:clrMap bg1="lt1" tx1="dk1" bg2="lt2" tx2="dk2" accent1="accent1" accent2="accent2" accent3="accent3" accent4="accent4" accent5="accent5" accent6="accent6" hlink="hlink" folHlink="folHlink"/>
    </a:extraClrScheme>
    <a:extraClrScheme>
      <a:clrScheme name="Pusula 12">
        <a:dk1>
          <a:srgbClr val="FF0000"/>
        </a:dk1>
        <a:lt1>
          <a:srgbClr val="006666"/>
        </a:lt1>
        <a:dk2>
          <a:srgbClr val="CCECFF"/>
        </a:dk2>
        <a:lt2>
          <a:srgbClr val="006699"/>
        </a:lt2>
        <a:accent1>
          <a:srgbClr val="00CCFF"/>
        </a:accent1>
        <a:accent2>
          <a:srgbClr val="FF3399"/>
        </a:accent2>
        <a:accent3>
          <a:srgbClr val="AAB8B8"/>
        </a:accent3>
        <a:accent4>
          <a:srgbClr val="DA0000"/>
        </a:accent4>
        <a:accent5>
          <a:srgbClr val="AAE2FF"/>
        </a:accent5>
        <a:accent6>
          <a:srgbClr val="E72D8A"/>
        </a:accent6>
        <a:hlink>
          <a:srgbClr val="FF9933"/>
        </a:hlink>
        <a:folHlink>
          <a:srgbClr val="CC0000"/>
        </a:folHlink>
      </a:clrScheme>
      <a:clrMap bg1="lt1" tx1="dk1" bg2="lt2" tx2="dk2" accent1="accent1" accent2="accent2" accent3="accent3" accent4="accent4" accent5="accent5" accent6="accent6" hlink="hlink" folHlink="folHlink"/>
    </a:extraClrScheme>
    <a:extraClrScheme>
      <a:clrScheme name="Pusula 13">
        <a:dk1>
          <a:srgbClr val="FF0000"/>
        </a:dk1>
        <a:lt1>
          <a:srgbClr val="006666"/>
        </a:lt1>
        <a:dk2>
          <a:srgbClr val="CCECFF"/>
        </a:dk2>
        <a:lt2>
          <a:srgbClr val="006699"/>
        </a:lt2>
        <a:accent1>
          <a:srgbClr val="00CCFF"/>
        </a:accent1>
        <a:accent2>
          <a:srgbClr val="006699"/>
        </a:accent2>
        <a:accent3>
          <a:srgbClr val="AAB8B8"/>
        </a:accent3>
        <a:accent4>
          <a:srgbClr val="DA0000"/>
        </a:accent4>
        <a:accent5>
          <a:srgbClr val="AAE2FF"/>
        </a:accent5>
        <a:accent6>
          <a:srgbClr val="005C8A"/>
        </a:accent6>
        <a:hlink>
          <a:srgbClr val="FF9933"/>
        </a:hlink>
        <a:folHlink>
          <a:srgbClr val="CC0000"/>
        </a:folHlink>
      </a:clrScheme>
      <a:clrMap bg1="lt1" tx1="dk1" bg2="lt2" tx2="dk2" accent1="accent1" accent2="accent2" accent3="accent3" accent4="accent4" accent5="accent5" accent6="accent6" hlink="hlink" folHlink="folHlink"/>
    </a:extraClrScheme>
    <a:extraClrScheme>
      <a:clrScheme name="Pusula 14">
        <a:dk1>
          <a:srgbClr val="FF0000"/>
        </a:dk1>
        <a:lt1>
          <a:srgbClr val="006666"/>
        </a:lt1>
        <a:dk2>
          <a:srgbClr val="CCECFF"/>
        </a:dk2>
        <a:lt2>
          <a:srgbClr val="006699"/>
        </a:lt2>
        <a:accent1>
          <a:srgbClr val="00CCFF"/>
        </a:accent1>
        <a:accent2>
          <a:srgbClr val="FF0000"/>
        </a:accent2>
        <a:accent3>
          <a:srgbClr val="AAB8B8"/>
        </a:accent3>
        <a:accent4>
          <a:srgbClr val="DA0000"/>
        </a:accent4>
        <a:accent5>
          <a:srgbClr val="AAE2FF"/>
        </a:accent5>
        <a:accent6>
          <a:srgbClr val="E70000"/>
        </a:accent6>
        <a:hlink>
          <a:srgbClr val="FF9933"/>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Çatlak">
  <a:themeElements>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Çatla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atlak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Çatlak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Çatlak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Çatlak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Çatlak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Çatlak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Çatlak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Çatlak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Çatlak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sula 11">
    <a:dk1>
      <a:srgbClr val="FF0066"/>
    </a:dk1>
    <a:lt1>
      <a:srgbClr val="006666"/>
    </a:lt1>
    <a:dk2>
      <a:srgbClr val="CCECFF"/>
    </a:dk2>
    <a:lt2>
      <a:srgbClr val="006699"/>
    </a:lt2>
    <a:accent1>
      <a:srgbClr val="00CCFF"/>
    </a:accent1>
    <a:accent2>
      <a:srgbClr val="FF3399"/>
    </a:accent2>
    <a:accent3>
      <a:srgbClr val="AAB8B8"/>
    </a:accent3>
    <a:accent4>
      <a:srgbClr val="DA0056"/>
    </a:accent4>
    <a:accent5>
      <a:srgbClr val="AAE2FF"/>
    </a:accent5>
    <a:accent6>
      <a:srgbClr val="E72D8A"/>
    </a:accent6>
    <a:hlink>
      <a:srgbClr val="FF9933"/>
    </a:hlink>
    <a:folHlink>
      <a:srgbClr val="CC0000"/>
    </a:folHlink>
  </a:clrScheme>
</a:themeOverride>
</file>

<file path=ppt/theme/themeOverride2.xml><?xml version="1.0" encoding="utf-8"?>
<a:themeOverride xmlns:a="http://schemas.openxmlformats.org/drawingml/2006/main">
  <a:clrScheme name="Pusula 11">
    <a:dk1>
      <a:srgbClr val="FF0066"/>
    </a:dk1>
    <a:lt1>
      <a:srgbClr val="006666"/>
    </a:lt1>
    <a:dk2>
      <a:srgbClr val="CCECFF"/>
    </a:dk2>
    <a:lt2>
      <a:srgbClr val="006699"/>
    </a:lt2>
    <a:accent1>
      <a:srgbClr val="00CCFF"/>
    </a:accent1>
    <a:accent2>
      <a:srgbClr val="FF3399"/>
    </a:accent2>
    <a:accent3>
      <a:srgbClr val="AAB8B8"/>
    </a:accent3>
    <a:accent4>
      <a:srgbClr val="DA0056"/>
    </a:accent4>
    <a:accent5>
      <a:srgbClr val="AAE2FF"/>
    </a:accent5>
    <a:accent6>
      <a:srgbClr val="E72D8A"/>
    </a:accent6>
    <a:hlink>
      <a:srgbClr val="FF9933"/>
    </a:hlink>
    <a:folHlink>
      <a:srgbClr val="CC0000"/>
    </a:folHlink>
  </a:clrScheme>
</a:themeOverride>
</file>

<file path=docProps/app.xml><?xml version="1.0" encoding="utf-8"?>
<Properties xmlns="http://schemas.openxmlformats.org/officeDocument/2006/extended-properties" xmlns:vt="http://schemas.openxmlformats.org/officeDocument/2006/docPropsVTypes">
  <Template/>
  <TotalTime>1319</TotalTime>
  <Words>1056</Words>
  <Application>Microsoft Office PowerPoint</Application>
  <PresentationFormat>Ekran Gösterisi (4:3)</PresentationFormat>
  <Paragraphs>229</Paragraphs>
  <Slides>31</Slides>
  <Notes>3</Notes>
  <HiddenSlides>0</HiddenSlides>
  <MMClips>0</MMClips>
  <ScaleCrop>false</ScaleCrop>
  <HeadingPairs>
    <vt:vector size="4" baseType="variant">
      <vt:variant>
        <vt:lpstr>Tema</vt:lpstr>
      </vt:variant>
      <vt:variant>
        <vt:i4>2</vt:i4>
      </vt:variant>
      <vt:variant>
        <vt:lpstr>Slayt Başlıkları</vt:lpstr>
      </vt:variant>
      <vt:variant>
        <vt:i4>31</vt:i4>
      </vt:variant>
    </vt:vector>
  </HeadingPairs>
  <TitlesOfParts>
    <vt:vector size="33" baseType="lpstr">
      <vt:lpstr>Pusula</vt:lpstr>
      <vt:lpstr>Çatlak</vt:lpstr>
      <vt:lpstr>PowerPoint Sunusu</vt:lpstr>
      <vt:lpstr>Etkili Yönetim: Ama Nasıl!</vt:lpstr>
      <vt:lpstr>PowerPoint Sunusu</vt:lpstr>
      <vt:lpstr>STK’larda Demokratik Yapılanma ve Şeffaflık</vt:lpstr>
      <vt:lpstr>PowerPoint Sunusu</vt:lpstr>
      <vt:lpstr>PowerPoint Sunusu</vt:lpstr>
      <vt:lpstr>PowerPoint Sunusu</vt:lpstr>
      <vt:lpstr>PowerPoint Sunusu</vt:lpstr>
      <vt:lpstr>PowerPoint Sunusu</vt:lpstr>
      <vt:lpstr>STK’larda Kurumsal Yapılanma ve Stratejik Yönetim </vt:lpstr>
      <vt:lpstr>STK’larda Kurumsal Yapılanma ve Stratejik Yönetim </vt:lpstr>
      <vt:lpstr>PowerPoint Sunusu</vt:lpstr>
      <vt:lpstr>Karar verme sürecinin aşamaları</vt:lpstr>
      <vt:lpstr> Ülke Yönetiminde Askeri ve Siyasi Başarılarda Şirket Yönetiminde Vakıf Dernek Yönetiminde Aile Yönetiminde Her Türlü Stratejik Manevrada  alınan etkili kararların BAŞARILARI  hakkında yüzlerce kitap bulunabilir.   Yukarıdaki başlıklar için binlerce örnekler verilebilir ancak bir STK örneği: (MEV-MİAD) </vt:lpstr>
      <vt:lpstr>STK’larda Kurumsal Yapılanma ve Stratejik Yönetim </vt:lpstr>
      <vt:lpstr>STK’larda Kurumsal Yapılanma ve Stratejik Yönetim</vt:lpstr>
      <vt:lpstr>STK’larda Kurumsal Yapılanma ve Stratejik Yönetim </vt:lpstr>
      <vt:lpstr>STK’larda Kurumsal Yapılanma ve Stratejik Yönetim</vt:lpstr>
      <vt:lpstr>STK’larda Kurumsal Yapılanma ve Stratejik Yönetim</vt:lpstr>
      <vt:lpstr>STK’larda Kurumsal Yapılanma ve Stratejik Yönetim </vt:lpstr>
      <vt:lpstr>Planlama Stratejileri:</vt:lpstr>
      <vt:lpstr>STK’larda Kurumsal Yapılanma ve Stratejik Yönetim </vt:lpstr>
      <vt:lpstr> STK’larda Kurumsal Yapılanma ve Stratejik Yönetim </vt:lpstr>
      <vt:lpstr>STK’larda Kurumsal Yapılanma ve Stratejik Yönetim </vt:lpstr>
      <vt:lpstr>Ekip Çalışması: Sinerji</vt:lpstr>
      <vt:lpstr>Ekip Çalışması: Sinerji</vt:lpstr>
      <vt:lpstr>   STK’larda İletişim Stratejileri ve Lobi Oluşturma  </vt:lpstr>
      <vt:lpstr>STK’larda Kurumsal Yapılanma ve Stratejik Yönetim </vt:lpstr>
      <vt:lpstr>STK’larda Kurumsal Yapılanma ve Stratejik Yönetim </vt:lpstr>
      <vt:lpstr>STK’larda Kurumsal Yapılanma ve Stratejik Yönetim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Öğretmen</dc:creator>
  <cp:lastModifiedBy>YD</cp:lastModifiedBy>
  <cp:revision>67</cp:revision>
  <cp:lastPrinted>1601-01-01T00:00:00Z</cp:lastPrinted>
  <dcterms:created xsi:type="dcterms:W3CDTF">1601-01-01T00:00:00Z</dcterms:created>
  <dcterms:modified xsi:type="dcterms:W3CDTF">2013-09-27T19:24:23Z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