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82" r:id="rId2"/>
    <p:sldId id="296" r:id="rId3"/>
    <p:sldId id="308" r:id="rId4"/>
    <p:sldId id="310" r:id="rId5"/>
    <p:sldId id="313" r:id="rId6"/>
    <p:sldId id="312" r:id="rId7"/>
    <p:sldId id="299" r:id="rId8"/>
    <p:sldId id="311" r:id="rId9"/>
    <p:sldId id="303" r:id="rId10"/>
    <p:sldId id="309" r:id="rId11"/>
    <p:sldId id="286" r:id="rId12"/>
    <p:sldId id="287" r:id="rId13"/>
    <p:sldId id="288" r:id="rId14"/>
    <p:sldId id="300" r:id="rId15"/>
    <p:sldId id="301" r:id="rId16"/>
    <p:sldId id="302" r:id="rId17"/>
    <p:sldId id="289" r:id="rId18"/>
    <p:sldId id="290" r:id="rId19"/>
    <p:sldId id="291" r:id="rId20"/>
    <p:sldId id="292" r:id="rId21"/>
    <p:sldId id="293" r:id="rId22"/>
    <p:sldId id="295" r:id="rId23"/>
    <p:sldId id="294" r:id="rId24"/>
    <p:sldId id="305" r:id="rId25"/>
    <p:sldId id="30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064281-B2D0-45E4-892E-1F6F60D0FB86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F1C79A8-5AA2-49AD-B569-E5F944919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37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tr-TR" dirty="0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tr-TR" dirty="0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FB15D5-3C41-4C8F-BEEE-C9C633E571B2}" type="slidenum">
              <a:rPr lang="tr-T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tr-TR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1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7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0FCF904-6F16-4307-A6B4-17E2A60F818E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D5508C-3F8F-42B8-BACF-73F770D6AD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5583-F9E6-49E5-ACDE-9045B25D7FA6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EC78-5BB9-439B-A502-A271D4B4EA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A2F33-9E29-418D-A048-0D7D5FFCB836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EDB2F-C3DC-4751-933D-03AD4DE0C0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D375-C616-4F70-AB26-EFE790D28CC6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C5E7E-6017-48E3-A467-D85E324C31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7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5A047C-1012-46DE-B490-D8D7ADE10FBE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468C85-82FB-49F5-A780-71C07EB1F0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CC3716-0D06-424D-83AB-1F39CA5FA1F6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4D8967-BFCA-41EB-82BF-D2BBD99091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F17749-AEF8-4B95-933B-1FB438FA50F2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BF2550-EB93-41F7-9FAA-A357D5C30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871EF2-0D10-4A82-90BD-EE0E9704755E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14D506-66B0-484B-82B4-21382469E5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CEF66-2CA7-4BBA-B642-5088B647491C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9057-4460-40DD-975D-EF8A92503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AF83E2-CE42-4D26-B614-B2D90955E818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372D96-FA19-437B-B864-22835B23E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Serbest Form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8 Serbest Form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12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dirty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FA9E38-CF2C-48CC-AA13-ACE4A33FCB0A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8989D04-D74B-4B8F-A8BB-9FB9330AFE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8F25A19-AF05-410E-A168-5879C9A1DD86}" type="datetimeFigureOut">
              <a:rPr lang="en-US"/>
              <a:pPr>
                <a:defRPr/>
              </a:pPr>
              <a:t>5/16/2013</a:t>
            </a:fld>
            <a:endParaRPr lang="en-US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9ACCD59-79FD-4981-AE2E-92CE25C82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700" r:id="rId6"/>
    <p:sldLayoutId id="2147483694" r:id="rId7"/>
    <p:sldLayoutId id="2147483701" r:id="rId8"/>
    <p:sldLayoutId id="2147483702" r:id="rId9"/>
    <p:sldLayoutId id="2147483693" r:id="rId10"/>
    <p:sldLayoutId id="214748369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bka.org.tr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gb.gov.tr/" TargetMode="External"/><Relationship Id="rId5" Type="http://schemas.openxmlformats.org/officeDocument/2006/relationships/hyperlink" Target="http://www.mfib.gov.tr/" TargetMode="External"/><Relationship Id="rId4" Type="http://schemas.openxmlformats.org/officeDocument/2006/relationships/hyperlink" Target="http://www.ab.gov.tr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856" y="1412776"/>
            <a:ext cx="8229600" cy="2808312"/>
          </a:xfrm>
        </p:spPr>
        <p:txBody>
          <a:bodyPr/>
          <a:lstStyle/>
          <a:p>
            <a:pPr marL="109537" indent="0" algn="ctr">
              <a:buNone/>
            </a:pPr>
            <a:r>
              <a:rPr lang="tr-TR" sz="4400" b="1" dirty="0" smtClean="0"/>
              <a:t>Kaynak Geliştirme ve STK’lara Yönelik Hibe Programları</a:t>
            </a:r>
          </a:p>
          <a:p>
            <a:pPr marL="109537" indent="0" algn="ctr">
              <a:buNone/>
            </a:pPr>
            <a:r>
              <a:rPr lang="tr-TR" sz="4400" b="1" dirty="0" smtClean="0">
                <a:solidFill>
                  <a:schemeClr val="bg1">
                    <a:lumMod val="50000"/>
                  </a:schemeClr>
                </a:solidFill>
              </a:rPr>
              <a:t>(AB ve </a:t>
            </a:r>
            <a:r>
              <a:rPr lang="tr-TR" sz="4400" b="1" dirty="0" err="1" smtClean="0">
                <a:solidFill>
                  <a:schemeClr val="bg1">
                    <a:lumMod val="50000"/>
                  </a:schemeClr>
                </a:solidFill>
              </a:rPr>
              <a:t>KA</a:t>
            </a:r>
            <a:r>
              <a:rPr lang="tr-TR" sz="4400" b="1" dirty="0" smtClean="0">
                <a:solidFill>
                  <a:schemeClr val="bg1">
                    <a:lumMod val="50000"/>
                  </a:schemeClr>
                </a:solidFill>
              </a:rPr>
              <a:t> Tecrübeleri)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67321" y="4509120"/>
            <a:ext cx="732654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  <a:latin typeface="Lucida Sans Unicode" pitchFamily="34" charset="0"/>
              </a:rPr>
              <a:t>Tayyar Doğan</a:t>
            </a:r>
          </a:p>
          <a:p>
            <a:pPr algn="ctr">
              <a:spcBef>
                <a:spcPts val="600"/>
              </a:spcBef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  <a:latin typeface="Lucida Sans Unicode" pitchFamily="34" charset="0"/>
              </a:rPr>
              <a:t>Planlama Uzmanı</a:t>
            </a:r>
          </a:p>
          <a:p>
            <a:pPr algn="ctr">
              <a:spcBef>
                <a:spcPts val="600"/>
              </a:spcBef>
            </a:pPr>
            <a:r>
              <a:rPr lang="tr-TR" sz="2000" b="1" dirty="0" smtClean="0">
                <a:solidFill>
                  <a:schemeClr val="bg1">
                    <a:lumMod val="50000"/>
                  </a:schemeClr>
                </a:solidFill>
                <a:latin typeface="Lucida Sans Unicode" pitchFamily="34" charset="0"/>
              </a:rPr>
              <a:t>Kalkınma Bakanlığı</a:t>
            </a:r>
          </a:p>
        </p:txBody>
      </p:sp>
      <p:pic>
        <p:nvPicPr>
          <p:cNvPr id="2050" name="Picture 2" descr="C:\Users\tadoga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287587" cy="128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2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42938" y="1700808"/>
            <a:ext cx="7388225" cy="252028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</a:pPr>
            <a:r>
              <a:rPr lang="tr-TR" sz="4400" dirty="0" smtClean="0"/>
              <a:t>Hibe Programlarından Yararlanma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</a:pPr>
            <a:r>
              <a:rPr lang="tr-TR" sz="3200" dirty="0" smtClean="0"/>
              <a:t>(AB ve Kalkınma Ajansları)</a:t>
            </a:r>
            <a:endParaRPr lang="tr-TR" sz="4400" dirty="0" smtClean="0"/>
          </a:p>
        </p:txBody>
      </p:sp>
    </p:spTree>
    <p:extLst>
      <p:ext uri="{BB962C8B-B14F-4D97-AF65-F5344CB8AC3E}">
        <p14:creationId xmlns:p14="http://schemas.microsoft.com/office/powerpoint/2010/main" val="13797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388225" cy="385762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 başvuru paketinde neler yer alır?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Başvuru Formu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Bütçe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Mantıksal Çerçeve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Uzman Özgeçmişleri</a:t>
            </a:r>
            <a:endParaRPr lang="tr-TR" dirty="0"/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endParaRPr lang="tr-TR" dirty="0" smtClean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745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smtClean="0">
                <a:solidFill>
                  <a:schemeClr val="tx2"/>
                </a:solidFill>
                <a:latin typeface="Lucida Sans Unicode" pitchFamily="34" charset="0"/>
              </a:rPr>
              <a:t>BAŞVURU PAKETİ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5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388225" cy="511256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1- Başvuru Formu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tr-TR" dirty="0" smtClean="0"/>
              <a:t>Genel Bilgiler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tr-TR" dirty="0" smtClean="0"/>
              <a:t>Yöntem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tr-TR" dirty="0" smtClean="0"/>
              <a:t>Amaç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tr-TR" dirty="0" smtClean="0"/>
              <a:t>Süre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tr-TR" dirty="0" smtClean="0"/>
              <a:t>Beklenen Sonuçlar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tr-TR" dirty="0" smtClean="0"/>
              <a:t>Proje Ortaklarına İlişkin Bilgiler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endParaRPr lang="tr-TR" dirty="0" smtClean="0"/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endParaRPr lang="tr-TR" dirty="0"/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endParaRPr lang="tr-TR" dirty="0" smtClean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745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>
                <a:solidFill>
                  <a:schemeClr val="tx2"/>
                </a:solidFill>
                <a:latin typeface="Lucida Sans Unicode" pitchFamily="34" charset="0"/>
              </a:rPr>
              <a:t>BAŞVURU PAKETİ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6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992888" cy="468052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Başvuru Formu Hazırlanırken Dikkat Edilmesi Gerekenler: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Sade ve açık bir dil kullanılmalı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İstenen tüm bilgiler mutlaka sağlanmalı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Gereksiz detaylardan </a:t>
            </a:r>
            <a:r>
              <a:rPr lang="tr-TR" dirty="0" err="1" smtClean="0"/>
              <a:t>sakınılınmalı</a:t>
            </a:r>
            <a:endParaRPr lang="tr-TR" dirty="0" smtClean="0"/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Öngörülen süre ve bütçe tutarlı </a:t>
            </a:r>
            <a:r>
              <a:rPr lang="tr-TR" dirty="0" smtClean="0"/>
              <a:t>olmalı</a:t>
            </a:r>
            <a:endParaRPr lang="tr-TR" dirty="0" smtClean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745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>
                <a:solidFill>
                  <a:schemeClr val="tx2"/>
                </a:solidFill>
                <a:latin typeface="Lucida Sans Unicode" pitchFamily="34" charset="0"/>
              </a:rPr>
              <a:t>BAŞVURU PAKETİ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56572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smtClean="0">
                <a:solidFill>
                  <a:schemeClr val="tx2"/>
                </a:solidFill>
                <a:latin typeface="Lucida Sans Unicode" pitchFamily="34" charset="0"/>
              </a:rPr>
              <a:t>BAŞVURU PAKETİ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760913"/>
              </p:ext>
            </p:extLst>
          </p:nvPr>
        </p:nvGraphicFramePr>
        <p:xfrm>
          <a:off x="642936" y="1757189"/>
          <a:ext cx="7961512" cy="4408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3510"/>
                <a:gridCol w="795612"/>
                <a:gridCol w="1065314"/>
                <a:gridCol w="1294558"/>
                <a:gridCol w="2122518"/>
              </a:tblGrid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err="1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Giderler</a:t>
                      </a:r>
                      <a:endParaRPr lang="en-US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Birim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Miktar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Birim Maliyet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Toplam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Maliyet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İnsan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Kaynakları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Maaş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Gündelikler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….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Ekipman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ve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Malzeme</a:t>
                      </a:r>
                      <a:r>
                        <a:rPr lang="es-E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Alımı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Makine, teçhizat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Araç kiralanması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Ofis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Maliyetleri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Ofis kirası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4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Ofis gereçleri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Uygun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Doğrudan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Maliyetler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İdari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Maliyetler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Toplam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Proje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Maliyeti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42938" y="972042"/>
            <a:ext cx="4505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sz="27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2- Bütçe</a:t>
            </a:r>
            <a:endParaRPr lang="tr-TR" sz="27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26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31527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smtClean="0">
                <a:solidFill>
                  <a:schemeClr val="tx2"/>
                </a:solidFill>
                <a:latin typeface="Lucida Sans Unicode" pitchFamily="34" charset="0"/>
              </a:rPr>
              <a:t>BÜTÇE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48669"/>
              </p:ext>
            </p:extLst>
          </p:nvPr>
        </p:nvGraphicFramePr>
        <p:xfrm>
          <a:off x="611560" y="1124741"/>
          <a:ext cx="7056784" cy="23545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1008112"/>
                <a:gridCol w="1584176"/>
              </a:tblGrid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b="1" u="none" strike="noStrike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j-lt"/>
                        </a:rPr>
                        <a:t>Gelirler</a:t>
                      </a:r>
                      <a:endParaRPr lang="en-US" sz="14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effectLst/>
                          <a:latin typeface="+mj-lt"/>
                        </a:rPr>
                        <a:t>Tutar</a:t>
                      </a:r>
                      <a:endParaRPr lang="en-US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1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Toplam</a:t>
                      </a:r>
                      <a:r>
                        <a:rPr kumimoji="0" lang="tr-TR" sz="1400" b="1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ın</a:t>
                      </a:r>
                      <a:r>
                        <a:rPr kumimoji="0" lang="tr-TR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Yüzdesi</a:t>
                      </a:r>
                      <a:endParaRPr kumimoji="0"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Başvuru Sahibinin Mali Katkısı</a:t>
                      </a:r>
                      <a:endParaRPr kumimoji="0"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Başvuruda Talep Edilen Mali Destek</a:t>
                      </a:r>
                      <a:r>
                        <a:rPr lang="tr-T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Miktarı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Diğer Kurumlarca Yapılan Katkılar</a:t>
                      </a:r>
                      <a:endParaRPr kumimoji="0" lang="es-E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</a:t>
                      </a:r>
                      <a:r>
                        <a:rPr lang="tr-T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Ortak 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Ortak 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26692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Genel</a:t>
                      </a:r>
                      <a:r>
                        <a:rPr lang="tr-TR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Toplam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0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388225" cy="385762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Kaynak ihtiyacı: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81000"/>
              <a:buFontTx/>
              <a:buChar char="-"/>
            </a:pPr>
            <a:r>
              <a:rPr lang="tr-TR" dirty="0" smtClean="0"/>
              <a:t>gerçekleştirilmesi planlanan faaliyetleri yansıtmalı ve projede yer almayacak harcamaları içermemeli,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SzPct val="81000"/>
              <a:buFontTx/>
              <a:buChar char="-"/>
            </a:pPr>
            <a:r>
              <a:rPr lang="tr-TR" dirty="0" smtClean="0"/>
              <a:t>götürü giderleri değil harcamaların gerçek maliyetini esas almalı.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745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smtClean="0">
                <a:solidFill>
                  <a:schemeClr val="tx2"/>
                </a:solidFill>
                <a:latin typeface="Lucida Sans Unicode" pitchFamily="34" charset="0"/>
              </a:rPr>
              <a:t>KAYNAK İHTİYACININ BELİRLENMESİ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12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42938" y="980728"/>
            <a:ext cx="7992888" cy="43204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3- Mantıksal Çerçeve</a:t>
            </a:r>
            <a:endParaRPr lang="tr-TR" dirty="0" smtClean="0"/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endParaRPr lang="tr-TR" dirty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745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>
                <a:solidFill>
                  <a:schemeClr val="tx2"/>
                </a:solidFill>
                <a:latin typeface="Lucida Sans Unicode" pitchFamily="34" charset="0"/>
              </a:rPr>
              <a:t>BAŞVURU PAKETİ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63819"/>
              </p:ext>
            </p:extLst>
          </p:nvPr>
        </p:nvGraphicFramePr>
        <p:xfrm>
          <a:off x="395535" y="1556792"/>
          <a:ext cx="8496945" cy="4464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118"/>
                <a:gridCol w="2076653"/>
                <a:gridCol w="1974690"/>
                <a:gridCol w="1616119"/>
                <a:gridCol w="2044365"/>
              </a:tblGrid>
              <a:tr h="508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Proje Mantığı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effectLst/>
                        </a:rPr>
                        <a:t>Objektif Olarak Doğrulanabilir Başarı Göstergeleri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effectLst/>
                        </a:rPr>
                        <a:t>Doğrulama Kaynakları ve Araçları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Varsayımlar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85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effectLst/>
                        </a:rPr>
                        <a:t>Genel  Amaç 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161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effectLst/>
                        </a:rPr>
                        <a:t>Özel Amaç(lar)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</a:txBody>
                  <a:tcPr marL="44450" marR="44450" marT="0" marB="0" anchor="ctr"/>
                </a:tc>
              </a:tr>
              <a:tr h="725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>
                          <a:effectLst/>
                        </a:rPr>
                        <a:t>Beklenen Sonuçlar</a:t>
                      </a:r>
                      <a:endParaRPr lang="en-US" sz="11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483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</a:rPr>
                        <a:t>Faaliyetler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/>
                      </a:r>
                      <a:br>
                        <a:rPr lang="tr-TR" sz="900" dirty="0">
                          <a:effectLst/>
                        </a:rPr>
                      </a:b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35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992888" cy="468052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Mantıksal Çerçeve Matrisi Hazırlanırken Dikkat Edilmesi Gereken Hususlar: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Genel Amaç- Özel Amaç ilişkisi güçlü olmalı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/>
              <a:t>Beklenen sonuçlar, planlanan faaliyetlerle uyumlu </a:t>
            </a:r>
            <a:r>
              <a:rPr lang="tr-TR" dirty="0" smtClean="0"/>
              <a:t>olmalı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Başarı göstergeleri (spesifik, ölçülebilir, ulaşılabilir, ilgili ve zaman boyutunu dikkate alır şekilde belirlenmeli)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endParaRPr lang="tr-TR" dirty="0" smtClean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745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>
                <a:solidFill>
                  <a:schemeClr val="tx2"/>
                </a:solidFill>
                <a:latin typeface="Lucida Sans Unicode" pitchFamily="34" charset="0"/>
              </a:rPr>
              <a:t>BAŞVURU PAKETİ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992888" cy="331236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Mantıksal Çerçeve Matrisi Hazırlanırken Dikkat Edilmesi Gereken Hususlar: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Doğrulama Kaynakları somut ve erişilebilir olmalı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Varsayımlar mümkün olduğunca geniş bir perspektifle ele alınmalıdır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745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>
                <a:solidFill>
                  <a:schemeClr val="tx2"/>
                </a:solidFill>
                <a:latin typeface="Lucida Sans Unicode" pitchFamily="34" charset="0"/>
              </a:rPr>
              <a:t>BAŞVURU PAKETİ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42938" y="1700808"/>
            <a:ext cx="7388225" cy="252028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rgbClr val="FF0000"/>
                </a:solidFill>
              </a:rPr>
              <a:t>i</a:t>
            </a:r>
            <a:r>
              <a:rPr lang="tr-TR" dirty="0" smtClean="0">
                <a:solidFill>
                  <a:srgbClr val="FF0000"/>
                </a:solidFill>
              </a:rPr>
              <a:t>) </a:t>
            </a:r>
            <a:r>
              <a:rPr lang="tr-TR" dirty="0" smtClean="0"/>
              <a:t>Genel Olarak Kaynak Geliştirme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rgbClr val="FF0000"/>
                </a:solidFill>
              </a:rPr>
              <a:t>ii) </a:t>
            </a:r>
            <a:r>
              <a:rPr lang="tr-TR" dirty="0"/>
              <a:t>Hibe </a:t>
            </a:r>
            <a:r>
              <a:rPr lang="tr-TR" dirty="0" smtClean="0"/>
              <a:t>Programlarından </a:t>
            </a:r>
            <a:r>
              <a:rPr lang="tr-TR" dirty="0"/>
              <a:t>Yararlanma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31527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smtClean="0">
                <a:solidFill>
                  <a:schemeClr val="tx2"/>
                </a:solidFill>
                <a:latin typeface="Lucida Sans Unicode" pitchFamily="34" charset="0"/>
              </a:rPr>
              <a:t>İÇERİK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46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388225" cy="511256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4- Uzman Özgeçmişleri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/>
              <a:t>Projede yer alacak kilit uzman personelin özgeçmişleri, görevlendirilecekleri faaliyetlerle ilişkilendirilerek sunulmalıdır.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/>
              <a:t>Gereğinden fazla ya da ihtiyaçtan az sayıda uzman önerilmesi projenin reddine ya da proje bütçesinin haksız revizyonuna yol açabilir.</a:t>
            </a:r>
            <a:endParaRPr lang="tr-TR" dirty="0"/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endParaRPr lang="tr-TR" dirty="0" smtClean="0"/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endParaRPr lang="tr-TR" dirty="0"/>
          </a:p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endParaRPr lang="tr-TR" dirty="0" smtClean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745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>
                <a:solidFill>
                  <a:schemeClr val="tx2"/>
                </a:solidFill>
                <a:latin typeface="Lucida Sans Unicode" pitchFamily="34" charset="0"/>
              </a:rPr>
              <a:t>BAŞVURU PAKETİ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8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83568" y="836712"/>
            <a:ext cx="7388225" cy="511256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 Başvurusu Hazırlanırken Dikkat Edilmesi Gereken Hususlar:</a:t>
            </a:r>
          </a:p>
          <a:p>
            <a:pPr marL="342900" indent="-342900">
              <a:spcBef>
                <a:spcPts val="600"/>
              </a:spcBef>
              <a:spcAft>
                <a:spcPts val="1800"/>
              </a:spcAft>
            </a:pPr>
            <a:r>
              <a:rPr lang="tr-TR" sz="2400" dirty="0" smtClean="0"/>
              <a:t>Dışarıdan danışmanlık alınsa dahi, projenin içeriğine tam anlamıyla hakim olunması gerekir.</a:t>
            </a:r>
          </a:p>
          <a:p>
            <a:pPr marL="342900" indent="-342900">
              <a:spcBef>
                <a:spcPts val="600"/>
              </a:spcBef>
              <a:spcAft>
                <a:spcPts val="1800"/>
              </a:spcAft>
            </a:pPr>
            <a:r>
              <a:rPr lang="tr-TR" sz="2400" dirty="0" smtClean="0"/>
              <a:t>Proje </a:t>
            </a:r>
            <a:r>
              <a:rPr lang="tr-TR" sz="2400" dirty="0" smtClean="0"/>
              <a:t>bütçesinden danışman firmalara ödeme yapılabilmesi mümkün değildir. Bu harcamalar başvuru sahibinin öz kaynaklarından yapılır.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3596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836712"/>
            <a:ext cx="7388225" cy="511256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 Başvurusu Sunulurken Dikkat Edilmesi Gereken Hususlar:</a:t>
            </a:r>
          </a:p>
          <a:p>
            <a:pPr marL="342900" indent="-342900">
              <a:spcBef>
                <a:spcPts val="600"/>
              </a:spcBef>
              <a:spcAft>
                <a:spcPts val="1800"/>
              </a:spcAft>
            </a:pPr>
            <a:r>
              <a:rPr lang="tr-TR" sz="2400" dirty="0"/>
              <a:t>İstenen evrakların eksik ya da hatalı sunulmamasına özen gösteriniz. Eksik veya hatalı belge sunumu, değerlendirme sürecini uzatabilir ya da başvurunun reddine yol açabilir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008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908720"/>
            <a:ext cx="7388225" cy="511256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Proje Başvurusu Sunulurken Dikkat Edilmesi Gereken Hususlar: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Başvurunun öngörülen tarih/saatten 1dk dahi sonra sunulması reddedilmesine yol açar! </a:t>
            </a:r>
            <a:r>
              <a:rPr lang="tr-TR" u="sng" dirty="0" smtClean="0"/>
              <a:t>Başvuruyu sunma saatinizi belirlerken ihtiyatlı davranınız.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/>
              <a:t>Postadaki gecikmeler bir çok program kapsamında başvuru sahibinin sorumluluğundadır.</a:t>
            </a:r>
          </a:p>
        </p:txBody>
      </p:sp>
    </p:spTree>
    <p:extLst>
      <p:ext uri="{BB962C8B-B14F-4D97-AF65-F5344CB8AC3E}">
        <p14:creationId xmlns:p14="http://schemas.microsoft.com/office/powerpoint/2010/main" val="14134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908720"/>
            <a:ext cx="7388225" cy="511256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Hangi Hibe Programlarından Yararlanabilirim? 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>
                <a:hlinkClick r:id="rId3"/>
              </a:rPr>
              <a:t>www.bebka.org.tr</a:t>
            </a:r>
            <a:endParaRPr lang="tr-TR" dirty="0" smtClean="0"/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en-US" dirty="0" smtClean="0">
                <a:hlinkClick r:id="rId4"/>
              </a:rPr>
              <a:t>www.ab.gov.tr</a:t>
            </a:r>
            <a:endParaRPr lang="tr-TR" dirty="0" smtClean="0"/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>
                <a:hlinkClick r:id="rId5"/>
              </a:rPr>
              <a:t>www.mfib.gov.tr</a:t>
            </a:r>
            <a:endParaRPr lang="tr-TR" dirty="0" smtClean="0"/>
          </a:p>
          <a:p>
            <a:pPr marL="457200" indent="-457200">
              <a:spcBef>
                <a:spcPts val="600"/>
              </a:spcBef>
              <a:spcAft>
                <a:spcPts val="1800"/>
              </a:spcAft>
            </a:pPr>
            <a:r>
              <a:rPr lang="tr-TR" dirty="0" smtClean="0">
                <a:hlinkClick r:id="rId6"/>
              </a:rPr>
              <a:t>WWW.csgb.gov.tr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87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161" y="2852936"/>
            <a:ext cx="7776864" cy="936104"/>
          </a:xfrm>
        </p:spPr>
        <p:txBody>
          <a:bodyPr/>
          <a:lstStyle/>
          <a:p>
            <a:pPr marL="109537" indent="0" algn="ctr">
              <a:buNone/>
            </a:pPr>
            <a:r>
              <a:rPr lang="tr-TR" sz="4400" b="1" dirty="0" smtClean="0"/>
              <a:t>Teşekkür ederim.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tadoga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287587" cy="128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17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42938" y="1700808"/>
            <a:ext cx="7388225" cy="252028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Wingdings 3" pitchFamily="18" charset="2"/>
              <a:buNone/>
            </a:pPr>
            <a:r>
              <a:rPr lang="tr-TR" sz="4400" dirty="0" smtClean="0"/>
              <a:t>Genel Olarak Kaynak Geliştirme</a:t>
            </a:r>
          </a:p>
        </p:txBody>
      </p:sp>
    </p:spTree>
    <p:extLst>
      <p:ext uri="{BB962C8B-B14F-4D97-AF65-F5344CB8AC3E}">
        <p14:creationId xmlns:p14="http://schemas.microsoft.com/office/powerpoint/2010/main" val="15771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388225" cy="424847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Gelir Kaynakları: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Üye Aidatları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Bağışlar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Kamu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Diğer</a:t>
            </a:r>
            <a:endParaRPr lang="tr-TR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5294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smtClean="0">
                <a:solidFill>
                  <a:schemeClr val="tx2"/>
                </a:solidFill>
                <a:latin typeface="Lucida Sans Unicode" pitchFamily="34" charset="0"/>
              </a:rPr>
              <a:t>KAYNAK GELİŞTİRME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8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388225" cy="424847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Gelir Kaynaklarının İdeal Kompozisyonu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400" dirty="0" smtClean="0"/>
              <a:t>Kaynakların Çeşitlendirilmesi = İstikrarlı Gelir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sz="2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sz="2400" dirty="0" smtClean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5294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smtClean="0">
                <a:solidFill>
                  <a:schemeClr val="tx2"/>
                </a:solidFill>
                <a:latin typeface="Lucida Sans Unicode" pitchFamily="34" charset="0"/>
              </a:rPr>
              <a:t>KAYNAK GELİŞTİRME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9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388225" cy="424847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Yeni Kaynaklara Erişme</a:t>
            </a:r>
            <a:r>
              <a:rPr lang="tr-TR" sz="2800" b="1" dirty="0" smtClean="0"/>
              <a:t>:</a:t>
            </a:r>
            <a:endParaRPr lang="tr-TR" b="1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u="sng" dirty="0" smtClean="0"/>
              <a:t>Bağış İsteme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Yüz </a:t>
            </a:r>
            <a:r>
              <a:rPr lang="tr-TR" dirty="0"/>
              <a:t>Yüze Görüşme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Telefon </a:t>
            </a:r>
            <a:r>
              <a:rPr lang="tr-TR" dirty="0"/>
              <a:t>Görüşmesi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Resmi </a:t>
            </a:r>
            <a:r>
              <a:rPr lang="tr-TR" dirty="0"/>
              <a:t>Yazılı Teklif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Mektupla </a:t>
            </a:r>
            <a:r>
              <a:rPr lang="tr-TR" dirty="0"/>
              <a:t>Teklif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Küçük </a:t>
            </a:r>
            <a:r>
              <a:rPr lang="tr-TR" dirty="0"/>
              <a:t>Grup Brifingi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>
                <a:solidFill>
                  <a:srgbClr val="FF0000"/>
                </a:solidFill>
              </a:rPr>
              <a:t>Hediye </a:t>
            </a:r>
            <a:r>
              <a:rPr lang="tr-TR" dirty="0" smtClean="0">
                <a:solidFill>
                  <a:srgbClr val="FF0000"/>
                </a:solidFill>
              </a:rPr>
              <a:t>Gönderme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5294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smtClean="0">
                <a:solidFill>
                  <a:schemeClr val="tx2"/>
                </a:solidFill>
                <a:latin typeface="Lucida Sans Unicode" pitchFamily="34" charset="0"/>
              </a:rPr>
              <a:t>KAYNAK GELİŞTİRME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388225" cy="4248472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Önemin Vurgulanması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Somutluk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Spesifik </a:t>
            </a:r>
            <a:r>
              <a:rPr lang="tr-TR" dirty="0" smtClean="0"/>
              <a:t>Talep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Şeffaflık</a:t>
            </a:r>
            <a:endParaRPr lang="tr-TR" dirty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5294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smtClean="0">
                <a:solidFill>
                  <a:schemeClr val="tx2"/>
                </a:solidFill>
                <a:latin typeface="Lucida Sans Unicode" pitchFamily="34" charset="0"/>
              </a:rPr>
              <a:t>BAĞIŞ İSTEMEDE TEMEL İLKELER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3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388225" cy="424847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b="1" dirty="0" smtClean="0"/>
              <a:t>Mevcut Kaynakları Koruma: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Şeffaflık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Hesap Verebilirlik</a:t>
            </a:r>
            <a:endParaRPr lang="tr-TR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Katılımcılık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 smtClean="0"/>
              <a:t>Görünürlük</a:t>
            </a:r>
            <a:endParaRPr lang="tr-TR" dirty="0" smtClean="0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5294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smtClean="0">
                <a:solidFill>
                  <a:schemeClr val="tx2"/>
                </a:solidFill>
                <a:latin typeface="Lucida Sans Unicode" pitchFamily="34" charset="0"/>
              </a:rPr>
              <a:t>KAYNAK GELİŞTİRME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5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388225" cy="385762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tr-T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 tip kaynağa ihtiyaç var?</a:t>
            </a:r>
          </a:p>
          <a:p>
            <a:pPr marL="0" indent="0">
              <a:spcBef>
                <a:spcPts val="600"/>
              </a:spcBef>
              <a:spcAft>
                <a:spcPts val="1800"/>
              </a:spcAft>
              <a:buNone/>
            </a:pPr>
            <a:r>
              <a:rPr lang="tr-TR" u="sng" dirty="0" smtClean="0"/>
              <a:t>Nakdi </a:t>
            </a:r>
            <a:r>
              <a:rPr lang="tr-TR" u="sng" dirty="0"/>
              <a:t>Kaynak</a:t>
            </a:r>
            <a:r>
              <a:rPr lang="tr-TR" dirty="0"/>
              <a:t>: Doğrudan parasal </a:t>
            </a:r>
            <a:r>
              <a:rPr lang="tr-TR" dirty="0" smtClean="0"/>
              <a:t>kaynaktır.</a:t>
            </a:r>
            <a:endParaRPr lang="tr-TR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u="sng" dirty="0" smtClean="0"/>
              <a:t>Ayni Kaynak</a:t>
            </a:r>
            <a:r>
              <a:rPr lang="tr-TR" dirty="0" smtClean="0"/>
              <a:t>: H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nakdi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tr-TR" dirty="0" smtClean="0"/>
              <a:t>kaynaktır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tr-TR" dirty="0" smtClean="0"/>
              <a:t>Bir ekipman, konferans salonu, işgücü.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42938" y="357188"/>
            <a:ext cx="77454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 smtClean="0">
                <a:solidFill>
                  <a:schemeClr val="tx2"/>
                </a:solidFill>
                <a:latin typeface="Lucida Sans Unicode" pitchFamily="34" charset="0"/>
              </a:rPr>
              <a:t>KAYNAK İHTİYACI</a:t>
            </a: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0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652</TotalTime>
  <Words>569</Words>
  <Application>Microsoft Office PowerPoint</Application>
  <PresentationFormat>On-screen Show (4:3)</PresentationFormat>
  <Paragraphs>172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Kalabalık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pc8</dc:creator>
  <cp:lastModifiedBy>Tayyar DOĞAN</cp:lastModifiedBy>
  <cp:revision>67</cp:revision>
  <dcterms:created xsi:type="dcterms:W3CDTF">2010-09-20T13:21:19Z</dcterms:created>
  <dcterms:modified xsi:type="dcterms:W3CDTF">2013-05-16T12:15:11Z</dcterms:modified>
</cp:coreProperties>
</file>