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96" r:id="rId2"/>
    <p:sldId id="302" r:id="rId3"/>
    <p:sldId id="258" r:id="rId4"/>
    <p:sldId id="297" r:id="rId5"/>
    <p:sldId id="300" r:id="rId6"/>
    <p:sldId id="260" r:id="rId7"/>
    <p:sldId id="261" r:id="rId8"/>
    <p:sldId id="263" r:id="rId9"/>
    <p:sldId id="264" r:id="rId10"/>
    <p:sldId id="266" r:id="rId11"/>
    <p:sldId id="267" r:id="rId12"/>
    <p:sldId id="288" r:id="rId13"/>
    <p:sldId id="268" r:id="rId14"/>
    <p:sldId id="269" r:id="rId15"/>
    <p:sldId id="314" r:id="rId16"/>
    <p:sldId id="315" r:id="rId17"/>
    <p:sldId id="316" r:id="rId18"/>
    <p:sldId id="270" r:id="rId19"/>
    <p:sldId id="271" r:id="rId20"/>
    <p:sldId id="317" r:id="rId21"/>
    <p:sldId id="318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319" r:id="rId30"/>
    <p:sldId id="279" r:id="rId31"/>
    <p:sldId id="280" r:id="rId32"/>
    <p:sldId id="281" r:id="rId33"/>
    <p:sldId id="282" r:id="rId34"/>
    <p:sldId id="283" r:id="rId35"/>
    <p:sldId id="320" r:id="rId36"/>
    <p:sldId id="327" r:id="rId37"/>
    <p:sldId id="321" r:id="rId38"/>
    <p:sldId id="322" r:id="rId39"/>
    <p:sldId id="323" r:id="rId40"/>
    <p:sldId id="324" r:id="rId41"/>
    <p:sldId id="325" r:id="rId42"/>
    <p:sldId id="335" r:id="rId43"/>
    <p:sldId id="336" r:id="rId44"/>
    <p:sldId id="284" r:id="rId45"/>
    <p:sldId id="328" r:id="rId46"/>
    <p:sldId id="329" r:id="rId47"/>
    <p:sldId id="330" r:id="rId48"/>
    <p:sldId id="331" r:id="rId49"/>
    <p:sldId id="285" r:id="rId50"/>
    <p:sldId id="286" r:id="rId51"/>
    <p:sldId id="326" r:id="rId52"/>
    <p:sldId id="287" r:id="rId53"/>
    <p:sldId id="289" r:id="rId54"/>
    <p:sldId id="303" r:id="rId55"/>
    <p:sldId id="290" r:id="rId56"/>
    <p:sldId id="291" r:id="rId57"/>
    <p:sldId id="292" r:id="rId58"/>
    <p:sldId id="293" r:id="rId59"/>
    <p:sldId id="294" r:id="rId60"/>
    <p:sldId id="295" r:id="rId61"/>
    <p:sldId id="304" r:id="rId62"/>
    <p:sldId id="332" r:id="rId63"/>
    <p:sldId id="333" r:id="rId64"/>
    <p:sldId id="334" r:id="rId65"/>
    <p:sldId id="305" r:id="rId66"/>
    <p:sldId id="306" r:id="rId67"/>
    <p:sldId id="307" r:id="rId68"/>
    <p:sldId id="308" r:id="rId69"/>
    <p:sldId id="309" r:id="rId70"/>
    <p:sldId id="310" r:id="rId71"/>
    <p:sldId id="311" r:id="rId72"/>
    <p:sldId id="312" r:id="rId73"/>
    <p:sldId id="313" r:id="rId74"/>
  </p:sldIdLst>
  <p:sldSz cx="9144000" cy="6858000" type="screen4x3"/>
  <p:notesSz cx="6985000" cy="10415588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84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 Dik Üçgen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1 Grup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6 Serbest Form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7 Serbest Form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10 Serbest Form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11 Düz Bağlayıcı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11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C07664C-9276-4471-B6EE-4B61FD2827CA}" type="datetimeFigureOut">
              <a:rPr lang="tr-TR"/>
              <a:pPr>
                <a:defRPr/>
              </a:pPr>
              <a:t>28.09.2013</a:t>
            </a:fld>
            <a:endParaRPr lang="tr-TR"/>
          </a:p>
        </p:txBody>
      </p:sp>
      <p:sp>
        <p:nvSpPr>
          <p:cNvPr id="12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13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5BC62C0-4436-4AEA-86BB-FD8860A4624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95633-F108-4228-9E5B-0838783570ED}" type="datetimeFigureOut">
              <a:rPr lang="tr-TR"/>
              <a:pPr>
                <a:defRPr/>
              </a:pPr>
              <a:t>28.09.2013</a:t>
            </a:fld>
            <a:endParaRPr lang="tr-TR"/>
          </a:p>
        </p:txBody>
      </p:sp>
      <p:sp>
        <p:nvSpPr>
          <p:cNvPr id="5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01BC3-4059-4A61-B7EE-2CE9D4A05A4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D50AF-F477-4E83-AB8E-79DDED59C56D}" type="datetimeFigureOut">
              <a:rPr lang="tr-TR"/>
              <a:pPr>
                <a:defRPr/>
              </a:pPr>
              <a:t>28.09.2013</a:t>
            </a:fld>
            <a:endParaRPr lang="tr-TR"/>
          </a:p>
        </p:txBody>
      </p:sp>
      <p:sp>
        <p:nvSpPr>
          <p:cNvPr id="5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D40D4-D535-418A-B962-5C46BF76132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6 Başlık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4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30FF5-2053-433E-933E-F489ADF70EEE}" type="datetimeFigureOut">
              <a:rPr lang="tr-TR"/>
              <a:pPr>
                <a:defRPr/>
              </a:pPr>
              <a:t>28.09.2013</a:t>
            </a:fld>
            <a:endParaRPr lang="tr-TR"/>
          </a:p>
        </p:txBody>
      </p:sp>
      <p:sp>
        <p:nvSpPr>
          <p:cNvPr id="5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3F33D-3BA0-4632-B5FC-10A801E7C39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 Köşeli Çift Ayraç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7 Köşeli Çift Ayraç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63833AE-9673-4359-8E4E-006A216D0AB0}" type="datetimeFigureOut">
              <a:rPr lang="tr-TR"/>
              <a:pPr>
                <a:defRPr/>
              </a:pPr>
              <a:t>28.09.2013</a:t>
            </a:fld>
            <a:endParaRPr lang="tr-TR"/>
          </a:p>
        </p:txBody>
      </p:sp>
      <p:sp>
        <p:nvSpPr>
          <p:cNvPr id="7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1F13011-DFC4-47CA-B40A-8215F117E3A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8" name="7 Başlık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15B6823-93CA-4616-A2B4-7928F70D7728}" type="datetimeFigureOut">
              <a:rPr lang="tr-TR"/>
              <a:pPr>
                <a:defRPr/>
              </a:pPr>
              <a:t>28.09.2013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F8AE01A-B8CD-484F-A94F-184895FE3F1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A76E177-3AFE-400D-B1A8-29180800A761}" type="datetimeFigureOut">
              <a:rPr lang="tr-TR"/>
              <a:pPr>
                <a:defRPr/>
              </a:pPr>
              <a:t>28.09.2013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AF643B1-7A66-40D3-B9FB-0C7981E7F0F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9FE2DB6-18E1-473A-BBC6-0F565BBE4142}" type="datetimeFigureOut">
              <a:rPr lang="tr-TR"/>
              <a:pPr>
                <a:defRPr/>
              </a:pPr>
              <a:t>28.09.2013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A27E282-17FE-41EC-BBC3-7F3E76E95C3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6CE34-8DF3-48FC-8565-3551CF7F99EB}" type="datetimeFigureOut">
              <a:rPr lang="tr-TR"/>
              <a:pPr>
                <a:defRPr/>
              </a:pPr>
              <a:t>28.09.2013</a:t>
            </a:fld>
            <a:endParaRPr lang="tr-TR"/>
          </a:p>
        </p:txBody>
      </p:sp>
      <p:sp>
        <p:nvSpPr>
          <p:cNvPr id="3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A2718-E72B-4731-A60E-3C17F017CB5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2960B1A-3E36-4351-8BCB-DAA854CA2075}" type="datetimeFigureOut">
              <a:rPr lang="tr-TR"/>
              <a:pPr>
                <a:defRPr/>
              </a:pPr>
              <a:t>28.09.2013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4872EB5-56F0-49B3-A633-E79D5304A77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7 Serbest Form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8 Serbest Form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9 Dik Üçgen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10 Düz Bağlayıcı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11 Köşeli Çift Ayraç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12 Köşeli Çift Ayraç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tr-TR" noProof="0" smtClean="0"/>
              <a:t>Resim eklemek için simgeyi tıklatın</a:t>
            </a:r>
            <a:endParaRPr lang="en-US" noProof="0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11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B4652C5-9AF4-4260-80CA-B3EE3FF5CB78}" type="datetimeFigureOut">
              <a:rPr lang="tr-TR"/>
              <a:pPr>
                <a:defRPr/>
              </a:pPr>
              <a:t>28.09.2013</a:t>
            </a:fld>
            <a:endParaRPr lang="tr-TR"/>
          </a:p>
        </p:txBody>
      </p:sp>
      <p:sp>
        <p:nvSpPr>
          <p:cNvPr id="12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13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CCD3B204-80AE-488F-B906-B828E9508DB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Serbest Form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11 Serbest Form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13 Dik Üçgen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14 Düz Bağlayıcı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1033" name="29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804F9014-2B7F-4DAC-ACE1-AB505A357509}" type="datetimeFigureOut">
              <a:rPr lang="tr-TR"/>
              <a:pPr>
                <a:defRPr/>
              </a:pPr>
              <a:t>28.09.2013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9EE881DD-DC6F-4D11-B19C-28C5B79C0D5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3" r:id="rId2"/>
    <p:sldLayoutId id="2147483805" r:id="rId3"/>
    <p:sldLayoutId id="2147483806" r:id="rId4"/>
    <p:sldLayoutId id="2147483807" r:id="rId5"/>
    <p:sldLayoutId id="2147483808" r:id="rId6"/>
    <p:sldLayoutId id="2147483802" r:id="rId7"/>
    <p:sldLayoutId id="2147483809" r:id="rId8"/>
    <p:sldLayoutId id="2147483810" r:id="rId9"/>
    <p:sldLayoutId id="2147483801" r:id="rId10"/>
    <p:sldLayoutId id="2147483800" r:id="rId11"/>
  </p:sldLayoutIdLst>
  <p:transition>
    <p:cover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3"/>
          <p:cNvSpPr>
            <a:spLocks noGrp="1"/>
          </p:cNvSpPr>
          <p:nvPr>
            <p:ph type="body" idx="4294967295"/>
          </p:nvPr>
        </p:nvSpPr>
        <p:spPr>
          <a:xfrm>
            <a:off x="395288" y="549275"/>
            <a:ext cx="8229600" cy="5616575"/>
          </a:xfrm>
        </p:spPr>
        <p:txBody>
          <a:bodyPr/>
          <a:lstStyle/>
          <a:p>
            <a:pPr algn="ctr" eaLnBrk="1" hangingPunct="1">
              <a:buFont typeface="Wingdings 3" pitchFamily="18" charset="2"/>
              <a:buNone/>
            </a:pPr>
            <a:r>
              <a:rPr lang="tr-TR" sz="5400" b="1" dirty="0" smtClean="0">
                <a:latin typeface="Arial" charset="0"/>
              </a:rPr>
              <a:t>MERHABA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tr-TR" sz="5400" b="1" dirty="0" smtClean="0">
                <a:latin typeface="Arial" charset="0"/>
              </a:rPr>
              <a:t>HÛN BİXÊR HATİN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ar-SA" sz="5400" b="1" dirty="0" smtClean="0"/>
              <a:t>مَرْحَبًا</a:t>
            </a:r>
          </a:p>
          <a:p>
            <a:pPr algn="ctr" eaLnBrk="1" hangingPunct="1">
              <a:buNone/>
            </a:pPr>
            <a:endParaRPr lang="tr-TR" sz="2000" dirty="0" smtClean="0">
              <a:solidFill>
                <a:schemeClr val="accent2"/>
              </a:solidFill>
            </a:endParaRPr>
          </a:p>
          <a:p>
            <a:pPr algn="ctr" eaLnBrk="1" hangingPunct="1">
              <a:buNone/>
            </a:pPr>
            <a:endParaRPr lang="tr-TR" sz="2000" dirty="0" smtClean="0">
              <a:solidFill>
                <a:schemeClr val="accent2"/>
              </a:solidFill>
            </a:endParaRPr>
          </a:p>
          <a:p>
            <a:pPr algn="ctr" eaLnBrk="1" hangingPunct="1">
              <a:buNone/>
            </a:pPr>
            <a:endParaRPr lang="tr-TR" sz="2000" dirty="0" smtClean="0">
              <a:solidFill>
                <a:schemeClr val="accent2"/>
              </a:solidFill>
            </a:endParaRPr>
          </a:p>
          <a:p>
            <a:pPr algn="ctr" eaLnBrk="1" hangingPunct="1">
              <a:buNone/>
            </a:pPr>
            <a:endParaRPr lang="tr-TR" sz="2000" dirty="0" smtClean="0">
              <a:solidFill>
                <a:schemeClr val="accent2"/>
              </a:solidFill>
            </a:endParaRPr>
          </a:p>
          <a:p>
            <a:pPr algn="ctr" eaLnBrk="1" hangingPunct="1">
              <a:buNone/>
            </a:pPr>
            <a:r>
              <a:rPr lang="tr-TR" sz="2000" dirty="0" smtClean="0">
                <a:solidFill>
                  <a:schemeClr val="accent2"/>
                </a:solidFill>
              </a:rPr>
              <a:t>Sivil Toplum Kuruluşlarında Kapasite Geliştirme Projesi</a:t>
            </a:r>
            <a:br>
              <a:rPr lang="tr-TR" sz="2000" dirty="0" smtClean="0">
                <a:solidFill>
                  <a:schemeClr val="accent2"/>
                </a:solidFill>
              </a:rPr>
            </a:br>
            <a:r>
              <a:rPr lang="tr-TR" sz="2000" dirty="0" smtClean="0">
                <a:solidFill>
                  <a:schemeClr val="accent2"/>
                </a:solidFill>
              </a:rPr>
              <a:t>EBSAD / İçişleri Bakanlığı</a:t>
            </a:r>
            <a:endParaRPr lang="tr-TR" sz="2000" b="1" dirty="0" smtClean="0">
              <a:latin typeface="Arial" charset="0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857232"/>
            <a:ext cx="8568952" cy="38576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3200" b="1" dirty="0" smtClean="0"/>
              <a:t>Hepimiz </a:t>
            </a:r>
          </a:p>
          <a:p>
            <a:pPr algn="ctr"/>
            <a:r>
              <a:rPr lang="tr-TR" sz="3200" b="1" dirty="0" smtClean="0"/>
              <a:t>mendilin bir ucundan tutuyoruz</a:t>
            </a:r>
          </a:p>
          <a:p>
            <a:endParaRPr lang="tr-TR" sz="3200" dirty="0" smtClean="0"/>
          </a:p>
          <a:p>
            <a:pPr algn="ctr"/>
            <a:r>
              <a:rPr lang="tr-TR" sz="3200" b="1" dirty="0" smtClean="0">
                <a:solidFill>
                  <a:schemeClr val="accent2"/>
                </a:solidFill>
              </a:rPr>
              <a:t>Konya Sivil Toplum Kuruluşları</a:t>
            </a:r>
            <a:endParaRPr lang="tr-TR" sz="3200" dirty="0">
              <a:solidFill>
                <a:schemeClr val="accent2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571480"/>
            <a:ext cx="8568952" cy="46434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2800" b="1" dirty="0" smtClean="0"/>
              <a:t>Konya Sivil Toplum Kuruluşları önce birlikteliğin gerekliliğinin farkına vardı. </a:t>
            </a:r>
          </a:p>
          <a:p>
            <a:pPr algn="ctr"/>
            <a:endParaRPr lang="tr-TR" sz="2800" b="1" dirty="0" smtClean="0"/>
          </a:p>
          <a:p>
            <a:pPr algn="ctr"/>
            <a:r>
              <a:rPr lang="tr-TR" sz="2800" b="1" dirty="0" smtClean="0">
                <a:solidFill>
                  <a:schemeClr val="accent2"/>
                </a:solidFill>
              </a:rPr>
              <a:t>Şehrin maddi ve manevi kalkınması için ilk adımı atacak kuruluşlar karşılığını da görecektir</a:t>
            </a: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500042"/>
            <a:ext cx="8568952" cy="4572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5400" b="1" dirty="0" smtClean="0">
                <a:solidFill>
                  <a:schemeClr val="accent2"/>
                </a:solidFill>
              </a:rPr>
              <a:t>Hassasiyet, </a:t>
            </a:r>
          </a:p>
          <a:p>
            <a:pPr algn="ctr"/>
            <a:r>
              <a:rPr lang="tr-TR" sz="5400" b="1" dirty="0" smtClean="0">
                <a:solidFill>
                  <a:schemeClr val="tx1"/>
                </a:solidFill>
              </a:rPr>
              <a:t>Samimiyet, </a:t>
            </a:r>
          </a:p>
          <a:p>
            <a:pPr algn="ctr"/>
            <a:r>
              <a:rPr lang="tr-TR" sz="5400" b="1" dirty="0" smtClean="0">
                <a:solidFill>
                  <a:schemeClr val="accent2"/>
                </a:solidFill>
              </a:rPr>
              <a:t>Eşitlik!</a:t>
            </a:r>
          </a:p>
          <a:p>
            <a:pPr algn="ctr"/>
            <a:endParaRPr lang="tr-TR" sz="3200" dirty="0" smtClean="0">
              <a:solidFill>
                <a:schemeClr val="accent2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1700808"/>
            <a:ext cx="8568952" cy="17281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r-TR" sz="6000" b="1" dirty="0" smtClean="0">
                <a:solidFill>
                  <a:schemeClr val="accent2"/>
                </a:solidFill>
                <a:latin typeface="+mj-lt"/>
              </a:rPr>
              <a:t>NELER YAPTIK</a:t>
            </a:r>
            <a:endParaRPr lang="tr-TR" sz="60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785794"/>
            <a:ext cx="8568952" cy="47863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tr-TR" sz="2800" b="1" dirty="0" smtClean="0"/>
              <a:t>Aylık toplantılarla işe başladık. </a:t>
            </a:r>
            <a:endParaRPr lang="tr-TR" sz="2800" dirty="0" smtClean="0"/>
          </a:p>
          <a:p>
            <a:r>
              <a:rPr lang="tr-TR" sz="2800" b="1" dirty="0" smtClean="0">
                <a:solidFill>
                  <a:schemeClr val="accent2"/>
                </a:solidFill>
              </a:rPr>
              <a:t>Her ay bir üyemizin ev sahipliğinde bir araya geldik.</a:t>
            </a:r>
            <a:endParaRPr lang="tr-TR" sz="2800" dirty="0" smtClean="0">
              <a:solidFill>
                <a:schemeClr val="accent2"/>
              </a:solidFill>
            </a:endParaRPr>
          </a:p>
          <a:p>
            <a:r>
              <a:rPr lang="tr-TR" sz="2800" b="1" dirty="0" smtClean="0"/>
              <a:t>Ev sahibi kuruluşun misafirlerini kendi mekanında ağırlamasına önem verdik. </a:t>
            </a:r>
          </a:p>
          <a:p>
            <a:r>
              <a:rPr lang="tr-TR" sz="2800" b="1" dirty="0" smtClean="0">
                <a:solidFill>
                  <a:schemeClr val="accent2"/>
                </a:solidFill>
              </a:rPr>
              <a:t>Böylece üyelerle beraber kurumların mekansal olarak tanınmasını sağladık </a:t>
            </a:r>
            <a:endParaRPr lang="tr-TR" sz="2800" dirty="0" smtClean="0">
              <a:solidFill>
                <a:schemeClr val="accent2"/>
              </a:solidFill>
            </a:endParaRPr>
          </a:p>
          <a:p>
            <a:r>
              <a:rPr lang="tr-TR" sz="2800" b="1" dirty="0" smtClean="0"/>
              <a:t>Her kurum en az ikişer kişi olarak toplantılara katıldı. </a:t>
            </a:r>
          </a:p>
          <a:p>
            <a:r>
              <a:rPr lang="tr-TR" sz="2800" b="1" dirty="0" smtClean="0">
                <a:solidFill>
                  <a:schemeClr val="accent2"/>
                </a:solidFill>
              </a:rPr>
              <a:t>Böylece çalışmanın paylaşılmasını ve devamlılığını sağladık.</a:t>
            </a:r>
            <a:endParaRPr lang="tr-TR" sz="2800" dirty="0">
              <a:solidFill>
                <a:schemeClr val="accent2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785794"/>
            <a:ext cx="8568952" cy="47863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endParaRPr lang="tr-TR" sz="2800" dirty="0">
              <a:solidFill>
                <a:schemeClr val="accent2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  <p:pic>
        <p:nvPicPr>
          <p:cNvPr id="1026" name="Picture 2" descr="C:\Users\GökhanGÜZEL\Desktop\EBSAD\STK İLETİSİM FOTO\AYLIK TOPLANTI İY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857232"/>
            <a:ext cx="6072230" cy="4554173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785794"/>
            <a:ext cx="8568952" cy="47863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endParaRPr lang="tr-TR" sz="2800" dirty="0">
              <a:solidFill>
                <a:schemeClr val="accent2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  <p:pic>
        <p:nvPicPr>
          <p:cNvPr id="2050" name="Picture 2" descr="C:\Users\GökhanGÜZEL\Desktop\EBSAD\STK İLETİSİM FOTO\AYLIK TOPLANTI MEMURSEN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785794"/>
            <a:ext cx="6286544" cy="4714909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785794"/>
            <a:ext cx="8568952" cy="47863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endParaRPr lang="tr-TR" sz="2800" dirty="0">
              <a:solidFill>
                <a:schemeClr val="accent2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  <p:pic>
        <p:nvPicPr>
          <p:cNvPr id="3074" name="Picture 2" descr="C:\Users\GökhanGÜZEL\Desktop\EBSAD\STK İLETİSİM FOTO\AYLIK TOPLANTI KİMS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857232"/>
            <a:ext cx="5958546" cy="446891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1700808"/>
            <a:ext cx="8568952" cy="17281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r-TR" sz="5400" dirty="0" smtClean="0">
                <a:solidFill>
                  <a:schemeClr val="accent2"/>
                </a:solidFill>
                <a:latin typeface="+mj-lt"/>
              </a:rPr>
              <a:t>GÜNDEM</a:t>
            </a:r>
            <a:endParaRPr lang="tr-TR" sz="5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428604"/>
            <a:ext cx="8568952" cy="50720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2400" b="1" dirty="0" smtClean="0">
                <a:solidFill>
                  <a:schemeClr val="accent2"/>
                </a:solidFill>
              </a:rPr>
              <a:t>Bütün toplantılarımızı ortak ve tek bir gündem sıralaması ile gerçekleştirdik.</a:t>
            </a:r>
            <a:endParaRPr lang="tr-TR" sz="2400" dirty="0" smtClean="0">
              <a:solidFill>
                <a:schemeClr val="accent2"/>
              </a:solidFill>
            </a:endParaRPr>
          </a:p>
          <a:p>
            <a:r>
              <a:rPr lang="tr-TR" sz="2400" b="1" dirty="0" smtClean="0"/>
              <a:t>1. Tanışma</a:t>
            </a:r>
            <a:endParaRPr lang="tr-TR" sz="2400" dirty="0" smtClean="0"/>
          </a:p>
          <a:p>
            <a:r>
              <a:rPr lang="tr-TR" sz="2400" b="1" dirty="0" smtClean="0"/>
              <a:t>2. Ev sahibi kurumun kendini tanıtması ve çalışmaları hakkında bilgi vermesi</a:t>
            </a:r>
            <a:endParaRPr lang="tr-TR" sz="2400" dirty="0" smtClean="0"/>
          </a:p>
          <a:p>
            <a:r>
              <a:rPr lang="tr-TR" sz="2400" b="1" dirty="0" smtClean="0"/>
              <a:t>3. Şehir gündemi ve birlikte yapabileceklerimiz</a:t>
            </a:r>
            <a:endParaRPr lang="tr-TR" sz="2400" dirty="0" smtClean="0"/>
          </a:p>
          <a:p>
            <a:r>
              <a:rPr lang="tr-TR" sz="2400" b="1" dirty="0" smtClean="0"/>
              <a:t>4. Ülke gündemi ve birlikte yapabileceklerimiz</a:t>
            </a:r>
            <a:endParaRPr lang="tr-TR" sz="2400" dirty="0" smtClean="0"/>
          </a:p>
          <a:p>
            <a:r>
              <a:rPr lang="tr-TR" sz="2400" b="1" dirty="0" smtClean="0"/>
              <a:t>5. Sonraki ev sahibi kurumun belirlenmesi</a:t>
            </a:r>
            <a:endParaRPr lang="tr-TR" sz="2400" dirty="0" smtClean="0"/>
          </a:p>
          <a:p>
            <a:r>
              <a:rPr lang="tr-TR" sz="2400" b="1" dirty="0" smtClean="0"/>
              <a:t>6. Ayın gündemi ile ilgili bir konuşmacının semineri</a:t>
            </a:r>
          </a:p>
          <a:p>
            <a:endParaRPr lang="tr-TR" sz="2400" b="1" dirty="0" smtClean="0"/>
          </a:p>
          <a:p>
            <a:r>
              <a:rPr lang="tr-TR" sz="2400" b="1" dirty="0" smtClean="0">
                <a:solidFill>
                  <a:schemeClr val="accent2"/>
                </a:solidFill>
              </a:rPr>
              <a:t>Bazı yıllarda her ay için özel bir konu belirleyip konu ile ilgili uzman bir konuşmacı çağırdık.</a:t>
            </a:r>
            <a:endParaRPr lang="tr-TR" sz="2400" dirty="0">
              <a:solidFill>
                <a:schemeClr val="accent2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15840" y="571480"/>
            <a:ext cx="8055196" cy="5643602"/>
          </a:xfrm>
        </p:spPr>
        <p:txBody>
          <a:bodyPr anchor="t">
            <a:normAutofit fontScale="90000"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tr-TR" sz="3100" dirty="0" smtClean="0"/>
              <a:t>SİVİL TOPLUM KURULUŞLARI ARASINDA </a:t>
            </a:r>
            <a:br>
              <a:rPr lang="tr-TR" sz="3100" dirty="0" smtClean="0"/>
            </a:br>
            <a:r>
              <a:rPr lang="tr-TR" sz="3100" dirty="0" smtClean="0"/>
              <a:t>İLETİŞİM VE İŞBİRLİĞİ</a:t>
            </a:r>
            <a:r>
              <a:rPr lang="tr-TR" sz="3100" dirty="0" smtClean="0">
                <a:latin typeface="Comic Sans MS" pitchFamily="66" charset="0"/>
              </a:rPr>
              <a:t/>
            </a:r>
            <a:br>
              <a:rPr lang="tr-TR" sz="3100" dirty="0" smtClean="0">
                <a:latin typeface="Comic Sans MS" pitchFamily="66" charset="0"/>
              </a:rPr>
            </a:br>
            <a:r>
              <a:rPr lang="tr-TR" sz="4000" dirty="0" smtClean="0">
                <a:solidFill>
                  <a:schemeClr val="accent2"/>
                </a:solidFill>
                <a:latin typeface="Lucida Sans" pitchFamily="34" charset="0"/>
              </a:rPr>
              <a:t>Konya Sivil Toplum Kuruluşları </a:t>
            </a:r>
            <a:br>
              <a:rPr lang="tr-TR" sz="4000" dirty="0" smtClean="0">
                <a:solidFill>
                  <a:schemeClr val="accent2"/>
                </a:solidFill>
                <a:latin typeface="Lucida Sans" pitchFamily="34" charset="0"/>
              </a:rPr>
            </a:br>
            <a:r>
              <a:rPr lang="tr-TR" sz="4000" dirty="0" smtClean="0">
                <a:solidFill>
                  <a:schemeClr val="accent2"/>
                </a:solidFill>
                <a:latin typeface="Lucida Sans" pitchFamily="34" charset="0"/>
              </a:rPr>
              <a:t>Ufuk Turu Örneği</a:t>
            </a:r>
            <a:br>
              <a:rPr lang="tr-TR" sz="4000" dirty="0" smtClean="0">
                <a:solidFill>
                  <a:schemeClr val="accent2"/>
                </a:solidFill>
                <a:latin typeface="Lucida Sans" pitchFamily="34" charset="0"/>
              </a:rPr>
            </a:br>
            <a:r>
              <a:rPr lang="tr-TR" sz="3600" dirty="0" smtClean="0">
                <a:latin typeface="Comic Sans MS" pitchFamily="66" charset="0"/>
              </a:rPr>
              <a:t/>
            </a:r>
            <a:br>
              <a:rPr lang="tr-TR" sz="3600" dirty="0" smtClean="0">
                <a:latin typeface="Comic Sans MS" pitchFamily="66" charset="0"/>
              </a:rPr>
            </a:br>
            <a:r>
              <a:rPr lang="tr-TR" sz="2000" b="0" dirty="0" smtClean="0">
                <a:solidFill>
                  <a:schemeClr val="accent2"/>
                </a:solidFill>
              </a:rPr>
              <a:t>Sivil Toplum Kuruluşlarında Kapasite Geliştirme Projesi</a:t>
            </a:r>
            <a:br>
              <a:rPr lang="tr-TR" sz="2000" b="0" dirty="0" smtClean="0">
                <a:solidFill>
                  <a:schemeClr val="accent2"/>
                </a:solidFill>
              </a:rPr>
            </a:br>
            <a:r>
              <a:rPr lang="tr-TR" sz="2000" b="0" dirty="0" smtClean="0">
                <a:solidFill>
                  <a:schemeClr val="accent2"/>
                </a:solidFill>
              </a:rPr>
              <a:t>EBSAD / İçişleri Bakanlığı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428604"/>
            <a:ext cx="8568952" cy="50720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endParaRPr lang="tr-TR" sz="2400" b="1" dirty="0" smtClean="0">
              <a:solidFill>
                <a:schemeClr val="accent2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  <p:pic>
        <p:nvPicPr>
          <p:cNvPr id="4098" name="Picture 2" descr="C:\Users\GökhanGÜZEL\Desktop\EBSAD\STK İLETİSİM FOTO\AYLIK TOPLANTI EGİTİMBİRSEN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500042"/>
            <a:ext cx="6643734" cy="4982801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428604"/>
            <a:ext cx="8568952" cy="50720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endParaRPr lang="tr-TR" sz="2400" b="1" dirty="0" smtClean="0">
              <a:solidFill>
                <a:schemeClr val="accent2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  <p:pic>
        <p:nvPicPr>
          <p:cNvPr id="5122" name="Picture 2" descr="C:\Users\GökhanGÜZEL\Desktop\EBSAD\STK İLETİSİM FOTO\AYLIK TOPLANTI RİBAT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500042"/>
            <a:ext cx="6500858" cy="487564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571480"/>
            <a:ext cx="8568952" cy="46434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4000" b="1" dirty="0" smtClean="0">
                <a:solidFill>
                  <a:schemeClr val="accent2"/>
                </a:solidFill>
              </a:rPr>
              <a:t>Yönetimin Oluşması</a:t>
            </a:r>
            <a:endParaRPr lang="tr-TR" sz="4000" dirty="0" smtClean="0">
              <a:solidFill>
                <a:schemeClr val="accent2"/>
              </a:solidFill>
            </a:endParaRPr>
          </a:p>
          <a:p>
            <a:r>
              <a:rPr lang="tr-TR" sz="3200" b="1" dirty="0" smtClean="0"/>
              <a:t>Aylık toplantılarla tanışıklık arttıkça ortak bir yönetimin oluşması ihtiyacı ortaya çıktı. </a:t>
            </a:r>
          </a:p>
          <a:p>
            <a:r>
              <a:rPr lang="tr-TR" sz="3200" b="1" dirty="0" smtClean="0"/>
              <a:t>Bir icra heyeti ve dönem başkanı seçtik. İki yılda bir dönem başkanını seçimle değiştiriyoruz. </a:t>
            </a:r>
            <a:endParaRPr lang="tr-TR" sz="3200" dirty="0"/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428604"/>
            <a:ext cx="8568952" cy="5000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4400" b="1" dirty="0" smtClean="0">
                <a:solidFill>
                  <a:schemeClr val="accent2"/>
                </a:solidFill>
              </a:rPr>
              <a:t>Kararların Alınması</a:t>
            </a:r>
            <a:endParaRPr lang="tr-TR" sz="4400" dirty="0" smtClean="0">
              <a:solidFill>
                <a:schemeClr val="accent2"/>
              </a:solidFill>
            </a:endParaRPr>
          </a:p>
          <a:p>
            <a:pPr algn="ctr"/>
            <a:r>
              <a:rPr lang="tr-TR" sz="3600" b="1" dirty="0" smtClean="0"/>
              <a:t>Bütün şerhleri ve ikazları değerlendirdik. </a:t>
            </a:r>
          </a:p>
          <a:p>
            <a:pPr algn="ctr"/>
            <a:r>
              <a:rPr lang="tr-TR" sz="3600" b="1" dirty="0" smtClean="0">
                <a:solidFill>
                  <a:schemeClr val="accent2"/>
                </a:solidFill>
              </a:rPr>
              <a:t>Katılımlarında da oybirliği şartı aradık. </a:t>
            </a:r>
          </a:p>
          <a:p>
            <a:pPr algn="ctr"/>
            <a:r>
              <a:rPr lang="tr-TR" sz="3600" b="1" dirty="0" smtClean="0">
                <a:solidFill>
                  <a:schemeClr val="tx1"/>
                </a:solidFill>
              </a:rPr>
              <a:t>Şu an 100 üyeye ulaşmış durumdayız.</a:t>
            </a:r>
            <a:endParaRPr lang="tr-TR" sz="3600" dirty="0">
              <a:solidFill>
                <a:schemeClr val="tx1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571480"/>
            <a:ext cx="8568952" cy="47149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4000" b="1" dirty="0" smtClean="0">
                <a:solidFill>
                  <a:schemeClr val="accent2"/>
                </a:solidFill>
              </a:rPr>
              <a:t>Akademik Destek / </a:t>
            </a:r>
          </a:p>
          <a:p>
            <a:pPr algn="ctr"/>
            <a:r>
              <a:rPr lang="tr-TR" sz="4000" b="1" dirty="0" smtClean="0">
                <a:solidFill>
                  <a:schemeClr val="accent2"/>
                </a:solidFill>
              </a:rPr>
              <a:t>Üniversite İşbirliği</a:t>
            </a:r>
          </a:p>
          <a:p>
            <a:pPr algn="ctr"/>
            <a:endParaRPr lang="tr-TR" sz="4000" dirty="0" smtClean="0">
              <a:solidFill>
                <a:schemeClr val="accent2"/>
              </a:solidFill>
            </a:endParaRPr>
          </a:p>
          <a:p>
            <a:pPr algn="ctr"/>
            <a:r>
              <a:rPr lang="tr-TR" sz="4800" b="1" dirty="0" smtClean="0"/>
              <a:t>Olmazsa Olmaz</a:t>
            </a:r>
            <a:endParaRPr lang="tr-TR" sz="4800" dirty="0">
              <a:solidFill>
                <a:schemeClr val="accent2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1700808"/>
            <a:ext cx="8568952" cy="17281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r-TR" sz="5400" dirty="0" smtClean="0">
                <a:solidFill>
                  <a:schemeClr val="accent2"/>
                </a:solidFill>
                <a:latin typeface="+mj-lt"/>
              </a:rPr>
              <a:t>İLK ÇALIŞMALAR</a:t>
            </a:r>
            <a:endParaRPr lang="tr-TR" sz="5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714356"/>
            <a:ext cx="8568952" cy="4572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3200" b="1" dirty="0" smtClean="0"/>
              <a:t>İlk toplantılardan yaklaşık altı ay sonra ortaklığımızı “Konya Sivil Toplum Kuruluşları” olarak deklare ettik </a:t>
            </a:r>
          </a:p>
          <a:p>
            <a:pPr algn="ctr"/>
            <a:r>
              <a:rPr lang="tr-TR" sz="3200" b="1" dirty="0" smtClean="0">
                <a:solidFill>
                  <a:schemeClr val="accent2"/>
                </a:solidFill>
              </a:rPr>
              <a:t>Birlikte basın açıklamaları, toplantılar, protestolar, eylemler gerçekleştirmeye başladık</a:t>
            </a:r>
          </a:p>
          <a:p>
            <a:pPr algn="ctr"/>
            <a:r>
              <a:rPr lang="tr-TR" sz="3200" b="1" dirty="0" smtClean="0"/>
              <a:t>Bu özgüvenimizi ve cesaretimizi daha da arttırdı</a:t>
            </a:r>
            <a:endParaRPr lang="tr-TR" sz="3200" dirty="0"/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285728"/>
            <a:ext cx="8568952" cy="5000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3200" b="1" dirty="0" smtClean="0">
                <a:solidFill>
                  <a:schemeClr val="accent2"/>
                </a:solidFill>
              </a:rPr>
              <a:t>Şehir protokolünü ziyaret ederek birlikte çalışmaya başladığımızı, bundan sonra da şehrin siyasi ve bürokratik temsilcileri ile ortak çalışmalar yapabileceğimizi ilan ettik </a:t>
            </a: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857232"/>
            <a:ext cx="8568952" cy="45005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3200" b="1" dirty="0" smtClean="0"/>
              <a:t>Pakistan depreminde, Filistin ile ilgili konularda ortak yardım organizasyonları yaptık</a:t>
            </a:r>
          </a:p>
          <a:p>
            <a:pPr algn="ctr"/>
            <a:r>
              <a:rPr lang="tr-TR" sz="3200" b="1" dirty="0" smtClean="0">
                <a:solidFill>
                  <a:schemeClr val="accent2"/>
                </a:solidFill>
              </a:rPr>
              <a:t>Somalili mülteciler ile ilgili yaptığımız çalışma BMMYK tarafından örnek proje seçildi</a:t>
            </a:r>
          </a:p>
          <a:p>
            <a:pPr algn="ctr"/>
            <a:r>
              <a:rPr lang="tr-TR" sz="3200" b="1" dirty="0" smtClean="0"/>
              <a:t>Şimdi Suriyeli misafirlerimizle ilgili olarak aynı şekilde şehir protokolü ile birlikte çözüm üretiyoruz</a:t>
            </a:r>
            <a:endParaRPr lang="tr-TR" sz="3200" dirty="0"/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857232"/>
            <a:ext cx="8568952" cy="45005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endParaRPr lang="tr-TR" sz="3200" dirty="0"/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  <p:pic>
        <p:nvPicPr>
          <p:cNvPr id="6146" name="Picture 2" descr="C:\Users\GökhanGÜZEL\Desktop\EBSAD\STK İLETİSİM FOTO\PAKİSTAN MİSAFİ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000108"/>
            <a:ext cx="5643602" cy="4232702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43731" y="1476846"/>
            <a:ext cx="7884368" cy="410445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tr-TR" sz="2200" b="1" dirty="0" err="1" smtClean="0">
                <a:solidFill>
                  <a:schemeClr val="tx1"/>
                </a:solidFill>
                <a:latin typeface="Lucida Sans" pitchFamily="34" charset="0"/>
                <a:ea typeface="Arial Unicode MS" pitchFamily="34" charset="-128"/>
                <a:cs typeface="Vrinda" pitchFamily="34" charset="0"/>
              </a:rPr>
              <a:t>Mazlumder</a:t>
            </a:r>
            <a:r>
              <a:rPr lang="tr-TR" sz="2200" b="1" dirty="0" smtClean="0">
                <a:solidFill>
                  <a:schemeClr val="tx1"/>
                </a:solidFill>
                <a:latin typeface="Lucida Sans" pitchFamily="34" charset="0"/>
                <a:ea typeface="Arial Unicode MS" pitchFamily="34" charset="-128"/>
                <a:cs typeface="Vrinda" pitchFamily="34" charset="0"/>
              </a:rPr>
              <a:t> Konya Şubesi Kurucu Üyesi, Bşk. Yrd.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tr-TR" sz="2200" b="1" dirty="0" smtClean="0">
                <a:solidFill>
                  <a:schemeClr val="tx1"/>
                </a:solidFill>
                <a:latin typeface="Lucida Sans" pitchFamily="34" charset="0"/>
                <a:ea typeface="Arial Unicode MS" pitchFamily="34" charset="-128"/>
                <a:cs typeface="Vrinda" pitchFamily="34" charset="0"/>
              </a:rPr>
              <a:t>Bilgi İletişim Kültür Araştırma Derneği Kurucu Üyesi, Bşk. Yrd.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tr-TR" sz="2200" b="1" dirty="0" smtClean="0">
                <a:solidFill>
                  <a:schemeClr val="tx1"/>
                </a:solidFill>
                <a:latin typeface="Lucida Sans" pitchFamily="34" charset="0"/>
                <a:ea typeface="Arial Unicode MS" pitchFamily="34" charset="-128"/>
                <a:cs typeface="Vrinda" pitchFamily="34" charset="0"/>
              </a:rPr>
              <a:t>Yazarlar Birliği Konya Şubesi Üyesi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tr-TR" sz="2200" b="1" dirty="0" smtClean="0">
                <a:solidFill>
                  <a:schemeClr val="tx1"/>
                </a:solidFill>
                <a:latin typeface="Lucida Sans" pitchFamily="34" charset="0"/>
                <a:ea typeface="Arial Unicode MS" pitchFamily="34" charset="-128"/>
                <a:cs typeface="Vrinda" pitchFamily="34" charset="0"/>
              </a:rPr>
              <a:t>Konya Sivil Toplum Kuruluşları İcra Heyeti Üyesi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tr-TR" sz="2200" b="1" dirty="0" smtClean="0">
                <a:solidFill>
                  <a:schemeClr val="tx1"/>
                </a:solidFill>
                <a:latin typeface="Lucida Sans" pitchFamily="34" charset="0"/>
                <a:ea typeface="Arial Unicode MS" pitchFamily="34" charset="-128"/>
                <a:cs typeface="Vrinda" pitchFamily="34" charset="0"/>
              </a:rPr>
              <a:t>İlim Yayma Cemiyeti Konya Şubesi Eğitim Müdürü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tr-TR" sz="2200" b="1" dirty="0" smtClean="0">
                <a:solidFill>
                  <a:schemeClr val="tx1"/>
                </a:solidFill>
                <a:latin typeface="Lucida Sans" pitchFamily="34" charset="0"/>
                <a:ea typeface="Arial Unicode MS" pitchFamily="34" charset="-128"/>
                <a:cs typeface="Vrinda" pitchFamily="34" charset="0"/>
              </a:rPr>
              <a:t>Köşe Yazarı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tr-TR" sz="2400" dirty="0">
              <a:latin typeface="Comic Sans MS" pitchFamily="66" charset="0"/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11560" y="476672"/>
            <a:ext cx="3322712" cy="70609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 smtClean="0"/>
              <a:t>Adem SELEŞ</a:t>
            </a:r>
            <a:br>
              <a:rPr lang="tr-TR" dirty="0" smtClean="0"/>
            </a:br>
            <a:endParaRPr lang="tr-TR" dirty="0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642918"/>
            <a:ext cx="8568952" cy="44291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3200" b="1" dirty="0" smtClean="0"/>
              <a:t>Zaman içerisinde ihtisaslaşma gelişti.</a:t>
            </a:r>
          </a:p>
          <a:p>
            <a:pPr algn="ctr"/>
            <a:endParaRPr lang="tr-TR" sz="3200" b="1" dirty="0" smtClean="0"/>
          </a:p>
          <a:p>
            <a:pPr algn="ctr"/>
            <a:r>
              <a:rPr lang="tr-TR" sz="3200" b="1" dirty="0" smtClean="0"/>
              <a:t> </a:t>
            </a:r>
            <a:r>
              <a:rPr lang="tr-TR" sz="3200" b="1" dirty="0" smtClean="0">
                <a:solidFill>
                  <a:schemeClr val="accent2"/>
                </a:solidFill>
              </a:rPr>
              <a:t>Birbirimizi tanıdığımız için </a:t>
            </a:r>
            <a:r>
              <a:rPr lang="tr-TR" sz="3200" b="1" dirty="0" err="1" smtClean="0">
                <a:solidFill>
                  <a:schemeClr val="accent2"/>
                </a:solidFill>
              </a:rPr>
              <a:t>STK’lar</a:t>
            </a:r>
            <a:r>
              <a:rPr lang="tr-TR" sz="3200" b="1" dirty="0" smtClean="0">
                <a:solidFill>
                  <a:schemeClr val="accent2"/>
                </a:solidFill>
              </a:rPr>
              <a:t> kendileri ile ilgili konularda işbölümüne gitti. </a:t>
            </a: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1285860"/>
            <a:ext cx="8568952" cy="35719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3200" b="1" dirty="0" smtClean="0">
                <a:solidFill>
                  <a:schemeClr val="accent2"/>
                </a:solidFill>
              </a:rPr>
              <a:t>Siirt </a:t>
            </a:r>
            <a:r>
              <a:rPr lang="tr-TR" sz="3200" b="1" dirty="0" err="1" smtClean="0">
                <a:solidFill>
                  <a:schemeClr val="accent2"/>
                </a:solidFill>
              </a:rPr>
              <a:t>STK’ları</a:t>
            </a:r>
            <a:r>
              <a:rPr lang="tr-TR" sz="3200" b="1" dirty="0" smtClean="0">
                <a:solidFill>
                  <a:schemeClr val="accent2"/>
                </a:solidFill>
              </a:rPr>
              <a:t> olarak sizler de ortak projeler geliştirmeli, SODES, KÖYDES gibi projelerle birlikte devlet desteklerinden en iyi şekilde istifade etmelisiniz</a:t>
            </a: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1700808"/>
            <a:ext cx="8568952" cy="17281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5400" b="1" dirty="0" smtClean="0">
                <a:solidFill>
                  <a:srgbClr val="FF0000"/>
                </a:solidFill>
              </a:rPr>
              <a:t>Ufuk Turu Toplantıları</a:t>
            </a:r>
            <a:endParaRPr lang="tr-TR" sz="5400" dirty="0">
              <a:solidFill>
                <a:srgbClr val="FF0000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928670"/>
            <a:ext cx="8568952" cy="42148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tr-TR" sz="2600" b="1" dirty="0" smtClean="0"/>
              <a:t>Aylık toplantıların verimli geçmesi çalışmalarımızı hızlandırdı. </a:t>
            </a:r>
          </a:p>
          <a:p>
            <a:r>
              <a:rPr lang="tr-TR" sz="2600" b="1" dirty="0" smtClean="0">
                <a:solidFill>
                  <a:srgbClr val="FF0000"/>
                </a:solidFill>
              </a:rPr>
              <a:t>Her yıl belli konuları seçerek her ay o konunun farklı bir boyutunu farklı bir uzmandan dinledik. </a:t>
            </a:r>
            <a:r>
              <a:rPr lang="tr-TR" sz="2600" b="1" dirty="0" smtClean="0"/>
              <a:t>2003 yılı Mayıs ayında da Konya dışında üç günlük Ufuk Turu Toplantılarının ilkini gerçekleştirdik. </a:t>
            </a:r>
          </a:p>
          <a:p>
            <a:r>
              <a:rPr lang="tr-TR" sz="2600" b="1" dirty="0" smtClean="0">
                <a:solidFill>
                  <a:srgbClr val="FF0000"/>
                </a:solidFill>
              </a:rPr>
              <a:t>Geçen Mayıs ayında onuncusunu gerçekleştirdik. </a:t>
            </a:r>
          </a:p>
          <a:p>
            <a:r>
              <a:rPr lang="tr-TR" sz="2600" b="1" dirty="0" smtClean="0"/>
              <a:t>İlk zamanlarda 30 ya da 40 kişi ile kendi aramızda yaptığımız toplantılar zamanla büyüdü, genişledi. </a:t>
            </a:r>
            <a:endParaRPr lang="tr-TR" sz="2600" dirty="0"/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357166"/>
            <a:ext cx="8568952" cy="49292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3200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tr-TR" sz="3200" b="1" dirty="0" smtClean="0"/>
              <a:t>Bu toplantılara aylık toplantılara gelen konuşmacılarla birlikte konu ile ilgili gazeteci, yazar, akademisyenleri de davet ettik</a:t>
            </a:r>
          </a:p>
          <a:p>
            <a:pPr algn="ctr"/>
            <a:endParaRPr lang="tr-TR" sz="3200" b="1" dirty="0" smtClean="0"/>
          </a:p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Onuncu toplantıda katılımcı sayımız </a:t>
            </a:r>
            <a:r>
              <a:rPr lang="tr-TR" sz="3200" b="1" dirty="0" err="1" smtClean="0">
                <a:solidFill>
                  <a:srgbClr val="FF0000"/>
                </a:solidFill>
              </a:rPr>
              <a:t>beşyüzün</a:t>
            </a:r>
            <a:r>
              <a:rPr lang="tr-TR" sz="3200" b="1" dirty="0" smtClean="0">
                <a:solidFill>
                  <a:srgbClr val="FF0000"/>
                </a:solidFill>
              </a:rPr>
              <a:t> üzerinde idi</a:t>
            </a:r>
            <a:endParaRPr lang="tr-TR" sz="3200" dirty="0" smtClean="0">
              <a:solidFill>
                <a:srgbClr val="FF0000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357166"/>
            <a:ext cx="8568952" cy="49292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endParaRPr lang="tr-TR" sz="3200" dirty="0" smtClean="0">
              <a:solidFill>
                <a:srgbClr val="FF0000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  <p:pic>
        <p:nvPicPr>
          <p:cNvPr id="8194" name="Picture 2" descr="C:\Users\GökhanGÜZEL\Desktop\EBSAD\STK İLETİSİM FOTO\UFUK TURU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571480"/>
            <a:ext cx="6242304" cy="468172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357166"/>
            <a:ext cx="8568952" cy="49292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endParaRPr lang="tr-TR" sz="3200" dirty="0" smtClean="0">
              <a:solidFill>
                <a:srgbClr val="FF0000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  <p:pic>
        <p:nvPicPr>
          <p:cNvPr id="13314" name="Picture 2" descr="C:\Users\GökhanGÜZEL\Desktop\EBSAD\STK İLETİSİM FOTO\UFUK TURU 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571480"/>
            <a:ext cx="6643734" cy="442915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357166"/>
            <a:ext cx="8568952" cy="49292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tr-TR" sz="3200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  <a:endParaRPr lang="tr-TR" sz="3200" dirty="0" smtClean="0">
              <a:solidFill>
                <a:srgbClr val="FF0000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  <p:pic>
        <p:nvPicPr>
          <p:cNvPr id="7170" name="Picture 2" descr="C:\Users\GökhanGÜZEL\Desktop\EBSAD\STK İLETİSİM FOTO\UFUK TURU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428604"/>
            <a:ext cx="6242304" cy="468172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357166"/>
            <a:ext cx="8568952" cy="49292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tr-TR" sz="3200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  <a:endParaRPr lang="tr-TR" sz="3200" dirty="0" smtClean="0">
              <a:solidFill>
                <a:srgbClr val="FF0000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  <p:pic>
        <p:nvPicPr>
          <p:cNvPr id="9218" name="Picture 2" descr="C:\Users\GökhanGÜZEL\Desktop\EBSAD\STK İLETİSİM FOTO\UFUK TURU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714356"/>
            <a:ext cx="6374921" cy="423864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357166"/>
            <a:ext cx="8568952" cy="49292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tr-TR" sz="3200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  <a:endParaRPr lang="tr-TR" sz="3200" dirty="0" smtClean="0">
              <a:solidFill>
                <a:srgbClr val="FF0000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  <p:pic>
        <p:nvPicPr>
          <p:cNvPr id="10242" name="Picture 2" descr="C:\Users\GökhanGÜZEL\Desktop\EBSAD\STK İLETİSİM FOTO\UFUK TURU 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642918"/>
            <a:ext cx="6589806" cy="438152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 3" pitchFamily="18" charset="2"/>
              <a:buNone/>
            </a:pPr>
            <a:r>
              <a:rPr lang="tr-TR" sz="4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İÇİNDE YAŞADIĞIMIZ </a:t>
            </a:r>
          </a:p>
          <a:p>
            <a:pPr algn="ctr">
              <a:buFont typeface="Wingdings 3" pitchFamily="18" charset="2"/>
              <a:buNone/>
            </a:pPr>
            <a:r>
              <a:rPr lang="tr-TR" sz="5400" b="1" dirty="0" smtClean="0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SİİRT ŞEHRİ</a:t>
            </a:r>
          </a:p>
          <a:p>
            <a:pPr algn="ctr">
              <a:buFont typeface="Wingdings 3" pitchFamily="18" charset="2"/>
              <a:buNone/>
            </a:pPr>
            <a:r>
              <a:rPr lang="tr-TR" sz="4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ORTAK PAYDAMIZ</a:t>
            </a:r>
          </a:p>
          <a:p>
            <a:pPr algn="ctr">
              <a:buFont typeface="Wingdings 3" pitchFamily="18" charset="2"/>
              <a:buNone/>
            </a:pPr>
            <a:r>
              <a:rPr lang="tr-TR" sz="4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</a:t>
            </a:r>
          </a:p>
          <a:p>
            <a:pPr algn="ctr">
              <a:buFont typeface="Wingdings 3" pitchFamily="18" charset="2"/>
              <a:buNone/>
            </a:pPr>
            <a:r>
              <a:rPr lang="tr-TR" sz="4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ÖNCELİĞİMİZDİR</a:t>
            </a:r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357166"/>
            <a:ext cx="8568952" cy="49292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tr-TR" sz="3200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  <a:endParaRPr lang="tr-TR" sz="3200" dirty="0" smtClean="0">
              <a:solidFill>
                <a:srgbClr val="FF0000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  <p:pic>
        <p:nvPicPr>
          <p:cNvPr id="11266" name="Picture 2" descr="C:\Users\GökhanGÜZEL\Desktop\EBSAD\STK İLETİSİM FOTO\UFUK TURU 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571480"/>
            <a:ext cx="6072230" cy="455417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357166"/>
            <a:ext cx="8568952" cy="49292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tr-TR" sz="3200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  <a:endParaRPr lang="tr-TR" sz="3200" dirty="0" smtClean="0">
              <a:solidFill>
                <a:srgbClr val="FF0000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  <p:pic>
        <p:nvPicPr>
          <p:cNvPr id="12290" name="Picture 2" descr="C:\Users\GökhanGÜZEL\Desktop\EBSAD\STK İLETİSİM FOTO\UFUK TURU 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357166"/>
            <a:ext cx="6500826" cy="487562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357166"/>
            <a:ext cx="8568952" cy="49292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tr-TR" sz="3200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  <a:endParaRPr lang="tr-TR" sz="3200" dirty="0" smtClean="0">
              <a:solidFill>
                <a:srgbClr val="FF0000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  <p:pic>
        <p:nvPicPr>
          <p:cNvPr id="22530" name="Picture 2" descr="C:\Users\GökhanGÜZEL\Desktop\EBSAD\STK İLETİSİM FOTO\UFUK TURU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500042"/>
            <a:ext cx="6589806" cy="438152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357166"/>
            <a:ext cx="8568952" cy="49292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tr-TR" sz="3200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  <a:endParaRPr lang="tr-TR" sz="3200" dirty="0" smtClean="0">
              <a:solidFill>
                <a:srgbClr val="FF0000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  <p:pic>
        <p:nvPicPr>
          <p:cNvPr id="23554" name="Picture 2" descr="C:\Users\GökhanGÜZEL\Desktop\EBSAD\STK İLETİSİM FOTO\UFUK TURU 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571480"/>
            <a:ext cx="6589806" cy="438152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928670"/>
            <a:ext cx="8568952" cy="41434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3200" b="1" dirty="0" smtClean="0"/>
              <a:t>İkinci toplantıdan sonra Ufuk Turu Toplantılarına diğer şehirlerden ortak platformların temsilcilerini de davet ettik </a:t>
            </a:r>
          </a:p>
          <a:p>
            <a:pPr algn="ctr"/>
            <a:endParaRPr lang="tr-TR" sz="3200" b="1" dirty="0" smtClean="0">
              <a:solidFill>
                <a:srgbClr val="FF0000"/>
              </a:solidFill>
            </a:endParaRPr>
          </a:p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Onuncu Ufuk Turu Toplantısında 52 şehirden temsilci katıldı</a:t>
            </a:r>
            <a:endParaRPr lang="tr-TR" sz="3200" dirty="0" smtClean="0">
              <a:solidFill>
                <a:srgbClr val="FF0000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928670"/>
            <a:ext cx="8568952" cy="41434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endParaRPr lang="tr-TR" sz="3200" dirty="0" smtClean="0">
              <a:solidFill>
                <a:srgbClr val="FF0000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  <p:pic>
        <p:nvPicPr>
          <p:cNvPr id="15362" name="Picture 2" descr="C:\Users\GökhanGÜZEL\Desktop\EBSAD\STK İLETİSİM FOTO\URFA ZİYAR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000108"/>
            <a:ext cx="5214974" cy="3911231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928670"/>
            <a:ext cx="8568952" cy="41434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endParaRPr lang="tr-TR" sz="3200" dirty="0" smtClean="0">
              <a:solidFill>
                <a:srgbClr val="FF0000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  <p:pic>
        <p:nvPicPr>
          <p:cNvPr id="16386" name="Picture 2" descr="C:\Users\GökhanGÜZEL\Desktop\EBSAD\STK İLETİSİM FOTO\DİYARBAKIR TGT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071546"/>
            <a:ext cx="5214974" cy="3911231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928670"/>
            <a:ext cx="8568952" cy="41434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endParaRPr lang="tr-TR" sz="3200" dirty="0" smtClean="0">
              <a:solidFill>
                <a:srgbClr val="FF0000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  <p:pic>
        <p:nvPicPr>
          <p:cNvPr id="17410" name="Picture 2" descr="C:\Users\GökhanGÜZEL\Desktop\EBSAD\STK İLETİSİM FOTO\ELAZIG ZİYAR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928670"/>
            <a:ext cx="5429288" cy="4071966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928670"/>
            <a:ext cx="8568952" cy="41434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endParaRPr lang="tr-TR" sz="3200" dirty="0" smtClean="0">
              <a:solidFill>
                <a:srgbClr val="FF0000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  <p:pic>
        <p:nvPicPr>
          <p:cNvPr id="18434" name="Picture 2" descr="C:\Users\GökhanGÜZEL\Desktop\EBSAD\STK İLETİSİM FOTO\GAZİANTEP ZİYAR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035827"/>
            <a:ext cx="5286412" cy="3964809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Başlık"/>
          <p:cNvSpPr txBox="1">
            <a:spLocks/>
          </p:cNvSpPr>
          <p:nvPr/>
        </p:nvSpPr>
        <p:spPr>
          <a:xfrm>
            <a:off x="251520" y="714356"/>
            <a:ext cx="8568952" cy="47149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3600" b="1" dirty="0" smtClean="0"/>
              <a:t>Diğer şehirlerin davet edilmesi tanışıklıkların artmasına vesile oldu</a:t>
            </a:r>
          </a:p>
          <a:p>
            <a:pPr algn="ctr"/>
            <a:r>
              <a:rPr lang="tr-TR" sz="3600" b="1" dirty="0" smtClean="0"/>
              <a:t> </a:t>
            </a:r>
          </a:p>
          <a:p>
            <a:pPr algn="ctr"/>
            <a:r>
              <a:rPr lang="tr-TR" sz="3600" b="1" dirty="0" smtClean="0">
                <a:solidFill>
                  <a:srgbClr val="FF0000"/>
                </a:solidFill>
              </a:rPr>
              <a:t>Her şehir de birçok sivil toplum gönüllüsü, birçok STK dostumuz, paydaşımız oldu</a:t>
            </a:r>
          </a:p>
          <a:p>
            <a:pPr algn="ctr"/>
            <a:endParaRPr lang="tr-TR" sz="3600" b="1" dirty="0" smtClean="0">
              <a:solidFill>
                <a:srgbClr val="FF0000"/>
              </a:solidFill>
            </a:endParaRPr>
          </a:p>
          <a:p>
            <a:pPr algn="ctr"/>
            <a:r>
              <a:rPr lang="tr-TR" sz="3600" b="1" dirty="0" smtClean="0"/>
              <a:t>Bağlarımız güçlendi</a:t>
            </a:r>
            <a:endParaRPr lang="tr-TR" sz="3600" dirty="0"/>
          </a:p>
        </p:txBody>
      </p:sp>
      <p:sp>
        <p:nvSpPr>
          <p:cNvPr id="5" name="4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Grp="1"/>
          </p:cNvSpPr>
          <p:nvPr>
            <p:ph type="body" idx="1"/>
          </p:nvPr>
        </p:nvSpPr>
        <p:spPr>
          <a:xfrm>
            <a:off x="457200" y="1000108"/>
            <a:ext cx="8229600" cy="5006992"/>
          </a:xfrm>
        </p:spPr>
        <p:txBody>
          <a:bodyPr/>
          <a:lstStyle/>
          <a:p>
            <a:pPr algn="ctr">
              <a:buNone/>
            </a:pPr>
            <a:r>
              <a:rPr lang="tr-TR" sz="3600" b="1" dirty="0" smtClean="0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Yükselen Sular Bütün Gemilerin İşine Yarar</a:t>
            </a:r>
          </a:p>
          <a:p>
            <a:pPr algn="ctr">
              <a:buNone/>
            </a:pPr>
            <a:endParaRPr lang="tr-TR" sz="3600" dirty="0" smtClean="0">
              <a:solidFill>
                <a:schemeClr val="accent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buNone/>
            </a:pPr>
            <a:r>
              <a:rPr lang="tr-TR" sz="3600" b="1" dirty="0" smtClean="0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Maddi ve Manevi Kalkınma Birlikte</a:t>
            </a:r>
          </a:p>
          <a:p>
            <a:pPr algn="ctr">
              <a:buNone/>
            </a:pPr>
            <a:r>
              <a:rPr lang="tr-TR" sz="3600" b="1" dirty="0" smtClean="0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Başarılır</a:t>
            </a:r>
            <a:endParaRPr lang="tr-TR" sz="3600" dirty="0" smtClean="0">
              <a:solidFill>
                <a:schemeClr val="accent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endParaRPr lang="tr-TR" sz="2000" b="1" dirty="0" smtClean="0"/>
          </a:p>
          <a:p>
            <a:pPr>
              <a:buNone/>
            </a:pPr>
            <a:endParaRPr lang="tr-TR" sz="2000" b="1" dirty="0" smtClean="0"/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Başlık"/>
          <p:cNvSpPr txBox="1">
            <a:spLocks/>
          </p:cNvSpPr>
          <p:nvPr/>
        </p:nvSpPr>
        <p:spPr>
          <a:xfrm>
            <a:off x="251520" y="500042"/>
            <a:ext cx="8568952" cy="51435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Ufuk Turu Toplantıları bizi ulusal ve evrensel bir boyuta taşıdı</a:t>
            </a:r>
          </a:p>
          <a:p>
            <a:pPr algn="ctr"/>
            <a:endParaRPr lang="tr-TR" sz="3200" dirty="0" smtClean="0">
              <a:solidFill>
                <a:srgbClr val="FF0000"/>
              </a:solidFill>
            </a:endParaRPr>
          </a:p>
          <a:p>
            <a:pPr algn="ctr"/>
            <a:r>
              <a:rPr lang="tr-TR" sz="3200" b="1" dirty="0" smtClean="0">
                <a:solidFill>
                  <a:schemeClr val="tx1"/>
                </a:solidFill>
              </a:rPr>
              <a:t>Türkiye ile İslam ülkelerinden </a:t>
            </a:r>
            <a:r>
              <a:rPr lang="tr-TR" sz="3200" b="1" dirty="0" err="1" smtClean="0">
                <a:solidFill>
                  <a:schemeClr val="tx1"/>
                </a:solidFill>
              </a:rPr>
              <a:t>STK’larla</a:t>
            </a:r>
            <a:r>
              <a:rPr lang="tr-TR" sz="3200" b="1" dirty="0" smtClean="0">
                <a:solidFill>
                  <a:schemeClr val="tx1"/>
                </a:solidFill>
              </a:rPr>
              <a:t> tanıştık</a:t>
            </a:r>
          </a:p>
          <a:p>
            <a:pPr algn="ctr"/>
            <a:endParaRPr lang="tr-TR" sz="3200" b="1" dirty="0" smtClean="0">
              <a:solidFill>
                <a:srgbClr val="FF0000"/>
              </a:solidFill>
            </a:endParaRPr>
          </a:p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Akademik çalışmalara konu olduk.</a:t>
            </a:r>
            <a:endParaRPr lang="tr-TR" sz="3200" dirty="0">
              <a:solidFill>
                <a:srgbClr val="FF0000"/>
              </a:solidFill>
            </a:endParaRPr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Başlık"/>
          <p:cNvSpPr txBox="1">
            <a:spLocks/>
          </p:cNvSpPr>
          <p:nvPr/>
        </p:nvSpPr>
        <p:spPr>
          <a:xfrm>
            <a:off x="251520" y="500042"/>
            <a:ext cx="8568952" cy="51435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endParaRPr lang="tr-TR" sz="3200" dirty="0">
              <a:solidFill>
                <a:srgbClr val="FF0000"/>
              </a:solidFill>
            </a:endParaRPr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  <p:pic>
        <p:nvPicPr>
          <p:cNvPr id="14338" name="Picture 2" descr="C:\Users\GökhanGÜZEL\Desktop\EBSAD\STK İLETİSİM FOTO\UFUK TURU 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857232"/>
            <a:ext cx="6374921" cy="4238644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Başlık"/>
          <p:cNvSpPr txBox="1">
            <a:spLocks/>
          </p:cNvSpPr>
          <p:nvPr/>
        </p:nvSpPr>
        <p:spPr>
          <a:xfrm>
            <a:off x="214282" y="1714488"/>
            <a:ext cx="8568952" cy="17281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r-TR" sz="5400" dirty="0" smtClean="0">
                <a:solidFill>
                  <a:srgbClr val="FF0000"/>
                </a:solidFill>
                <a:latin typeface="+mj-lt"/>
              </a:rPr>
              <a:t>ÖĞRENDİKLERİMİZ</a:t>
            </a:r>
            <a:endParaRPr lang="tr-TR" sz="5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Başlık"/>
          <p:cNvSpPr txBox="1">
            <a:spLocks/>
          </p:cNvSpPr>
          <p:nvPr/>
        </p:nvSpPr>
        <p:spPr>
          <a:xfrm>
            <a:off x="285720" y="1000108"/>
            <a:ext cx="8568952" cy="44291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5400" b="1" dirty="0" smtClean="0">
                <a:solidFill>
                  <a:srgbClr val="FF0000"/>
                </a:solidFill>
              </a:rPr>
              <a:t>Her işi ortak yapmak </a:t>
            </a:r>
          </a:p>
          <a:p>
            <a:pPr algn="ctr"/>
            <a:r>
              <a:rPr lang="tr-TR" sz="5400" b="1" dirty="0" smtClean="0">
                <a:solidFill>
                  <a:srgbClr val="FF0000"/>
                </a:solidFill>
              </a:rPr>
              <a:t>zorunda değiliz</a:t>
            </a:r>
          </a:p>
          <a:p>
            <a:pPr algn="ctr"/>
            <a:endParaRPr lang="tr-TR" sz="2800" dirty="0" smtClean="0">
              <a:solidFill>
                <a:srgbClr val="FF0000"/>
              </a:solidFill>
            </a:endParaRPr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Başlık"/>
          <p:cNvSpPr txBox="1">
            <a:spLocks/>
          </p:cNvSpPr>
          <p:nvPr/>
        </p:nvSpPr>
        <p:spPr>
          <a:xfrm>
            <a:off x="285720" y="1000108"/>
            <a:ext cx="8568952" cy="44291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4800" b="1" dirty="0" smtClean="0">
                <a:solidFill>
                  <a:schemeClr val="accent2"/>
                </a:solidFill>
              </a:rPr>
              <a:t>İsimleri çoğaltarak yıpratmadık </a:t>
            </a:r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Başlık"/>
          <p:cNvSpPr txBox="1">
            <a:spLocks/>
          </p:cNvSpPr>
          <p:nvPr/>
        </p:nvSpPr>
        <p:spPr>
          <a:xfrm>
            <a:off x="251520" y="571480"/>
            <a:ext cx="8568952" cy="48577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5400" b="1" dirty="0" smtClean="0">
                <a:solidFill>
                  <a:srgbClr val="FF0000"/>
                </a:solidFill>
              </a:rPr>
              <a:t>Birkaç tuğla </a:t>
            </a:r>
          </a:p>
          <a:p>
            <a:pPr algn="ctr"/>
            <a:r>
              <a:rPr lang="tr-TR" sz="5400" b="1" dirty="0" smtClean="0">
                <a:solidFill>
                  <a:srgbClr val="FF0000"/>
                </a:solidFill>
              </a:rPr>
              <a:t>aşağıya çektik</a:t>
            </a:r>
            <a:endParaRPr lang="tr-TR" sz="5400" dirty="0" smtClean="0">
              <a:solidFill>
                <a:srgbClr val="FF0000"/>
              </a:solidFill>
            </a:endParaRPr>
          </a:p>
          <a:p>
            <a:endParaRPr lang="tr-TR" sz="2400" b="1" dirty="0" smtClean="0"/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Başlık"/>
          <p:cNvSpPr txBox="1">
            <a:spLocks/>
          </p:cNvSpPr>
          <p:nvPr/>
        </p:nvSpPr>
        <p:spPr>
          <a:xfrm>
            <a:off x="251520" y="428604"/>
            <a:ext cx="8568952" cy="50720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5400" b="1" dirty="0" smtClean="0">
                <a:solidFill>
                  <a:srgbClr val="FF0000"/>
                </a:solidFill>
              </a:rPr>
              <a:t>Başkasının eline bakmadık!</a:t>
            </a:r>
            <a:endParaRPr lang="tr-TR" sz="5400" dirty="0" smtClean="0">
              <a:solidFill>
                <a:srgbClr val="FF0000"/>
              </a:solidFill>
            </a:endParaRPr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Başlık"/>
          <p:cNvSpPr txBox="1">
            <a:spLocks/>
          </p:cNvSpPr>
          <p:nvPr/>
        </p:nvSpPr>
        <p:spPr>
          <a:xfrm>
            <a:off x="251520" y="500042"/>
            <a:ext cx="8568952" cy="5000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3600" b="1" dirty="0" smtClean="0">
                <a:solidFill>
                  <a:srgbClr val="FF0000"/>
                </a:solidFill>
              </a:rPr>
              <a:t>Pamuk ipliği değil ama…</a:t>
            </a:r>
            <a:endParaRPr lang="tr-TR" sz="3600" dirty="0" smtClean="0">
              <a:solidFill>
                <a:srgbClr val="FF0000"/>
              </a:solidFill>
            </a:endParaRPr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Başlık"/>
          <p:cNvSpPr txBox="1">
            <a:spLocks/>
          </p:cNvSpPr>
          <p:nvPr/>
        </p:nvSpPr>
        <p:spPr>
          <a:xfrm>
            <a:off x="251520" y="642918"/>
            <a:ext cx="8568952" cy="4572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Ne yapabileceğimizi gördük, </a:t>
            </a:r>
          </a:p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ufkumuz açıldı</a:t>
            </a:r>
            <a:endParaRPr lang="tr-TR" sz="3200" dirty="0" smtClean="0">
              <a:solidFill>
                <a:srgbClr val="FF0000"/>
              </a:solidFill>
            </a:endParaRPr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Başlık"/>
          <p:cNvSpPr txBox="1">
            <a:spLocks/>
          </p:cNvSpPr>
          <p:nvPr/>
        </p:nvSpPr>
        <p:spPr>
          <a:xfrm>
            <a:off x="251520" y="571480"/>
            <a:ext cx="8568952" cy="48577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Bilgi Bankası</a:t>
            </a:r>
            <a:endParaRPr lang="tr-TR" sz="4000" dirty="0" smtClean="0">
              <a:solidFill>
                <a:srgbClr val="FF0000"/>
              </a:solidFill>
            </a:endParaRPr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285720" y="928670"/>
            <a:ext cx="8568952" cy="394277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r-TR" sz="2800" dirty="0" smtClean="0"/>
              <a:t/>
            </a:r>
            <a:br>
              <a:rPr lang="tr-TR" sz="2800" dirty="0" smtClean="0"/>
            </a:br>
            <a:r>
              <a:rPr lang="tr-TR" sz="2800" dirty="0" smtClean="0">
                <a:solidFill>
                  <a:schemeClr val="accent2"/>
                </a:solidFill>
              </a:rPr>
              <a:t>Her iyilik her sivil toplum çalışması kendi içinde ayrı bir değer taşır </a:t>
            </a:r>
            <a:br>
              <a:rPr lang="tr-TR" sz="2800" dirty="0" smtClean="0">
                <a:solidFill>
                  <a:schemeClr val="accent2"/>
                </a:solidFill>
              </a:rPr>
            </a:br>
            <a:r>
              <a:rPr lang="tr-TR" sz="2800" dirty="0" smtClean="0">
                <a:solidFill>
                  <a:schemeClr val="accent2"/>
                </a:solidFill>
              </a:rPr>
              <a:t/>
            </a:r>
            <a:br>
              <a:rPr lang="tr-TR" sz="2800" dirty="0" smtClean="0">
                <a:solidFill>
                  <a:schemeClr val="accent2"/>
                </a:solidFill>
              </a:rPr>
            </a:br>
            <a:r>
              <a:rPr lang="tr-TR" sz="2800" dirty="0" smtClean="0">
                <a:solidFill>
                  <a:schemeClr val="accent2"/>
                </a:solidFill>
              </a:rPr>
              <a:t/>
            </a:r>
            <a:br>
              <a:rPr lang="tr-TR" sz="2800" dirty="0" smtClean="0">
                <a:solidFill>
                  <a:schemeClr val="accent2"/>
                </a:solidFill>
              </a:rPr>
            </a:br>
            <a:r>
              <a:rPr lang="tr-TR" sz="2800" dirty="0" smtClean="0">
                <a:solidFill>
                  <a:schemeClr val="accent2"/>
                </a:solidFill>
              </a:rPr>
              <a:t>Ortak adalet ve iyilik arayışına katkı sağlar</a:t>
            </a:r>
            <a:r>
              <a:rPr lang="tr-TR" sz="2800" dirty="0" smtClean="0"/>
              <a:t/>
            </a:r>
            <a:br>
              <a:rPr lang="tr-TR" sz="2800" dirty="0" smtClean="0"/>
            </a:br>
            <a:endParaRPr lang="tr-TR" sz="2800" dirty="0"/>
          </a:p>
        </p:txBody>
      </p:sp>
      <p:sp>
        <p:nvSpPr>
          <p:cNvPr id="4" name="3 Dikdörtgen"/>
          <p:cNvSpPr/>
          <p:nvPr/>
        </p:nvSpPr>
        <p:spPr>
          <a:xfrm>
            <a:off x="4284663" y="5949950"/>
            <a:ext cx="4572000" cy="646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Başlık"/>
          <p:cNvSpPr txBox="1">
            <a:spLocks/>
          </p:cNvSpPr>
          <p:nvPr/>
        </p:nvSpPr>
        <p:spPr>
          <a:xfrm>
            <a:off x="251520" y="500042"/>
            <a:ext cx="8568952" cy="47863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3600" b="1" dirty="0" smtClean="0">
                <a:solidFill>
                  <a:srgbClr val="FF0000"/>
                </a:solidFill>
              </a:rPr>
              <a:t>Diğer Şehirlere Örnek Olduk</a:t>
            </a:r>
          </a:p>
          <a:p>
            <a:pPr algn="ctr"/>
            <a:endParaRPr lang="tr-TR" sz="3600" dirty="0" smtClean="0">
              <a:solidFill>
                <a:srgbClr val="FF0000"/>
              </a:solidFill>
            </a:endParaRPr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Başlık"/>
          <p:cNvSpPr txBox="1">
            <a:spLocks/>
          </p:cNvSpPr>
          <p:nvPr/>
        </p:nvSpPr>
        <p:spPr>
          <a:xfrm>
            <a:off x="251520" y="500042"/>
            <a:ext cx="8568952" cy="47863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Ziyaretler</a:t>
            </a:r>
          </a:p>
          <a:p>
            <a:pPr algn="ctr"/>
            <a:endParaRPr lang="tr-TR" sz="4000" dirty="0" smtClean="0">
              <a:solidFill>
                <a:srgbClr val="FF0000"/>
              </a:solidFill>
            </a:endParaRPr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Başlık"/>
          <p:cNvSpPr txBox="1">
            <a:spLocks/>
          </p:cNvSpPr>
          <p:nvPr/>
        </p:nvSpPr>
        <p:spPr>
          <a:xfrm>
            <a:off x="285720" y="500042"/>
            <a:ext cx="8568952" cy="47863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endParaRPr lang="tr-TR" sz="4000" dirty="0" smtClean="0">
              <a:solidFill>
                <a:srgbClr val="FF0000"/>
              </a:solidFill>
            </a:endParaRPr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  <p:pic>
        <p:nvPicPr>
          <p:cNvPr id="19458" name="Picture 2" descr="C:\Users\GökhanGÜZEL\Desktop\EBSAD\STK İLETİSİM FOTO\KAYSERİ ZİYAR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571480"/>
            <a:ext cx="6215106" cy="4661330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Başlık"/>
          <p:cNvSpPr txBox="1">
            <a:spLocks/>
          </p:cNvSpPr>
          <p:nvPr/>
        </p:nvSpPr>
        <p:spPr>
          <a:xfrm>
            <a:off x="285720" y="500042"/>
            <a:ext cx="8568952" cy="47863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endParaRPr lang="tr-TR" sz="4000" dirty="0" smtClean="0">
              <a:solidFill>
                <a:srgbClr val="FF0000"/>
              </a:solidFill>
            </a:endParaRPr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  <p:pic>
        <p:nvPicPr>
          <p:cNvPr id="20482" name="Picture 2" descr="C:\Users\GökhanGÜZEL\Desktop\EBSAD\STK İLETİSİM FOTO\MALATYA TOPLAN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642918"/>
            <a:ext cx="6000758" cy="4500569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Başlık"/>
          <p:cNvSpPr txBox="1">
            <a:spLocks/>
          </p:cNvSpPr>
          <p:nvPr/>
        </p:nvSpPr>
        <p:spPr>
          <a:xfrm>
            <a:off x="285720" y="500042"/>
            <a:ext cx="8568952" cy="47863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endParaRPr lang="tr-TR" sz="4000" dirty="0" smtClean="0">
              <a:solidFill>
                <a:srgbClr val="FF0000"/>
              </a:solidFill>
            </a:endParaRPr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  <p:pic>
        <p:nvPicPr>
          <p:cNvPr id="21506" name="Picture 2" descr="C:\Users\GökhanGÜZEL\Desktop\EBSAD\STK İLETİSİM FOTO\TGTV TOPLAN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500042"/>
            <a:ext cx="6429420" cy="4822065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Başlık"/>
          <p:cNvSpPr txBox="1">
            <a:spLocks/>
          </p:cNvSpPr>
          <p:nvPr/>
        </p:nvSpPr>
        <p:spPr>
          <a:xfrm>
            <a:off x="251520" y="500042"/>
            <a:ext cx="8568952" cy="47863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Niçin </a:t>
            </a:r>
          </a:p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yasal ve kurumsal bir nitelik </a:t>
            </a:r>
          </a:p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Kazanmadık</a:t>
            </a:r>
          </a:p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Daha zaman var!</a:t>
            </a:r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Başlık"/>
          <p:cNvSpPr txBox="1">
            <a:spLocks/>
          </p:cNvSpPr>
          <p:nvPr/>
        </p:nvSpPr>
        <p:spPr>
          <a:xfrm>
            <a:off x="214282" y="1857364"/>
            <a:ext cx="8568952" cy="2500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6600" b="1" dirty="0" smtClean="0">
                <a:solidFill>
                  <a:srgbClr val="FF0000"/>
                </a:solidFill>
              </a:rPr>
              <a:t>Neler Yapmalıyız</a:t>
            </a:r>
            <a:endParaRPr lang="tr-TR" sz="6600" dirty="0">
              <a:solidFill>
                <a:srgbClr val="FF0000"/>
              </a:solidFill>
            </a:endParaRPr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Başlık"/>
          <p:cNvSpPr txBox="1">
            <a:spLocks/>
          </p:cNvSpPr>
          <p:nvPr/>
        </p:nvSpPr>
        <p:spPr>
          <a:xfrm>
            <a:off x="214282" y="857232"/>
            <a:ext cx="8568952" cy="45005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3200" b="1" dirty="0" smtClean="0"/>
              <a:t>Sık,sık bir araya gelmeliyiz</a:t>
            </a:r>
          </a:p>
          <a:p>
            <a:pPr algn="ctr"/>
            <a:endParaRPr lang="tr-TR" sz="3200" dirty="0" smtClean="0"/>
          </a:p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Tanışma yemekleri yapmalı, özel bir gündem olmaksızın bir araya gelebilmeliyiz</a:t>
            </a:r>
          </a:p>
          <a:p>
            <a:pPr algn="ctr"/>
            <a:endParaRPr lang="tr-TR" sz="3200" dirty="0" smtClean="0"/>
          </a:p>
          <a:p>
            <a:pPr algn="ctr"/>
            <a:r>
              <a:rPr lang="tr-TR" sz="3200" b="1" dirty="0" smtClean="0"/>
              <a:t>Şehrimizin öncelikli sorunlarını tespit etmeliyiz</a:t>
            </a:r>
            <a:endParaRPr lang="tr-TR" sz="3200" dirty="0"/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Başlık"/>
          <p:cNvSpPr txBox="1">
            <a:spLocks/>
          </p:cNvSpPr>
          <p:nvPr/>
        </p:nvSpPr>
        <p:spPr>
          <a:xfrm>
            <a:off x="214282" y="857232"/>
            <a:ext cx="8568952" cy="45005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4000" b="1" dirty="0" smtClean="0">
                <a:solidFill>
                  <a:schemeClr val="accent2"/>
                </a:solidFill>
              </a:rPr>
              <a:t>İlk etapta benzer çalışmaları yapan </a:t>
            </a:r>
            <a:r>
              <a:rPr lang="tr-TR" sz="4000" b="1" dirty="0" err="1" smtClean="0">
                <a:solidFill>
                  <a:schemeClr val="accent2"/>
                </a:solidFill>
              </a:rPr>
              <a:t>STK’lar</a:t>
            </a:r>
            <a:r>
              <a:rPr lang="tr-TR" sz="4000" b="1" dirty="0" smtClean="0">
                <a:solidFill>
                  <a:schemeClr val="accent2"/>
                </a:solidFill>
              </a:rPr>
              <a:t> zaman zaman bir araya gelerek kaynak israfını önlemeye dönük tecrübe paylaşımı yapmalıdır </a:t>
            </a:r>
            <a:endParaRPr lang="tr-TR" sz="4000" dirty="0" smtClean="0">
              <a:solidFill>
                <a:schemeClr val="accent2"/>
              </a:solidFill>
            </a:endParaRPr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Başlık"/>
          <p:cNvSpPr txBox="1">
            <a:spLocks/>
          </p:cNvSpPr>
          <p:nvPr/>
        </p:nvSpPr>
        <p:spPr>
          <a:xfrm>
            <a:off x="214282" y="857232"/>
            <a:ext cx="8568952" cy="45005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tr-TR" sz="2400" b="1" dirty="0" smtClean="0"/>
              <a:t>Mesela; Siirt’te kaç yardım derneği var? Kaç kişiye ulaşıyorlar? Bilgi paylaşımı var mı?</a:t>
            </a:r>
          </a:p>
          <a:p>
            <a:endParaRPr lang="tr-TR" sz="2400" dirty="0" smtClean="0"/>
          </a:p>
          <a:p>
            <a:r>
              <a:rPr lang="tr-TR" sz="2400" b="1" dirty="0" smtClean="0">
                <a:solidFill>
                  <a:srgbClr val="FF0000"/>
                </a:solidFill>
              </a:rPr>
              <a:t>Mesela; Siirt fıstığı ile ilgili çalışma yapan dernekler, odalar, vakıflar kimler?</a:t>
            </a:r>
          </a:p>
          <a:p>
            <a:endParaRPr lang="tr-TR" sz="2400" dirty="0" smtClean="0"/>
          </a:p>
          <a:p>
            <a:r>
              <a:rPr lang="tr-TR" sz="2400" b="1" dirty="0" smtClean="0"/>
              <a:t>Mesela; Siirt’te çok ciddi ilim geleneği var. Bununla ilgili çalışma yapan dernekler hangileri?</a:t>
            </a:r>
          </a:p>
          <a:p>
            <a:endParaRPr lang="tr-TR" sz="2400" dirty="0" smtClean="0"/>
          </a:p>
          <a:p>
            <a:r>
              <a:rPr lang="tr-TR" sz="2400" b="1" dirty="0" smtClean="0">
                <a:solidFill>
                  <a:srgbClr val="FF0000"/>
                </a:solidFill>
              </a:rPr>
              <a:t>Mesela; Siirt’te ki etnik çeşitlilikten nasıl istifade edebiliriz? Bölgede yaşayan gençler birkaç dili aynı anda konuşabilmeli. </a:t>
            </a:r>
            <a:endParaRPr lang="tr-TR" sz="2400" dirty="0">
              <a:solidFill>
                <a:srgbClr val="FF0000"/>
              </a:solidFill>
            </a:endParaRPr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4" name="2 Başlık"/>
          <p:cNvSpPr txBox="1">
            <a:spLocks/>
          </p:cNvSpPr>
          <p:nvPr/>
        </p:nvSpPr>
        <p:spPr>
          <a:xfrm>
            <a:off x="251520" y="500042"/>
            <a:ext cx="8568952" cy="46434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Bütün Mesleklerin </a:t>
            </a:r>
          </a:p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Toplumda Karşılığı Vardır</a:t>
            </a:r>
          </a:p>
          <a:p>
            <a:pPr algn="ctr"/>
            <a:endParaRPr lang="tr-TR" sz="2800" dirty="0" smtClean="0">
              <a:solidFill>
                <a:srgbClr val="FF0000"/>
              </a:solidFill>
            </a:endParaRPr>
          </a:p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Bilerek ya da Bilmeyerek </a:t>
            </a:r>
          </a:p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Ortak Bir Amaca </a:t>
            </a:r>
          </a:p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Hizmet Ederiz</a:t>
            </a:r>
          </a:p>
          <a:p>
            <a:pPr algn="ctr"/>
            <a:endParaRPr lang="tr-TR" sz="2800" b="1" dirty="0" smtClean="0"/>
          </a:p>
          <a:p>
            <a:pPr algn="ctr"/>
            <a:endParaRPr lang="tr-TR" sz="3200" dirty="0"/>
          </a:p>
        </p:txBody>
      </p:sp>
      <p:sp>
        <p:nvSpPr>
          <p:cNvPr id="5" name="4 Metin kutusu"/>
          <p:cNvSpPr txBox="1"/>
          <p:nvPr/>
        </p:nvSpPr>
        <p:spPr>
          <a:xfrm>
            <a:off x="3851275" y="5876925"/>
            <a:ext cx="5041900" cy="646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Başlık"/>
          <p:cNvSpPr txBox="1">
            <a:spLocks/>
          </p:cNvSpPr>
          <p:nvPr/>
        </p:nvSpPr>
        <p:spPr>
          <a:xfrm>
            <a:off x="214282" y="857232"/>
            <a:ext cx="8568952" cy="45005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tr-TR" sz="2400" b="1" dirty="0" smtClean="0"/>
              <a:t>Şehrimizdeki </a:t>
            </a:r>
            <a:r>
              <a:rPr lang="tr-TR" sz="2400" b="1" dirty="0" err="1" smtClean="0"/>
              <a:t>STK’ların</a:t>
            </a:r>
            <a:r>
              <a:rPr lang="tr-TR" sz="2400" b="1" dirty="0" smtClean="0"/>
              <a:t> imkan ve hizmetlerini yerinde görmeli ve bunları kayıt altına almalıyız.</a:t>
            </a:r>
          </a:p>
          <a:p>
            <a:endParaRPr lang="tr-TR" sz="2400" dirty="0" smtClean="0"/>
          </a:p>
          <a:p>
            <a:r>
              <a:rPr lang="tr-TR" sz="2400" b="1" dirty="0" smtClean="0">
                <a:solidFill>
                  <a:srgbClr val="FF0000"/>
                </a:solidFill>
              </a:rPr>
              <a:t>Ortak sorunlarla ilgili ortak basın toplantıları ve basın açıklamaları ile başlayabiliriz.</a:t>
            </a:r>
          </a:p>
          <a:p>
            <a:endParaRPr lang="tr-TR" sz="2400" dirty="0" smtClean="0"/>
          </a:p>
          <a:p>
            <a:r>
              <a:rPr lang="tr-TR" sz="2400" b="1" dirty="0" smtClean="0"/>
              <a:t>İlk başta iki ayda bir de olsa bir araya gelmenin yolları aranmalıdır. </a:t>
            </a:r>
          </a:p>
          <a:p>
            <a:endParaRPr lang="tr-TR" sz="2400" b="1" dirty="0" smtClean="0"/>
          </a:p>
          <a:p>
            <a:r>
              <a:rPr lang="tr-TR" sz="2400" b="1" dirty="0" smtClean="0">
                <a:solidFill>
                  <a:srgbClr val="FF0000"/>
                </a:solidFill>
              </a:rPr>
              <a:t>Bunun için özel günler fırsat olarak kullanılmalıdır. Ortak bayramlaşmalar düzenlenebilir.</a:t>
            </a:r>
            <a:endParaRPr lang="tr-TR" sz="2400" dirty="0">
              <a:solidFill>
                <a:srgbClr val="FF0000"/>
              </a:solidFill>
            </a:endParaRPr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Başlık"/>
          <p:cNvSpPr txBox="1">
            <a:spLocks/>
          </p:cNvSpPr>
          <p:nvPr/>
        </p:nvSpPr>
        <p:spPr>
          <a:xfrm>
            <a:off x="214282" y="857232"/>
            <a:ext cx="8568952" cy="45005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tr-TR" sz="2400" b="1" dirty="0" smtClean="0"/>
              <a:t>İşte bu toplantı hepimiz için, hepiniz için bir fırsat, bir başlangıç.</a:t>
            </a:r>
          </a:p>
          <a:p>
            <a:r>
              <a:rPr lang="tr-TR" sz="2400" b="1" dirty="0" smtClean="0">
                <a:solidFill>
                  <a:srgbClr val="FF0000"/>
                </a:solidFill>
              </a:rPr>
              <a:t>Dernekler Müdürlüğümüzle, diğer </a:t>
            </a:r>
            <a:r>
              <a:rPr lang="tr-TR" sz="2400" b="1" dirty="0" err="1" smtClean="0">
                <a:solidFill>
                  <a:srgbClr val="FF0000"/>
                </a:solidFill>
              </a:rPr>
              <a:t>STK’larla</a:t>
            </a:r>
            <a:r>
              <a:rPr lang="tr-TR" sz="2400" b="1" dirty="0" smtClean="0">
                <a:solidFill>
                  <a:srgbClr val="FF0000"/>
                </a:solidFill>
              </a:rPr>
              <a:t> işbirliği içerisinde birbirimize ulaşmanın yollarını bulmalıyız.</a:t>
            </a:r>
          </a:p>
          <a:p>
            <a:pPr algn="ctr"/>
            <a:r>
              <a:rPr lang="tr-TR" sz="2400" b="1" dirty="0" smtClean="0">
                <a:solidFill>
                  <a:schemeClr val="tx1"/>
                </a:solidFill>
              </a:rPr>
              <a:t>SİİRT KAZANSIN diye</a:t>
            </a:r>
          </a:p>
          <a:p>
            <a:pPr algn="ctr"/>
            <a:r>
              <a:rPr lang="tr-TR" sz="2400" b="1" dirty="0" smtClean="0">
                <a:solidFill>
                  <a:schemeClr val="tx1"/>
                </a:solidFill>
              </a:rPr>
              <a:t>SİİRT KALKINSIN diye</a:t>
            </a:r>
          </a:p>
          <a:p>
            <a:r>
              <a:rPr lang="tr-TR" sz="2400" b="1" dirty="0" smtClean="0">
                <a:solidFill>
                  <a:srgbClr val="FF0000"/>
                </a:solidFill>
              </a:rPr>
              <a:t>Bizden sonrakilere bu şehri daha güzel daha yaşanır bırakmanın imkanlarına sahibiz.</a:t>
            </a:r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Başlık"/>
          <p:cNvSpPr txBox="1">
            <a:spLocks/>
          </p:cNvSpPr>
          <p:nvPr/>
        </p:nvSpPr>
        <p:spPr>
          <a:xfrm>
            <a:off x="214282" y="857232"/>
            <a:ext cx="8568952" cy="45005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4000" b="1" dirty="0" smtClean="0">
                <a:solidFill>
                  <a:schemeClr val="accent2"/>
                </a:solidFill>
              </a:rPr>
              <a:t>Birazcık </a:t>
            </a:r>
          </a:p>
          <a:p>
            <a:pPr algn="ctr"/>
            <a:r>
              <a:rPr lang="tr-TR" sz="4000" b="1" dirty="0" smtClean="0">
                <a:solidFill>
                  <a:schemeClr val="accent2"/>
                </a:solidFill>
              </a:rPr>
              <a:t>çaba, özveri, </a:t>
            </a:r>
          </a:p>
          <a:p>
            <a:pPr algn="ctr"/>
            <a:r>
              <a:rPr lang="tr-TR" sz="4000" b="1" dirty="0" smtClean="0">
                <a:solidFill>
                  <a:schemeClr val="accent2"/>
                </a:solidFill>
              </a:rPr>
              <a:t>samimiyet ve işbirliği </a:t>
            </a:r>
          </a:p>
          <a:p>
            <a:pPr algn="ctr"/>
            <a:r>
              <a:rPr lang="tr-TR" sz="4000" b="1" dirty="0" smtClean="0">
                <a:solidFill>
                  <a:schemeClr val="accent2"/>
                </a:solidFill>
              </a:rPr>
              <a:t>hepimizin </a:t>
            </a:r>
          </a:p>
          <a:p>
            <a:pPr algn="ctr"/>
            <a:r>
              <a:rPr lang="tr-TR" sz="4000" b="1" dirty="0" smtClean="0">
                <a:solidFill>
                  <a:schemeClr val="accent2"/>
                </a:solidFill>
              </a:rPr>
              <a:t>gününü ve geleceğini </a:t>
            </a:r>
          </a:p>
          <a:p>
            <a:pPr algn="ctr"/>
            <a:r>
              <a:rPr lang="tr-TR" sz="4000" b="1" dirty="0" smtClean="0">
                <a:solidFill>
                  <a:schemeClr val="accent2"/>
                </a:solidFill>
              </a:rPr>
              <a:t>kurtaracak</a:t>
            </a:r>
            <a:endParaRPr lang="tr-TR" sz="4000" dirty="0">
              <a:solidFill>
                <a:schemeClr val="accent2"/>
              </a:solidFill>
            </a:endParaRPr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Başlık"/>
          <p:cNvSpPr txBox="1">
            <a:spLocks/>
          </p:cNvSpPr>
          <p:nvPr/>
        </p:nvSpPr>
        <p:spPr>
          <a:xfrm>
            <a:off x="214282" y="857232"/>
            <a:ext cx="8568952" cy="45005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4000" b="1" dirty="0" smtClean="0">
                <a:solidFill>
                  <a:schemeClr val="accent2"/>
                </a:solidFill>
              </a:rPr>
              <a:t>Bir hayra, bir faydaya vesile olması temennisi ile, </a:t>
            </a:r>
          </a:p>
          <a:p>
            <a:pPr algn="ctr"/>
            <a:r>
              <a:rPr lang="tr-TR" sz="4000" b="1" dirty="0" smtClean="0">
                <a:solidFill>
                  <a:schemeClr val="accent2"/>
                </a:solidFill>
              </a:rPr>
              <a:t>zaman ayırıp </a:t>
            </a:r>
          </a:p>
          <a:p>
            <a:pPr algn="ctr"/>
            <a:r>
              <a:rPr lang="tr-TR" sz="4000" b="1" dirty="0" smtClean="0">
                <a:solidFill>
                  <a:schemeClr val="accent2"/>
                </a:solidFill>
              </a:rPr>
              <a:t>sabırla dinlediğiniz için </a:t>
            </a:r>
          </a:p>
          <a:p>
            <a:pPr algn="ctr"/>
            <a:r>
              <a:rPr lang="tr-TR" sz="4000" b="1" dirty="0" smtClean="0">
                <a:solidFill>
                  <a:schemeClr val="accent2"/>
                </a:solidFill>
              </a:rPr>
              <a:t>teşekkür ederim</a:t>
            </a:r>
          </a:p>
          <a:p>
            <a:pPr algn="ctr"/>
            <a:r>
              <a:rPr lang="tr-TR" b="1" dirty="0" smtClean="0">
                <a:solidFill>
                  <a:schemeClr val="tx1"/>
                </a:solidFill>
              </a:rPr>
              <a:t>Adem SELEŞ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3" name="2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Başlık"/>
          <p:cNvSpPr txBox="1">
            <a:spLocks/>
          </p:cNvSpPr>
          <p:nvPr/>
        </p:nvSpPr>
        <p:spPr>
          <a:xfrm>
            <a:off x="251520" y="571480"/>
            <a:ext cx="8568952" cy="46434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Yalnız Taş Duvar Olmaz!</a:t>
            </a:r>
          </a:p>
          <a:p>
            <a:pPr algn="ctr"/>
            <a:endParaRPr lang="tr-TR" sz="3200" dirty="0" smtClean="0">
              <a:solidFill>
                <a:srgbClr val="FF0000"/>
              </a:solidFill>
            </a:endParaRPr>
          </a:p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Etkili Bir İşbirliği Şarttır</a:t>
            </a:r>
          </a:p>
          <a:p>
            <a:pPr algn="ctr"/>
            <a:endParaRPr lang="tr-TR" sz="3200" b="1" dirty="0" smtClean="0"/>
          </a:p>
          <a:p>
            <a:pPr algn="ctr"/>
            <a:endParaRPr lang="tr-TR" sz="3200" dirty="0"/>
          </a:p>
        </p:txBody>
      </p:sp>
      <p:sp>
        <p:nvSpPr>
          <p:cNvPr id="7" name="6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Başlık"/>
          <p:cNvSpPr txBox="1">
            <a:spLocks/>
          </p:cNvSpPr>
          <p:nvPr/>
        </p:nvSpPr>
        <p:spPr>
          <a:xfrm>
            <a:off x="251520" y="642918"/>
            <a:ext cx="8568952" cy="42862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r-TR" sz="3600" b="1" dirty="0" smtClean="0"/>
              <a:t>Farklılıklarımızı yok saymadan!</a:t>
            </a:r>
            <a:endParaRPr lang="tr-TR" sz="3600" dirty="0" smtClean="0"/>
          </a:p>
          <a:p>
            <a:endParaRPr lang="tr-TR" sz="3200" b="1" dirty="0" smtClean="0"/>
          </a:p>
          <a:p>
            <a:pPr algn="ctr"/>
            <a:r>
              <a:rPr lang="tr-TR" sz="3200" b="1" dirty="0" smtClean="0">
                <a:solidFill>
                  <a:schemeClr val="accent2"/>
                </a:solidFill>
              </a:rPr>
              <a:t>Birbirimizi ayıran ya da ayırdığımızı zannettiğimiz siyasal ve sosyal tercihlerimizin ne kadar yapay ne kadar sanal olduğunu anlamak zorundayız</a:t>
            </a:r>
            <a:endParaRPr lang="tr-TR" sz="32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7" name="6 Metin kutusu"/>
          <p:cNvSpPr txBox="1"/>
          <p:nvPr/>
        </p:nvSpPr>
        <p:spPr>
          <a:xfrm>
            <a:off x="3924300" y="5805488"/>
            <a:ext cx="5040313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Sivil Toplum Kuruluşları Arasında İletişim ve İşbirliği- Adem SELEŞ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labalık">
  <a:themeElements>
    <a:clrScheme name="Kalabalı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Kalabalı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Kalabalı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labalık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Kalabalık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Kalabalık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Kalabalık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529</TotalTime>
  <Words>1556</Words>
  <Application>Microsoft Office PowerPoint</Application>
  <PresentationFormat>Ekran Gösterisi (4:3)</PresentationFormat>
  <Paragraphs>241</Paragraphs>
  <Slides>73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73</vt:i4>
      </vt:variant>
    </vt:vector>
  </HeadingPairs>
  <TitlesOfParts>
    <vt:vector size="74" baseType="lpstr">
      <vt:lpstr>Kalabalık</vt:lpstr>
      <vt:lpstr>Slayt 1</vt:lpstr>
      <vt:lpstr>SİVİL TOPLUM KURULUŞLARI ARASINDA  İLETİŞİM VE İŞBİRLİĞİ Konya Sivil Toplum Kuruluşları  Ufuk Turu Örneği  Sivil Toplum Kuruluşlarında Kapasite Geliştirme Projesi EBSAD / İçişleri Bakanlığı </vt:lpstr>
      <vt:lpstr>Adem SELEŞ </vt:lpstr>
      <vt:lpstr>Slayt 4</vt:lpstr>
      <vt:lpstr>Slayt 5</vt:lpstr>
      <vt:lpstr> Her iyilik her sivil toplum çalışması kendi içinde ayrı bir değer taşır    Ortak adalet ve iyilik arayışına katkı sağlar </vt:lpstr>
      <vt:lpstr> 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Slayt 51</vt:lpstr>
      <vt:lpstr>Slayt 52</vt:lpstr>
      <vt:lpstr>Slayt 53</vt:lpstr>
      <vt:lpstr>Slayt 54</vt:lpstr>
      <vt:lpstr>Slayt 55</vt:lpstr>
      <vt:lpstr>Slayt 56</vt:lpstr>
      <vt:lpstr>Slayt 57</vt:lpstr>
      <vt:lpstr>Slayt 58</vt:lpstr>
      <vt:lpstr>Slayt 59</vt:lpstr>
      <vt:lpstr>Slayt 60</vt:lpstr>
      <vt:lpstr>Slayt 61</vt:lpstr>
      <vt:lpstr>Slayt 62</vt:lpstr>
      <vt:lpstr>Slayt 63</vt:lpstr>
      <vt:lpstr>Slayt 64</vt:lpstr>
      <vt:lpstr>Slayt 65</vt:lpstr>
      <vt:lpstr>Slayt 66</vt:lpstr>
      <vt:lpstr>Slayt 67</vt:lpstr>
      <vt:lpstr>Slayt 68</vt:lpstr>
      <vt:lpstr>Slayt 69</vt:lpstr>
      <vt:lpstr>Slayt 70</vt:lpstr>
      <vt:lpstr>Slayt 71</vt:lpstr>
      <vt:lpstr>Slayt 72</vt:lpstr>
      <vt:lpstr>Slayt 73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ASUS</dc:creator>
  <cp:lastModifiedBy>Hasan</cp:lastModifiedBy>
  <cp:revision>79</cp:revision>
  <dcterms:created xsi:type="dcterms:W3CDTF">2013-05-06T12:28:39Z</dcterms:created>
  <dcterms:modified xsi:type="dcterms:W3CDTF">2013-09-28T07:54:07Z</dcterms:modified>
</cp:coreProperties>
</file>